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2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A4A7D-5503-428E-A68E-5BDFF25D15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8.jpeg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7" Type="http://schemas.openxmlformats.org/officeDocument/2006/relationships/notesSlide" Target="../notesSlides/notesSlide1.x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3.jpeg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76458" y="82867"/>
            <a:ext cx="5167541" cy="5042929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622209" y="1680702"/>
            <a:ext cx="5070475" cy="106743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8125" algn="l" rtl="0" eaLnBrk="0">
              <a:lnSpc>
                <a:spcPct val="93000"/>
              </a:lnSpc>
            </a:pPr>
            <a:r>
              <a:rPr sz="3900" b="1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东南大学四牌楼校区</a:t>
            </a:r>
            <a:endParaRPr sz="3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1000"/>
              </a:lnSpc>
              <a:spcBef>
                <a:spcPts val="345"/>
              </a:spcBef>
            </a:pPr>
            <a:r>
              <a:rPr sz="3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2025年上半年绿</a:t>
            </a:r>
            <a:r>
              <a:rPr sz="32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化养护汇报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rect 6"/>
          <p:cNvSpPr/>
          <p:nvPr/>
        </p:nvSpPr>
        <p:spPr>
          <a:xfrm>
            <a:off x="0" y="0"/>
            <a:ext cx="9143999" cy="123444"/>
          </a:xfrm>
          <a:prstGeom prst="rect">
            <a:avLst/>
          </a:prstGeom>
          <a:solidFill>
            <a:srgbClr val="4F81B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" name="rect 8"/>
          <p:cNvSpPr/>
          <p:nvPr/>
        </p:nvSpPr>
        <p:spPr>
          <a:xfrm>
            <a:off x="0" y="5020055"/>
            <a:ext cx="9143999" cy="123444"/>
          </a:xfrm>
          <a:prstGeom prst="rect">
            <a:avLst/>
          </a:prstGeom>
          <a:solidFill>
            <a:srgbClr val="4F81B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" name="textbox 10"/>
          <p:cNvSpPr/>
          <p:nvPr/>
        </p:nvSpPr>
        <p:spPr>
          <a:xfrm>
            <a:off x="906145" y="3401786"/>
            <a:ext cx="4130675" cy="3041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1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——江苏久智环境科技服务有限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82356" y="123444"/>
            <a:ext cx="954023" cy="8397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31820" y="952500"/>
            <a:ext cx="2592324" cy="3022091"/>
          </a:xfrm>
          <a:prstGeom prst="rect">
            <a:avLst/>
          </a:prstGeom>
        </p:spPr>
      </p:pic>
      <p:pic>
        <p:nvPicPr>
          <p:cNvPr id="136" name="picture 1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" y="952500"/>
            <a:ext cx="2592324" cy="1475232"/>
          </a:xfrm>
          <a:prstGeom prst="rect">
            <a:avLst/>
          </a:prstGeom>
        </p:spPr>
      </p:pic>
      <p:pic>
        <p:nvPicPr>
          <p:cNvPr id="138" name="picture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2516123"/>
            <a:ext cx="2592324" cy="1475232"/>
          </a:xfrm>
          <a:prstGeom prst="rect">
            <a:avLst/>
          </a:prstGeom>
        </p:spPr>
      </p:pic>
      <p:pic>
        <p:nvPicPr>
          <p:cNvPr id="140" name="pictur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142" name="textbox 142"/>
          <p:cNvSpPr/>
          <p:nvPr/>
        </p:nvSpPr>
        <p:spPr>
          <a:xfrm>
            <a:off x="-12700" y="-12700"/>
            <a:ext cx="839469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group 14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144" name="path 144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6" name="path 146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8" name="textbox 148"/>
          <p:cNvSpPr/>
          <p:nvPr/>
        </p:nvSpPr>
        <p:spPr>
          <a:xfrm>
            <a:off x="6027595" y="2339263"/>
            <a:ext cx="2626360" cy="255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100000"/>
              </a:lnSpc>
            </a:pP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使用修剪工具进行绿植修剪。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0" name="textbox 150"/>
          <p:cNvSpPr/>
          <p:nvPr/>
        </p:nvSpPr>
        <p:spPr>
          <a:xfrm>
            <a:off x="845832" y="242861"/>
            <a:ext cx="1518919" cy="314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2A.工具修剪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1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3088" y="909828"/>
            <a:ext cx="2592324" cy="2993135"/>
          </a:xfrm>
          <a:prstGeom prst="rect">
            <a:avLst/>
          </a:prstGeom>
        </p:spPr>
      </p:pic>
      <p:pic>
        <p:nvPicPr>
          <p:cNvPr id="154" name="picture 1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44367" y="915923"/>
            <a:ext cx="2592324" cy="1475232"/>
          </a:xfrm>
          <a:prstGeom prst="rect">
            <a:avLst/>
          </a:prstGeom>
        </p:spPr>
      </p:pic>
      <p:pic>
        <p:nvPicPr>
          <p:cNvPr id="156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44367" y="2427731"/>
            <a:ext cx="2592324" cy="1475232"/>
          </a:xfrm>
          <a:prstGeom prst="rect">
            <a:avLst/>
          </a:prstGeom>
        </p:spPr>
      </p:pic>
      <p:pic>
        <p:nvPicPr>
          <p:cNvPr id="158" name="picture 1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160" name="textbox 160"/>
          <p:cNvSpPr/>
          <p:nvPr/>
        </p:nvSpPr>
        <p:spPr>
          <a:xfrm>
            <a:off x="-12700" y="-12700"/>
            <a:ext cx="839469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162" name="path 162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4" name="path 164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66" name="textbox 166"/>
          <p:cNvSpPr/>
          <p:nvPr/>
        </p:nvSpPr>
        <p:spPr>
          <a:xfrm>
            <a:off x="845832" y="242861"/>
            <a:ext cx="1500505" cy="314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2B.</a:t>
            </a:r>
            <a:r>
              <a:rPr sz="2000" b="1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日常修剪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8" name="textbox 168"/>
          <p:cNvSpPr/>
          <p:nvPr/>
        </p:nvSpPr>
        <p:spPr>
          <a:xfrm>
            <a:off x="6061626" y="2339263"/>
            <a:ext cx="1373505" cy="255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100000"/>
              </a:lnSpc>
            </a:pPr>
            <a:r>
              <a:rPr sz="1500" kern="0" spc="-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日常绿植修剪。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60191" y="952500"/>
            <a:ext cx="2592324" cy="1475232"/>
          </a:xfrm>
          <a:prstGeom prst="rect">
            <a:avLst/>
          </a:prstGeom>
        </p:spPr>
      </p:pic>
      <p:pic>
        <p:nvPicPr>
          <p:cNvPr id="172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060191" y="2499359"/>
            <a:ext cx="2592324" cy="1475232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22148" y="952500"/>
            <a:ext cx="2592324" cy="1475232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22148" y="2499359"/>
            <a:ext cx="2592324" cy="1475232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5955485" y="2148191"/>
            <a:ext cx="2219325" cy="594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5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枯枝、落叶、</a:t>
            </a:r>
            <a:r>
              <a:rPr sz="1500" kern="0" spc="-3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-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白色垃圾、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ts val="2880"/>
              </a:lnSpc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石块等清理。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80" name="picture 1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182" name="textbox 182"/>
          <p:cNvSpPr/>
          <p:nvPr/>
        </p:nvSpPr>
        <p:spPr>
          <a:xfrm>
            <a:off x="-12700" y="-12700"/>
            <a:ext cx="839469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8" name="group 18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184" name="path 184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86" name="path 186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88" name="textbox 188"/>
          <p:cNvSpPr/>
          <p:nvPr/>
        </p:nvSpPr>
        <p:spPr>
          <a:xfrm>
            <a:off x="851166" y="242328"/>
            <a:ext cx="1513205" cy="3149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3A.垃圾清理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1459" y="2427731"/>
            <a:ext cx="2592324" cy="1475232"/>
          </a:xfrm>
          <a:prstGeom prst="rect">
            <a:avLst/>
          </a:prstGeom>
        </p:spPr>
      </p:pic>
      <p:pic>
        <p:nvPicPr>
          <p:cNvPr id="192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16936" y="915923"/>
            <a:ext cx="2592324" cy="1475232"/>
          </a:xfrm>
          <a:prstGeom prst="rect">
            <a:avLst/>
          </a:prstGeom>
        </p:spPr>
      </p:pic>
      <p:pic>
        <p:nvPicPr>
          <p:cNvPr id="194" name="picture 1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16936" y="2427731"/>
            <a:ext cx="2592324" cy="1475232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51459" y="915923"/>
            <a:ext cx="2574036" cy="1475232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5565214" y="2003805"/>
            <a:ext cx="3438525" cy="9867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500" kern="0" spc="3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使用吹风机等辅助工作将绿植的枯枝、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indent="635" algn="l" rtl="0" eaLnBrk="0">
              <a:lnSpc>
                <a:spcPct val="165000"/>
              </a:lnSpc>
              <a:spcBef>
                <a:spcPts val="30"/>
              </a:spcBef>
            </a:pPr>
            <a:r>
              <a:rPr sz="1500" kern="0" spc="9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落叶等垃圾的清理，</a:t>
            </a:r>
            <a:r>
              <a:rPr sz="1500" kern="0" spc="8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并及时外运处理，</a:t>
            </a:r>
            <a:r>
              <a:rPr sz="1500" kern="0" spc="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7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保持整体环境整洁。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0" name="picture 2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202" name="textbox 202"/>
          <p:cNvSpPr/>
          <p:nvPr/>
        </p:nvSpPr>
        <p:spPr>
          <a:xfrm>
            <a:off x="-12700" y="-12700"/>
            <a:ext cx="839469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0" name="group 20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204" name="path 204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06" name="path 206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08" name="textbox 208"/>
          <p:cNvSpPr/>
          <p:nvPr/>
        </p:nvSpPr>
        <p:spPr>
          <a:xfrm>
            <a:off x="851166" y="242328"/>
            <a:ext cx="1494789" cy="3149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3B.垃圾清理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772155" y="2427732"/>
            <a:ext cx="2592324" cy="1476755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06679" y="883920"/>
            <a:ext cx="2592324" cy="1476755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770632" y="885444"/>
            <a:ext cx="2592324" cy="1475232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06679" y="2436876"/>
            <a:ext cx="2592324" cy="1475232"/>
          </a:xfrm>
          <a:prstGeom prst="rect">
            <a:avLst/>
          </a:prstGeom>
        </p:spPr>
      </p:pic>
      <p:sp>
        <p:nvSpPr>
          <p:cNvPr id="218" name="textbox 218"/>
          <p:cNvSpPr/>
          <p:nvPr/>
        </p:nvSpPr>
        <p:spPr>
          <a:xfrm>
            <a:off x="5378729" y="2148191"/>
            <a:ext cx="2658745" cy="594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针对绿植生长情况播撒尿素等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4605" algn="l" rtl="0" eaLnBrk="0">
              <a:lnSpc>
                <a:spcPts val="2880"/>
              </a:lnSpc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混合肥，促进绿植生长。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20" name="picture 2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222" name="textbox 222"/>
          <p:cNvSpPr/>
          <p:nvPr/>
        </p:nvSpPr>
        <p:spPr>
          <a:xfrm>
            <a:off x="-12700" y="-12700"/>
            <a:ext cx="839469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224" name="path 224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26" name="path 226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28" name="textbox 228"/>
          <p:cNvSpPr/>
          <p:nvPr/>
        </p:nvSpPr>
        <p:spPr>
          <a:xfrm>
            <a:off x="835964" y="242328"/>
            <a:ext cx="1327785" cy="3149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4.绿植施肥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945891" y="915923"/>
            <a:ext cx="2592324" cy="1475232"/>
          </a:xfrm>
          <a:prstGeom prst="rect">
            <a:avLst/>
          </a:prstGeom>
        </p:spPr>
      </p:pic>
      <p:pic>
        <p:nvPicPr>
          <p:cNvPr id="232" name="picture 2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45891" y="2427731"/>
            <a:ext cx="2592324" cy="1475232"/>
          </a:xfrm>
          <a:prstGeom prst="rect">
            <a:avLst/>
          </a:prstGeom>
        </p:spPr>
      </p:pic>
      <p:pic>
        <p:nvPicPr>
          <p:cNvPr id="234" name="picture 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23088" y="915923"/>
            <a:ext cx="2592324" cy="1475232"/>
          </a:xfrm>
          <a:prstGeom prst="rect">
            <a:avLst/>
          </a:prstGeom>
        </p:spPr>
      </p:pic>
      <p:pic>
        <p:nvPicPr>
          <p:cNvPr id="236" name="picture 2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3088" y="2427731"/>
            <a:ext cx="2592324" cy="1475232"/>
          </a:xfrm>
          <a:prstGeom prst="rect">
            <a:avLst/>
          </a:prstGeom>
        </p:spPr>
      </p:pic>
      <p:sp>
        <p:nvSpPr>
          <p:cNvPr id="238" name="textbox 238"/>
          <p:cNvSpPr/>
          <p:nvPr/>
        </p:nvSpPr>
        <p:spPr>
          <a:xfrm>
            <a:off x="5783859" y="2148191"/>
            <a:ext cx="2252345" cy="594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9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根据气候的变化及时给绿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335" algn="l" rtl="0" eaLnBrk="0">
              <a:lnSpc>
                <a:spcPts val="2880"/>
              </a:lnSpc>
            </a:pPr>
            <a:r>
              <a:rPr sz="1500" kern="0" spc="5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植补水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40" name="picture 2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242" name="textbox 242"/>
          <p:cNvSpPr/>
          <p:nvPr/>
        </p:nvSpPr>
        <p:spPr>
          <a:xfrm>
            <a:off x="-12700" y="-12700"/>
            <a:ext cx="839469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244" name="path 244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46" name="path 246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48" name="textbox 248"/>
          <p:cNvSpPr/>
          <p:nvPr/>
        </p:nvSpPr>
        <p:spPr>
          <a:xfrm>
            <a:off x="853566" y="242595"/>
            <a:ext cx="1510664" cy="3149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5A.绿植浇灌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121151" y="876300"/>
            <a:ext cx="2592324" cy="3026663"/>
          </a:xfrm>
          <a:prstGeom prst="rect">
            <a:avLst/>
          </a:prstGeom>
        </p:spPr>
      </p:pic>
      <p:pic>
        <p:nvPicPr>
          <p:cNvPr id="252" name="picture 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1584" y="2427731"/>
            <a:ext cx="2592324" cy="1475232"/>
          </a:xfrm>
          <a:prstGeom prst="rect">
            <a:avLst/>
          </a:prstGeom>
        </p:spPr>
      </p:pic>
      <p:pic>
        <p:nvPicPr>
          <p:cNvPr id="254" name="picture 2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880872"/>
            <a:ext cx="2592324" cy="1475231"/>
          </a:xfrm>
          <a:prstGeom prst="rect">
            <a:avLst/>
          </a:prstGeom>
        </p:spPr>
      </p:pic>
      <p:sp>
        <p:nvSpPr>
          <p:cNvPr id="256" name="textbox 256"/>
          <p:cNvSpPr/>
          <p:nvPr/>
        </p:nvSpPr>
        <p:spPr>
          <a:xfrm>
            <a:off x="5958726" y="2075801"/>
            <a:ext cx="2248535" cy="594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9000"/>
              </a:lnSpc>
            </a:pPr>
            <a:r>
              <a:rPr sz="1500" kern="0" spc="9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天气炎热期间早晚安排及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7780" algn="l" rtl="0" eaLnBrk="0">
              <a:lnSpc>
                <a:spcPts val="2880"/>
              </a:lnSpc>
            </a:pPr>
            <a:r>
              <a:rPr sz="1500" kern="0" spc="6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时给绿植补水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58" name="picture 2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260" name="textbox 260"/>
          <p:cNvSpPr/>
          <p:nvPr/>
        </p:nvSpPr>
        <p:spPr>
          <a:xfrm>
            <a:off x="-12700" y="-12700"/>
            <a:ext cx="839469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262" name="path 262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4" name="path 264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66" name="textbox 266"/>
          <p:cNvSpPr/>
          <p:nvPr/>
        </p:nvSpPr>
        <p:spPr>
          <a:xfrm>
            <a:off x="853566" y="242595"/>
            <a:ext cx="1492250" cy="3149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5B.绿植浇灌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403603" y="2715767"/>
            <a:ext cx="2592324" cy="1475232"/>
          </a:xfrm>
          <a:prstGeom prst="rect">
            <a:avLst/>
          </a:prstGeom>
        </p:spPr>
      </p:pic>
      <p:pic>
        <p:nvPicPr>
          <p:cNvPr id="270" name="picture 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51459" y="1203959"/>
            <a:ext cx="2592324" cy="1475232"/>
          </a:xfrm>
          <a:prstGeom prst="rect">
            <a:avLst/>
          </a:prstGeom>
        </p:spPr>
      </p:pic>
      <p:pic>
        <p:nvPicPr>
          <p:cNvPr id="272" name="picture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915411" y="1203959"/>
            <a:ext cx="2592323" cy="1475232"/>
          </a:xfrm>
          <a:prstGeom prst="rect">
            <a:avLst/>
          </a:prstGeom>
        </p:spPr>
      </p:pic>
      <p:sp>
        <p:nvSpPr>
          <p:cNvPr id="274" name="textbox 274"/>
          <p:cNvSpPr/>
          <p:nvPr/>
        </p:nvSpPr>
        <p:spPr>
          <a:xfrm>
            <a:off x="5623030" y="2075801"/>
            <a:ext cx="3065779" cy="9867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15"/>
              </a:lnSpc>
            </a:pPr>
            <a:r>
              <a:rPr sz="1500" kern="0" spc="7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病虫害防治：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5240" indent="-1905" algn="l" rtl="0" eaLnBrk="0">
              <a:lnSpc>
                <a:spcPct val="151000"/>
              </a:lnSpc>
              <a:spcBef>
                <a:spcPts val="320"/>
              </a:spcBef>
            </a:pPr>
            <a:r>
              <a:rPr sz="1500" kern="0" spc="9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针对不同的虫害使用对应的防虫药</a:t>
            </a:r>
            <a:r>
              <a:rPr sz="1500" kern="0" spc="6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6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水防治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76" name="picture 2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278" name="textbox 278"/>
          <p:cNvSpPr/>
          <p:nvPr/>
        </p:nvSpPr>
        <p:spPr>
          <a:xfrm>
            <a:off x="-12700" y="-12700"/>
            <a:ext cx="839469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280" name="path 280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82" name="path 282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284" name="textbox 284"/>
          <p:cNvSpPr/>
          <p:nvPr/>
        </p:nvSpPr>
        <p:spPr>
          <a:xfrm>
            <a:off x="845032" y="242061"/>
            <a:ext cx="1318894" cy="315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6.虫害防治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2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45997" y="1832227"/>
            <a:ext cx="2811425" cy="1444791"/>
          </a:xfrm>
          <a:prstGeom prst="rect">
            <a:avLst/>
          </a:prstGeom>
        </p:spPr>
      </p:pic>
      <p:sp>
        <p:nvSpPr>
          <p:cNvPr id="288" name="textbox 288"/>
          <p:cNvSpPr/>
          <p:nvPr/>
        </p:nvSpPr>
        <p:spPr>
          <a:xfrm>
            <a:off x="2270709" y="2125102"/>
            <a:ext cx="4646295" cy="894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6840"/>
              </a:lnSpc>
            </a:pPr>
            <a:r>
              <a:rPr sz="8300" b="1" kern="0" spc="-10" baseline="-26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r>
              <a:rPr sz="5300" b="1" kern="0" spc="3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5200" b="1" kern="0" spc="-10" baseline="15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消险&amp;其他任务</a:t>
            </a:r>
            <a:endParaRPr sz="5200" baseline="15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0" name="picture 2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2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63880" y="952500"/>
            <a:ext cx="2592324" cy="1511807"/>
          </a:xfrm>
          <a:prstGeom prst="rect">
            <a:avLst/>
          </a:prstGeom>
        </p:spPr>
      </p:pic>
      <p:pic>
        <p:nvPicPr>
          <p:cNvPr id="294" name="picture 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203447" y="952500"/>
            <a:ext cx="2592323" cy="1511807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3880" y="2499359"/>
            <a:ext cx="2592324" cy="1475232"/>
          </a:xfrm>
          <a:prstGeom prst="rect">
            <a:avLst/>
          </a:prstGeom>
        </p:spPr>
      </p:pic>
      <p:pic>
        <p:nvPicPr>
          <p:cNvPr id="298" name="picture 2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201924" y="2499359"/>
            <a:ext cx="2592324" cy="1475232"/>
          </a:xfrm>
          <a:prstGeom prst="rect">
            <a:avLst/>
          </a:prstGeom>
        </p:spPr>
      </p:pic>
      <p:sp>
        <p:nvSpPr>
          <p:cNvPr id="300" name="textbox 300"/>
          <p:cNvSpPr/>
          <p:nvPr/>
        </p:nvSpPr>
        <p:spPr>
          <a:xfrm>
            <a:off x="5954674" y="2004046"/>
            <a:ext cx="2252345" cy="9867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89000"/>
              </a:lnSpc>
            </a:pP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校园内树木断枝、危枝及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indent="8890" algn="l" rtl="0" eaLnBrk="0">
              <a:lnSpc>
                <a:spcPct val="165000"/>
              </a:lnSpc>
              <a:spcBef>
                <a:spcPts val="30"/>
              </a:spcBef>
            </a:pP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时清除、树木伸展长枝条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清理等。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2" name="picture 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304" name="textbox 304"/>
          <p:cNvSpPr/>
          <p:nvPr/>
        </p:nvSpPr>
        <p:spPr>
          <a:xfrm>
            <a:off x="-12700" y="-12700"/>
            <a:ext cx="839469" cy="8775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0" name="group 30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306" name="path 306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8" name="path 308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10" name="textbox 310"/>
          <p:cNvSpPr/>
          <p:nvPr/>
        </p:nvSpPr>
        <p:spPr>
          <a:xfrm>
            <a:off x="853300" y="242861"/>
            <a:ext cx="1310639" cy="3143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1.消险任务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>
            <p:custDataLst>
              <p:tags r:id="rId1"/>
            </p:custDataLst>
          </p:nvPr>
        </p:nvGrpSpPr>
        <p:grpSpPr>
          <a:xfrm>
            <a:off x="3044329" y="1469405"/>
            <a:ext cx="3571800" cy="431800"/>
            <a:chOff x="3131840" y="1491630"/>
            <a:chExt cx="3571800" cy="431800"/>
          </a:xfrm>
        </p:grpSpPr>
        <p:sp>
          <p:nvSpPr>
            <p:cNvPr id="53" name="矩形 52"/>
            <p:cNvSpPr/>
            <p:nvPr>
              <p:custDataLst>
                <p:tags r:id="rId2"/>
              </p:custDataLst>
            </p:nvPr>
          </p:nvSpPr>
          <p:spPr>
            <a:xfrm>
              <a:off x="3131840" y="1491630"/>
              <a:ext cx="3322955" cy="431800"/>
            </a:xfrm>
            <a:prstGeom prst="rect">
              <a:avLst/>
            </a:prstGeom>
            <a:solidFill>
              <a:srgbClr val="1447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TextBox 53"/>
            <p:cNvSpPr txBox="1"/>
            <p:nvPr>
              <p:custDataLst>
                <p:tags r:id="rId3"/>
              </p:custDataLst>
            </p:nvPr>
          </p:nvSpPr>
          <p:spPr>
            <a:xfrm>
              <a:off x="3679304" y="1520608"/>
              <a:ext cx="302433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</a:t>
              </a:r>
              <a:r>
                <a:rPr lang="zh-CN" altLang="en-US" dirty="0" smtClean="0">
                  <a:solidFill>
                    <a:schemeClr val="bg1"/>
                  </a:solidFill>
                  <a:latin typeface="方正小标宋简体" panose="02010601030101010101" charset="-122"/>
                  <a:ea typeface="方正小标宋简体" panose="02010601030101010101" charset="-122"/>
                </a:rPr>
                <a:t>养护概况</a:t>
              </a:r>
              <a:endParaRPr lang="zh-CN" altLang="en-US" dirty="0">
                <a:solidFill>
                  <a:schemeClr val="bg1"/>
                </a:solidFill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4"/>
            </p:custDataLst>
          </p:nvPr>
        </p:nvGrpSpPr>
        <p:grpSpPr>
          <a:xfrm>
            <a:off x="2684289" y="1325389"/>
            <a:ext cx="720080" cy="720080"/>
            <a:chOff x="2771800" y="1347614"/>
            <a:chExt cx="720080" cy="720080"/>
          </a:xfrm>
        </p:grpSpPr>
        <p:sp>
          <p:nvSpPr>
            <p:cNvPr id="56" name="椭圆 55"/>
            <p:cNvSpPr/>
            <p:nvPr>
              <p:custDataLst>
                <p:tags r:id="rId5"/>
              </p:custDataLst>
            </p:nvPr>
          </p:nvSpPr>
          <p:spPr>
            <a:xfrm>
              <a:off x="2771800" y="1347614"/>
              <a:ext cx="720080" cy="720080"/>
            </a:xfrm>
            <a:prstGeom prst="ellipse">
              <a:avLst/>
            </a:prstGeom>
            <a:solidFill>
              <a:srgbClr val="1447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TextBox 56"/>
            <p:cNvSpPr txBox="1"/>
            <p:nvPr>
              <p:custDataLst>
                <p:tags r:id="rId6"/>
              </p:custDataLst>
            </p:nvPr>
          </p:nvSpPr>
          <p:spPr>
            <a:xfrm>
              <a:off x="2915816" y="1415266"/>
              <a:ext cx="43204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200" dirty="0">
                  <a:solidFill>
                    <a:schemeClr val="bg1"/>
                  </a:solidFill>
                  <a:latin typeface="方正小标宋简体" panose="02010601030101010101" charset="-122"/>
                  <a:ea typeface="方正小标宋简体" panose="02010601030101010101" charset="-122"/>
                </a:rPr>
                <a:t>一</a:t>
              </a:r>
              <a:endParaRPr lang="zh-CN" altLang="zh-CN" sz="3200" dirty="0">
                <a:solidFill>
                  <a:schemeClr val="bg1"/>
                </a:solidFill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</p:grpSp>
      <p:grpSp>
        <p:nvGrpSpPr>
          <p:cNvPr id="58" name="组合 57"/>
          <p:cNvGrpSpPr/>
          <p:nvPr>
            <p:custDataLst>
              <p:tags r:id="rId7"/>
            </p:custDataLst>
          </p:nvPr>
        </p:nvGrpSpPr>
        <p:grpSpPr>
          <a:xfrm>
            <a:off x="3212465" y="2249170"/>
            <a:ext cx="3152140" cy="431800"/>
            <a:chOff x="3131840" y="1491630"/>
            <a:chExt cx="4392488" cy="432048"/>
          </a:xfrm>
        </p:grpSpPr>
        <p:sp>
          <p:nvSpPr>
            <p:cNvPr id="59" name="矩形 58"/>
            <p:cNvSpPr/>
            <p:nvPr>
              <p:custDataLst>
                <p:tags r:id="rId8"/>
              </p:custDataLst>
            </p:nvPr>
          </p:nvSpPr>
          <p:spPr>
            <a:xfrm>
              <a:off x="3131840" y="1491630"/>
              <a:ext cx="4392488" cy="432048"/>
            </a:xfrm>
            <a:prstGeom prst="rect">
              <a:avLst/>
            </a:prstGeom>
            <a:solidFill>
              <a:srgbClr val="1447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TextBox 59"/>
            <p:cNvSpPr txBox="1"/>
            <p:nvPr>
              <p:custDataLst>
                <p:tags r:id="rId9"/>
              </p:custDataLst>
            </p:nvPr>
          </p:nvSpPr>
          <p:spPr>
            <a:xfrm>
              <a:off x="3679304" y="1520608"/>
              <a:ext cx="3024336" cy="36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小标宋简体" panose="02010601030101010101" charset="-122"/>
                  <a:ea typeface="方正小标宋简体" panose="02010601030101010101" charset="-122"/>
                  <a:cs typeface="方正小标宋简体" panose="02010601030101010101" charset="-122"/>
                </a:rPr>
                <a:t> 日常养护工作</a:t>
              </a:r>
              <a:endParaRPr lang="zh-CN" altLang="en-US" dirty="0" smtClean="0">
                <a:solidFill>
                  <a:schemeClr val="bg1"/>
                </a:solidFill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endParaRPr>
            </a:p>
          </p:txBody>
        </p:sp>
      </p:grpSp>
      <p:grpSp>
        <p:nvGrpSpPr>
          <p:cNvPr id="61" name="组合 60"/>
          <p:cNvGrpSpPr/>
          <p:nvPr>
            <p:custDataLst>
              <p:tags r:id="rId10"/>
            </p:custDataLst>
          </p:nvPr>
        </p:nvGrpSpPr>
        <p:grpSpPr>
          <a:xfrm>
            <a:off x="2612281" y="2134635"/>
            <a:ext cx="720080" cy="720080"/>
            <a:chOff x="2771800" y="1347614"/>
            <a:chExt cx="720080" cy="720080"/>
          </a:xfrm>
        </p:grpSpPr>
        <p:sp>
          <p:nvSpPr>
            <p:cNvPr id="62" name="椭圆 61"/>
            <p:cNvSpPr/>
            <p:nvPr>
              <p:custDataLst>
                <p:tags r:id="rId11"/>
              </p:custDataLst>
            </p:nvPr>
          </p:nvSpPr>
          <p:spPr>
            <a:xfrm>
              <a:off x="2771800" y="1347614"/>
              <a:ext cx="720080" cy="720080"/>
            </a:xfrm>
            <a:prstGeom prst="ellipse">
              <a:avLst/>
            </a:prstGeom>
            <a:solidFill>
              <a:srgbClr val="1447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TextBox 62"/>
            <p:cNvSpPr txBox="1"/>
            <p:nvPr>
              <p:custDataLst>
                <p:tags r:id="rId12"/>
              </p:custDataLst>
            </p:nvPr>
          </p:nvSpPr>
          <p:spPr>
            <a:xfrm>
              <a:off x="2915816" y="1415266"/>
              <a:ext cx="43204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方正小标宋简体" panose="02010601030101010101" charset="-122"/>
                  <a:ea typeface="方正小标宋简体" panose="02010601030101010101" charset="-122"/>
                </a:rPr>
                <a:t>二</a:t>
              </a:r>
              <a:endParaRPr lang="zh-CN" altLang="en-US" sz="3200" dirty="0">
                <a:solidFill>
                  <a:schemeClr val="bg1"/>
                </a:solidFill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769874" y="112469"/>
            <a:ext cx="2131375" cy="871477"/>
            <a:chOff x="3873373" y="4135532"/>
            <a:chExt cx="2131375" cy="871477"/>
          </a:xfrm>
        </p:grpSpPr>
        <p:sp>
          <p:nvSpPr>
            <p:cNvPr id="77" name="TextBox 15"/>
            <p:cNvSpPr txBox="1"/>
            <p:nvPr/>
          </p:nvSpPr>
          <p:spPr>
            <a:xfrm>
              <a:off x="3873373" y="4608229"/>
              <a:ext cx="2131375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方正小标宋简体" panose="02010601030101010101" charset="-122"/>
                  <a:ea typeface="方正小标宋简体" panose="02010601030101010101" charset="-122"/>
                </a:rPr>
                <a:t>Contents Page</a:t>
              </a:r>
              <a:endParaRPr lang="en-US" altLang="zh-CN" sz="2000" b="1" dirty="0"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  <p:sp>
          <p:nvSpPr>
            <p:cNvPr id="78" name="文本框 13"/>
            <p:cNvSpPr txBox="1"/>
            <p:nvPr/>
          </p:nvSpPr>
          <p:spPr>
            <a:xfrm>
              <a:off x="3968480" y="4135532"/>
              <a:ext cx="1941162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latin typeface="方正小标宋简体" panose="02010601030101010101" charset="-122"/>
                  <a:ea typeface="方正小标宋简体" panose="02010601030101010101" charset="-122"/>
                </a:rPr>
                <a:t>目录</a:t>
              </a:r>
              <a:endParaRPr lang="zh-CN" altLang="en-US" sz="3200" b="1" dirty="0"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</p:grpSp>
      <p:cxnSp>
        <p:nvCxnSpPr>
          <p:cNvPr id="31" name="直接连接符 30"/>
          <p:cNvCxnSpPr>
            <a:cxnSpLocks noChangeAspect="1"/>
          </p:cNvCxnSpPr>
          <p:nvPr/>
        </p:nvCxnSpPr>
        <p:spPr>
          <a:xfrm rot="5400000" flipH="1">
            <a:off x="1044722" y="2931160"/>
            <a:ext cx="2233151" cy="2268000"/>
          </a:xfrm>
          <a:prstGeom prst="line">
            <a:avLst/>
          </a:prstGeom>
          <a:ln w="6350">
            <a:solidFill>
              <a:schemeClr val="bg1">
                <a:lumMod val="9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cxnSpLocks noChangeAspect="1"/>
          </p:cNvCxnSpPr>
          <p:nvPr/>
        </p:nvCxnSpPr>
        <p:spPr>
          <a:xfrm rot="5400000">
            <a:off x="-1219620" y="2930367"/>
            <a:ext cx="2233151" cy="2268000"/>
          </a:xfrm>
          <a:prstGeom prst="line">
            <a:avLst/>
          </a:prstGeom>
          <a:ln w="6350">
            <a:solidFill>
              <a:schemeClr val="bg1">
                <a:lumMod val="9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>
            <p:custDataLst>
              <p:tags r:id="rId13"/>
            </p:custDataLst>
          </p:nvPr>
        </p:nvGrpSpPr>
        <p:grpSpPr>
          <a:xfrm>
            <a:off x="3288665" y="3145155"/>
            <a:ext cx="3076575" cy="431800"/>
            <a:chOff x="3131840" y="1491630"/>
            <a:chExt cx="4392488" cy="432048"/>
          </a:xfrm>
        </p:grpSpPr>
        <p:sp>
          <p:nvSpPr>
            <p:cNvPr id="42" name="矩形 41"/>
            <p:cNvSpPr/>
            <p:nvPr>
              <p:custDataLst>
                <p:tags r:id="rId14"/>
              </p:custDataLst>
            </p:nvPr>
          </p:nvSpPr>
          <p:spPr>
            <a:xfrm>
              <a:off x="3131840" y="1491630"/>
              <a:ext cx="4392488" cy="432048"/>
            </a:xfrm>
            <a:prstGeom prst="rect">
              <a:avLst/>
            </a:prstGeom>
            <a:solidFill>
              <a:srgbClr val="1447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TextBox 65"/>
            <p:cNvSpPr txBox="1"/>
            <p:nvPr>
              <p:custDataLst>
                <p:tags r:id="rId15"/>
              </p:custDataLst>
            </p:nvPr>
          </p:nvSpPr>
          <p:spPr>
            <a:xfrm>
              <a:off x="3679304" y="1520608"/>
              <a:ext cx="3024336" cy="36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小标宋简体" panose="02010601030101010101" charset="-122"/>
                  <a:ea typeface="方正小标宋简体" panose="02010601030101010101" charset="-122"/>
                  <a:cs typeface="方正小标宋简体" panose="02010601030101010101" charset="-122"/>
                </a:rPr>
                <a:t> 消险</a:t>
              </a:r>
              <a:r>
                <a:rPr lang="en-US" altLang="zh-CN" dirty="0" smtClean="0">
                  <a:solidFill>
                    <a:schemeClr val="bg1"/>
                  </a:solidFill>
                  <a:latin typeface="方正小标宋简体" panose="02010601030101010101" charset="-122"/>
                  <a:ea typeface="方正小标宋简体" panose="02010601030101010101" charset="-122"/>
                  <a:cs typeface="方正小标宋简体" panose="02010601030101010101" charset="-122"/>
                </a:rPr>
                <a:t>&amp;</a:t>
              </a:r>
              <a:r>
                <a:rPr lang="zh-CN" altLang="en-US" dirty="0" smtClean="0">
                  <a:solidFill>
                    <a:schemeClr val="bg1"/>
                  </a:solidFill>
                  <a:latin typeface="方正小标宋简体" panose="02010601030101010101" charset="-122"/>
                  <a:ea typeface="方正小标宋简体" panose="02010601030101010101" charset="-122"/>
                  <a:cs typeface="方正小标宋简体" panose="02010601030101010101" charset="-122"/>
                </a:rPr>
                <a:t>其他任务</a:t>
              </a:r>
              <a:endParaRPr lang="en-US" altLang="zh-CN" dirty="0">
                <a:solidFill>
                  <a:schemeClr val="bg1"/>
                </a:solidFill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16"/>
            </p:custDataLst>
          </p:nvPr>
        </p:nvGrpSpPr>
        <p:grpSpPr>
          <a:xfrm>
            <a:off x="2636121" y="3001735"/>
            <a:ext cx="720080" cy="720080"/>
            <a:chOff x="2771800" y="1347614"/>
            <a:chExt cx="720080" cy="720080"/>
          </a:xfrm>
        </p:grpSpPr>
        <p:sp>
          <p:nvSpPr>
            <p:cNvPr id="45" name="椭圆 44"/>
            <p:cNvSpPr/>
            <p:nvPr>
              <p:custDataLst>
                <p:tags r:id="rId17"/>
              </p:custDataLst>
            </p:nvPr>
          </p:nvSpPr>
          <p:spPr>
            <a:xfrm>
              <a:off x="2771800" y="1347614"/>
              <a:ext cx="720080" cy="720080"/>
            </a:xfrm>
            <a:prstGeom prst="ellipse">
              <a:avLst/>
            </a:prstGeom>
            <a:solidFill>
              <a:srgbClr val="1447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TextBox 68"/>
            <p:cNvSpPr txBox="1"/>
            <p:nvPr>
              <p:custDataLst>
                <p:tags r:id="rId18"/>
              </p:custDataLst>
            </p:nvPr>
          </p:nvSpPr>
          <p:spPr>
            <a:xfrm>
              <a:off x="2915816" y="1415266"/>
              <a:ext cx="43204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方正小标宋简体" panose="02010601030101010101" charset="-122"/>
                  <a:ea typeface="方正小标宋简体" panose="02010601030101010101" charset="-122"/>
                </a:rPr>
                <a:t>三</a:t>
              </a:r>
              <a:endParaRPr lang="zh-CN" altLang="en-US" sz="3200" dirty="0">
                <a:solidFill>
                  <a:schemeClr val="bg1"/>
                </a:solidFill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</p:grpSp>
      <p:grpSp>
        <p:nvGrpSpPr>
          <p:cNvPr id="50" name="组合 49"/>
          <p:cNvGrpSpPr/>
          <p:nvPr>
            <p:custDataLst>
              <p:tags r:id="rId19"/>
            </p:custDataLst>
          </p:nvPr>
        </p:nvGrpSpPr>
        <p:grpSpPr>
          <a:xfrm>
            <a:off x="3088640" y="4042410"/>
            <a:ext cx="3298190" cy="431800"/>
            <a:chOff x="3131840" y="1491630"/>
            <a:chExt cx="4392488" cy="432048"/>
          </a:xfrm>
        </p:grpSpPr>
        <p:sp>
          <p:nvSpPr>
            <p:cNvPr id="51" name="矩形 50"/>
            <p:cNvSpPr/>
            <p:nvPr>
              <p:custDataLst>
                <p:tags r:id="rId20"/>
              </p:custDataLst>
            </p:nvPr>
          </p:nvSpPr>
          <p:spPr>
            <a:xfrm>
              <a:off x="3131840" y="1491630"/>
              <a:ext cx="4392488" cy="432048"/>
            </a:xfrm>
            <a:prstGeom prst="rect">
              <a:avLst/>
            </a:prstGeom>
            <a:solidFill>
              <a:srgbClr val="1447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TextBox 63"/>
            <p:cNvSpPr txBox="1"/>
            <p:nvPr>
              <p:custDataLst>
                <p:tags r:id="rId21"/>
              </p:custDataLst>
            </p:nvPr>
          </p:nvSpPr>
          <p:spPr>
            <a:xfrm>
              <a:off x="3679304" y="1520608"/>
              <a:ext cx="3024336" cy="36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solidFill>
                    <a:schemeClr val="bg1"/>
                  </a:solidFill>
                  <a:latin typeface="方正小标宋简体" panose="02010601030101010101" charset="-122"/>
                  <a:ea typeface="方正小标宋简体" panose="02010601030101010101" charset="-122"/>
                  <a:cs typeface="方正小标宋简体" panose="02010601030101010101" charset="-122"/>
                </a:rPr>
                <a:t>    总结及下阶段工作</a:t>
              </a:r>
              <a:endParaRPr lang="zh-CN" altLang="en-US" dirty="0" smtClean="0">
                <a:solidFill>
                  <a:schemeClr val="bg1"/>
                </a:solidFill>
                <a:latin typeface="方正小标宋简体" panose="02010601030101010101" charset="-122"/>
                <a:ea typeface="方正小标宋简体" panose="02010601030101010101" charset="-122"/>
                <a:cs typeface="方正小标宋简体" panose="02010601030101010101" charset="-122"/>
              </a:endParaRPr>
            </a:p>
          </p:txBody>
        </p:sp>
      </p:grpSp>
      <p:grpSp>
        <p:nvGrpSpPr>
          <p:cNvPr id="65" name="组合 64"/>
          <p:cNvGrpSpPr/>
          <p:nvPr>
            <p:custDataLst>
              <p:tags r:id="rId22"/>
            </p:custDataLst>
          </p:nvPr>
        </p:nvGrpSpPr>
        <p:grpSpPr>
          <a:xfrm>
            <a:off x="2728289" y="3898126"/>
            <a:ext cx="720080" cy="720080"/>
            <a:chOff x="2771800" y="1347614"/>
            <a:chExt cx="720080" cy="720080"/>
          </a:xfrm>
        </p:grpSpPr>
        <p:sp>
          <p:nvSpPr>
            <p:cNvPr id="66" name="椭圆 65"/>
            <p:cNvSpPr/>
            <p:nvPr>
              <p:custDataLst>
                <p:tags r:id="rId23"/>
              </p:custDataLst>
            </p:nvPr>
          </p:nvSpPr>
          <p:spPr>
            <a:xfrm>
              <a:off x="2771800" y="1347614"/>
              <a:ext cx="720080" cy="720080"/>
            </a:xfrm>
            <a:prstGeom prst="ellipse">
              <a:avLst/>
            </a:prstGeom>
            <a:solidFill>
              <a:srgbClr val="144798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TextBox 66"/>
            <p:cNvSpPr txBox="1"/>
            <p:nvPr>
              <p:custDataLst>
                <p:tags r:id="rId24"/>
              </p:custDataLst>
            </p:nvPr>
          </p:nvSpPr>
          <p:spPr>
            <a:xfrm>
              <a:off x="2915816" y="1415266"/>
              <a:ext cx="432048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方正小标宋简体" panose="02010601030101010101" charset="-122"/>
                  <a:ea typeface="方正小标宋简体" panose="02010601030101010101" charset="-122"/>
                </a:rPr>
                <a:t>四</a:t>
              </a:r>
              <a:endParaRPr lang="zh-CN" altLang="en-US" sz="3200" dirty="0">
                <a:solidFill>
                  <a:schemeClr val="bg1"/>
                </a:solidFill>
                <a:latin typeface="方正小标宋简体" panose="02010601030101010101" charset="-122"/>
                <a:ea typeface="方正小标宋简体" panose="02010601030101010101" charset="-122"/>
              </a:endParaRPr>
            </a:p>
          </p:txBody>
        </p:sp>
      </p:grpSp>
      <p:pic>
        <p:nvPicPr>
          <p:cNvPr id="37" name="Picture 2" descr="https://img2.baidu.com/it/u=2565829464,509269763&amp;fm=253&amp;fmt=auto&amp;app=138&amp;f=JPEG?w=568&amp;h=50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93" y="112469"/>
            <a:ext cx="954473" cy="8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3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022091" y="2499359"/>
            <a:ext cx="2592324" cy="1475232"/>
          </a:xfrm>
          <a:prstGeom prst="rect">
            <a:avLst/>
          </a:prstGeom>
        </p:spPr>
      </p:pic>
      <p:pic>
        <p:nvPicPr>
          <p:cNvPr id="314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96240" y="2499359"/>
            <a:ext cx="2592324" cy="1475232"/>
          </a:xfrm>
          <a:prstGeom prst="rect">
            <a:avLst/>
          </a:prstGeom>
        </p:spPr>
      </p:pic>
      <p:pic>
        <p:nvPicPr>
          <p:cNvPr id="316" name="picture 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022091" y="987552"/>
            <a:ext cx="2592324" cy="1475231"/>
          </a:xfrm>
          <a:prstGeom prst="rect">
            <a:avLst/>
          </a:prstGeom>
        </p:spPr>
      </p:pic>
      <p:pic>
        <p:nvPicPr>
          <p:cNvPr id="318" name="picture 3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96240" y="987552"/>
            <a:ext cx="2592324" cy="1475231"/>
          </a:xfrm>
          <a:prstGeom prst="rect">
            <a:avLst/>
          </a:prstGeom>
        </p:spPr>
      </p:pic>
      <p:sp>
        <p:nvSpPr>
          <p:cNvPr id="320" name="textbox 320"/>
          <p:cNvSpPr/>
          <p:nvPr/>
        </p:nvSpPr>
        <p:spPr>
          <a:xfrm>
            <a:off x="5941441" y="1803247"/>
            <a:ext cx="2303779" cy="8337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indent="-1270" algn="l" rtl="0" eaLnBrk="0">
              <a:lnSpc>
                <a:spcPct val="104000"/>
              </a:lnSpc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铁树防护捆扎、校园花</a:t>
            </a:r>
            <a:r>
              <a:rPr sz="17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箱培土、法桐拨芽、树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木寄生植物清除等。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22" name="picture 3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324" name="textbox 324"/>
          <p:cNvSpPr/>
          <p:nvPr/>
        </p:nvSpPr>
        <p:spPr>
          <a:xfrm>
            <a:off x="-12700" y="-12700"/>
            <a:ext cx="839469" cy="8775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5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2" name="group 32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326" name="path 326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28" name="path 328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30" name="textbox 330"/>
          <p:cNvSpPr/>
          <p:nvPr/>
        </p:nvSpPr>
        <p:spPr>
          <a:xfrm>
            <a:off x="845832" y="243395"/>
            <a:ext cx="1318260" cy="313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2.其他任务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picture 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67567" y="1903982"/>
            <a:ext cx="2799411" cy="1409281"/>
          </a:xfrm>
          <a:prstGeom prst="rect">
            <a:avLst/>
          </a:prstGeom>
        </p:spPr>
      </p:pic>
      <p:sp>
        <p:nvSpPr>
          <p:cNvPr id="334" name="textbox 334"/>
          <p:cNvSpPr/>
          <p:nvPr/>
        </p:nvSpPr>
        <p:spPr>
          <a:xfrm>
            <a:off x="2220264" y="2100426"/>
            <a:ext cx="4706620" cy="9823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7535"/>
              </a:lnSpc>
            </a:pPr>
            <a:r>
              <a:rPr sz="8300" b="1" kern="0" spc="-40" baseline="-26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</a:t>
            </a:r>
            <a:r>
              <a:rPr sz="5300" b="1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5200" b="1" kern="0" spc="-40" baseline="24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存在问题&amp;计划</a:t>
            </a:r>
            <a:endParaRPr sz="5200" baseline="2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6" name="picture 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box 338"/>
          <p:cNvSpPr/>
          <p:nvPr/>
        </p:nvSpPr>
        <p:spPr>
          <a:xfrm>
            <a:off x="1473580" y="1184122"/>
            <a:ext cx="5732779" cy="22059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indent="-5080" algn="l" rtl="0" eaLnBrk="0">
              <a:lnSpc>
                <a:spcPct val="103000"/>
              </a:lnSpc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在养护过程中暴露出工作不够细致等问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题，我公司认真反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思检讨，并及时制定预防措施：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indent="4445" algn="l" rtl="0" eaLnBrk="0">
              <a:lnSpc>
                <a:spcPct val="104000"/>
              </a:lnSpc>
              <a:spcBef>
                <a:spcPts val="115"/>
              </a:spcBef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一、加强对现场负责人的管理和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培训，在实际工作中，对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工人安排工作要求任务明确、落实到人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、过程监督、结果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验收，提高大家的工作效率和认真意识。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970" indent="2540" algn="l" rtl="0" eaLnBrk="0">
              <a:lnSpc>
                <a:spcPct val="104000"/>
              </a:lnSpc>
              <a:spcBef>
                <a:spcPts val="120"/>
              </a:spcBef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二、现场负责人加强与学校总务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处领导的沟通，确保接受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的信息任务完整和理解无误，并及时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向总务处领导汇报工</a:t>
            </a:r>
            <a:r>
              <a:rPr sz="17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作情况。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0" name="textbox 340"/>
          <p:cNvSpPr/>
          <p:nvPr/>
        </p:nvSpPr>
        <p:spPr>
          <a:xfrm>
            <a:off x="827354" y="187121"/>
            <a:ext cx="2887345" cy="3771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770"/>
              </a:lnSpc>
            </a:pPr>
            <a:r>
              <a:rPr sz="20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1.存在的问题&amp;解决方案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42" name="picture 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 rot="21600000">
            <a:off x="0" y="0"/>
            <a:ext cx="787908" cy="809244"/>
            <a:chOff x="0" y="0"/>
            <a:chExt cx="787908" cy="809244"/>
          </a:xfrm>
        </p:grpSpPr>
        <p:pic>
          <p:nvPicPr>
            <p:cNvPr id="344" name="picture 34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87908" cy="809244"/>
            </a:xfrm>
            <a:prstGeom prst="rect">
              <a:avLst/>
            </a:prstGeom>
          </p:spPr>
        </p:pic>
        <p:sp>
          <p:nvSpPr>
            <p:cNvPr id="346" name="textbox 346"/>
            <p:cNvSpPr/>
            <p:nvPr/>
          </p:nvSpPr>
          <p:spPr>
            <a:xfrm>
              <a:off x="-12700" y="-12700"/>
              <a:ext cx="813435" cy="8642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4305" algn="l" rtl="0" eaLnBrk="0">
                <a:lnSpc>
                  <a:spcPct val="89000"/>
                </a:lnSpc>
              </a:pP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四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3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787908" cy="809244"/>
          </a:xfrm>
          <a:prstGeom prst="rect">
            <a:avLst/>
          </a:prstGeom>
        </p:spPr>
      </p:pic>
      <p:sp>
        <p:nvSpPr>
          <p:cNvPr id="350" name="textbox 350"/>
          <p:cNvSpPr/>
          <p:nvPr/>
        </p:nvSpPr>
        <p:spPr>
          <a:xfrm>
            <a:off x="129311" y="187121"/>
            <a:ext cx="8112125" cy="46208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2770"/>
              </a:lnSpc>
            </a:pPr>
            <a:r>
              <a:rPr sz="3200" b="1" kern="0" spc="50" baseline="10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</a:t>
            </a:r>
            <a:r>
              <a:rPr sz="2000" b="1" kern="0" spc="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2.上半年总结&amp;自评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100000"/>
              </a:lnSpc>
              <a:spcBef>
                <a:spcPts val="1125"/>
              </a:spcBef>
            </a:pP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养护区域内的绿植树木、草坪及绿篱地被均长势良好，基本达到养护要求。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99440" indent="10160" algn="l" rtl="0" eaLnBrk="0">
              <a:lnSpc>
                <a:spcPct val="103000"/>
              </a:lnSpc>
              <a:spcBef>
                <a:spcPts val="12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700" kern="0" spc="-2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、浇水：根据气候的变化及时给植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物浇水，上半年草坪浇水超过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45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次，其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他绿植达到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40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98170" indent="4445" algn="l" rtl="0" eaLnBrk="0">
              <a:lnSpc>
                <a:spcPct val="101000"/>
              </a:lnSpc>
              <a:spcBef>
                <a:spcPts val="13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1700" kern="0" spc="-2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、修剪：包含草坪修剪不少于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15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次、绿篱、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色块等整形修剪、乔灌木修剪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超过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15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612775" indent="-10795" algn="l" rtl="0" eaLnBrk="0">
              <a:lnSpc>
                <a:spcPct val="105000"/>
              </a:lnSpc>
              <a:spcBef>
                <a:spcPts val="3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1700" kern="0" spc="-1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、杂草防治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: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主要采取人工拔除杂草草根，减少杂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草复长几率，草坪人工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除草达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次，其他绿植人工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除草超过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15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600710" indent="-5080" algn="l" rtl="0" eaLnBrk="0">
              <a:lnSpc>
                <a:spcPct val="107000"/>
              </a:lnSpc>
              <a:spcBef>
                <a:spcPts val="25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4</a:t>
            </a:r>
            <a:r>
              <a:rPr sz="1700" kern="0" spc="-1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、枯枝落叶清理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: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及时清理养护区域内的落叶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、枯枝、</a:t>
            </a:r>
            <a:r>
              <a:rPr sz="1700" kern="0" spc="-4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白色垃圾、小石块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等，同时不定期进行定点或大规模清理，确保养护环境的整洁。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599440" indent="1905" algn="l" rtl="0" eaLnBrk="0">
              <a:lnSpc>
                <a:spcPct val="103000"/>
              </a:lnSpc>
              <a:spcBef>
                <a:spcPts val="110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5</a:t>
            </a:r>
            <a:r>
              <a:rPr sz="1700" kern="0" spc="-2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、施肥：根据绿植生长情况施肥，施撒尿素等复合肥，促进绿植生长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；草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坪施肥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次、其他施肥绿植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601345" indent="635" algn="l" rtl="0" eaLnBrk="0">
              <a:lnSpc>
                <a:spcPct val="103000"/>
              </a:lnSpc>
              <a:spcBef>
                <a:spcPts val="125"/>
              </a:spcBef>
            </a:pP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</a:t>
            </a:r>
            <a:r>
              <a:rPr sz="1700" kern="0" spc="-19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、病虫害防治：针对不同的虫害使用对应的防虫药水防治，对潜在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的虫害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绿植防治超过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次。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603250" indent="-1905" algn="l" rtl="0" eaLnBrk="0">
              <a:lnSpc>
                <a:spcPct val="103000"/>
              </a:lnSpc>
              <a:spcBef>
                <a:spcPts val="120"/>
              </a:spcBef>
            </a:pP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7</a:t>
            </a:r>
            <a:r>
              <a:rPr sz="1700" kern="0" spc="-20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700" kern="0" spc="-4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日常巡查，发现如树木断枝、危枝等及时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消险处理，以及总务处领导交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7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办的其他工作等。</a:t>
            </a:r>
            <a:endParaRPr sz="17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52" name="picture 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box 354"/>
          <p:cNvSpPr/>
          <p:nvPr/>
        </p:nvSpPr>
        <p:spPr>
          <a:xfrm>
            <a:off x="1060220" y="1545933"/>
            <a:ext cx="7136130" cy="15354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3810" algn="l" rtl="0" eaLnBrk="0">
              <a:lnSpc>
                <a:spcPct val="98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一、持续做好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2025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年绿化养护工作计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划，将计划落实到位，同时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做到问题早发现早解决。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6510" algn="l" rtl="0" eaLnBrk="0">
              <a:lnSpc>
                <a:spcPct val="95000"/>
              </a:lnSpc>
              <a:spcBef>
                <a:spcPts val="120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二、加强与总务处领导工作沟通和日常汇报。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20"/>
              </a:spcBef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三、加强员工日常养护管理培训，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提高员工工作效率。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6195" algn="l" rtl="0" eaLnBrk="0">
              <a:lnSpc>
                <a:spcPct val="95000"/>
              </a:lnSpc>
              <a:spcBef>
                <a:spcPts val="12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四、及时完成总务处领导交待的任务。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56" name="picture 3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grpSp>
        <p:nvGrpSpPr>
          <p:cNvPr id="36" name="group 36"/>
          <p:cNvGrpSpPr/>
          <p:nvPr/>
        </p:nvGrpSpPr>
        <p:grpSpPr>
          <a:xfrm rot="21600000">
            <a:off x="0" y="0"/>
            <a:ext cx="787908" cy="809244"/>
            <a:chOff x="0" y="0"/>
            <a:chExt cx="787908" cy="809244"/>
          </a:xfrm>
        </p:grpSpPr>
        <p:pic>
          <p:nvPicPr>
            <p:cNvPr id="358" name="picture 3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87908" cy="809244"/>
            </a:xfrm>
            <a:prstGeom prst="rect">
              <a:avLst/>
            </a:prstGeom>
          </p:spPr>
        </p:pic>
        <p:sp>
          <p:nvSpPr>
            <p:cNvPr id="360" name="textbox 360"/>
            <p:cNvSpPr/>
            <p:nvPr/>
          </p:nvSpPr>
          <p:spPr>
            <a:xfrm>
              <a:off x="-12700" y="-12700"/>
              <a:ext cx="813435" cy="86423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9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54305" algn="l" rtl="0" eaLnBrk="0">
                <a:lnSpc>
                  <a:spcPct val="89000"/>
                </a:lnSpc>
              </a:pPr>
              <a:r>
                <a:rPr sz="2000" b="1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四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362" name="textbox 362"/>
          <p:cNvSpPr/>
          <p:nvPr/>
        </p:nvSpPr>
        <p:spPr>
          <a:xfrm>
            <a:off x="825220" y="243662"/>
            <a:ext cx="1845945" cy="3136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4000"/>
              </a:lnSpc>
            </a:pPr>
            <a:r>
              <a:rPr sz="20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3.下一阶段计划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3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981208" y="2567419"/>
            <a:ext cx="2758274" cy="2558376"/>
          </a:xfrm>
          <a:prstGeom prst="rect">
            <a:avLst/>
          </a:prstGeom>
        </p:spPr>
      </p:pic>
      <p:sp>
        <p:nvSpPr>
          <p:cNvPr id="366" name="textbox 366"/>
          <p:cNvSpPr/>
          <p:nvPr/>
        </p:nvSpPr>
        <p:spPr>
          <a:xfrm>
            <a:off x="1705876" y="70167"/>
            <a:ext cx="7451090" cy="49942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5"/>
              </a:spcBef>
            </a:pPr>
            <a:r>
              <a:rPr sz="6300" b="1" kern="0" spc="-540" dirty="0">
                <a:solidFill>
                  <a:srgbClr val="14479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谢谢观看！</a:t>
            </a:r>
            <a:r>
              <a:rPr sz="6300" b="1" kern="0" spc="0" dirty="0">
                <a:solidFill>
                  <a:srgbClr val="14479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sz="6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8" name="picture 3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726601" y="82867"/>
            <a:ext cx="2413520" cy="4968405"/>
          </a:xfrm>
          <a:prstGeom prst="rect">
            <a:avLst/>
          </a:prstGeom>
        </p:spPr>
      </p:pic>
      <p:pic>
        <p:nvPicPr>
          <p:cNvPr id="370" name="picture 3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9143999" cy="123444"/>
          </a:xfrm>
          <a:prstGeom prst="rect">
            <a:avLst/>
          </a:prstGeom>
        </p:spPr>
      </p:pic>
      <p:pic>
        <p:nvPicPr>
          <p:cNvPr id="372" name="picture 3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5020055"/>
            <a:ext cx="9143999" cy="123444"/>
          </a:xfrm>
          <a:prstGeom prst="rect">
            <a:avLst/>
          </a:prstGeom>
        </p:spPr>
      </p:pic>
      <p:pic>
        <p:nvPicPr>
          <p:cNvPr id="374" name="picture 3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1600000">
            <a:off x="1259332" y="1891282"/>
            <a:ext cx="2811425" cy="1409281"/>
            <a:chOff x="0" y="0"/>
            <a:chExt cx="2811425" cy="1409281"/>
          </a:xfrm>
        </p:grpSpPr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2811425" cy="1409281"/>
            </a:xfrm>
            <a:prstGeom prst="rect">
              <a:avLst/>
            </a:prstGeom>
          </p:spPr>
        </p:pic>
        <p:sp>
          <p:nvSpPr>
            <p:cNvPr id="46" name="textbox 46"/>
            <p:cNvSpPr/>
            <p:nvPr/>
          </p:nvSpPr>
          <p:spPr>
            <a:xfrm>
              <a:off x="-12700" y="-12700"/>
              <a:ext cx="2837179" cy="148780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1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121410" algn="l" rtl="0" eaLnBrk="0">
                <a:lnSpc>
                  <a:spcPts val="1225"/>
                </a:lnSpc>
              </a:pPr>
              <a:r>
                <a:rPr sz="4000" b="1" kern="0" spc="443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一</a:t>
              </a:r>
              <a:endParaRPr sz="4000" b="1" kern="0" spc="44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50" name="textbox 50"/>
          <p:cNvSpPr/>
          <p:nvPr/>
        </p:nvSpPr>
        <p:spPr>
          <a:xfrm>
            <a:off x="4296148" y="2342168"/>
            <a:ext cx="1746885" cy="495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33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养护概况</a:t>
            </a:r>
            <a:endParaRPr sz="3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3088" y="1354835"/>
            <a:ext cx="4230623" cy="2703576"/>
          </a:xfrm>
          <a:prstGeom prst="rect">
            <a:avLst/>
          </a:prstGeom>
        </p:spPr>
      </p:pic>
      <p:sp>
        <p:nvSpPr>
          <p:cNvPr id="54" name="textbox 54"/>
          <p:cNvSpPr/>
          <p:nvPr/>
        </p:nvSpPr>
        <p:spPr>
          <a:xfrm>
            <a:off x="4730166" y="1316671"/>
            <a:ext cx="3331209" cy="281558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89000"/>
              </a:lnSpc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、校园里植物种类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130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余种，绿地面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ct val="163000"/>
              </a:lnSpc>
              <a:spcBef>
                <a:spcPts val="45"/>
              </a:spcBef>
            </a:pP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积约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6.8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万平方米，其中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近</a:t>
            </a:r>
            <a:r>
              <a:rPr sz="1500" kern="0" spc="-2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万平方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米景观草坪养护区域，一级养护绿地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约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3.8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万㎡</a:t>
            </a:r>
            <a:r>
              <a:rPr sz="1500" kern="0" spc="-4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，二级养护绿地约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万㎡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3335" indent="1905" algn="l" rtl="0" eaLnBrk="0">
              <a:lnSpc>
                <a:spcPct val="155000"/>
              </a:lnSpc>
              <a:spcBef>
                <a:spcPts val="360"/>
              </a:spcBef>
            </a:pP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景观草坪约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1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万㎡</a:t>
            </a:r>
            <a:r>
              <a:rPr sz="1500" kern="0" spc="-4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花卉布置约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20</a:t>
            </a:r>
            <a:r>
              <a:rPr sz="1500" kern="0" spc="5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㎡；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1500" kern="0" spc="-17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、养护范围包含：</a:t>
            </a:r>
            <a:r>
              <a:rPr sz="1500" kern="0" spc="-4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四牌楼</a:t>
            </a:r>
            <a:r>
              <a:rPr sz="1500" kern="0" spc="-3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4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号校园</a:t>
            </a:r>
            <a:r>
              <a:rPr sz="1500" kern="0" spc="3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校东宿舍区、沙塘园、幼</a:t>
            </a:r>
            <a:r>
              <a:rPr sz="1500" kern="0" spc="-2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儿园、博</a:t>
            </a: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士后公寓、进香河路</a:t>
            </a:r>
            <a:r>
              <a:rPr sz="1500" kern="0" spc="-3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33</a:t>
            </a:r>
            <a:r>
              <a:rPr sz="1500" kern="0" spc="12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sz="1500" kern="0" spc="2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号校</a:t>
            </a: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园范围。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58" name="textbox 58"/>
          <p:cNvSpPr/>
          <p:nvPr/>
        </p:nvSpPr>
        <p:spPr>
          <a:xfrm>
            <a:off x="-12700" y="-12700"/>
            <a:ext cx="839469" cy="9918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60"/>
              </a:lnSpc>
              <a:tabLst>
                <a:tab pos="178435" algn="l"/>
              </a:tabLst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group 4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60" name="path 60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2" name="path 62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textbox 64"/>
          <p:cNvSpPr/>
          <p:nvPr/>
        </p:nvSpPr>
        <p:spPr>
          <a:xfrm>
            <a:off x="853300" y="241528"/>
            <a:ext cx="1310639" cy="3155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1.养护内容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1123" y="1450847"/>
            <a:ext cx="3592067" cy="3368040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83963" y="1491996"/>
            <a:ext cx="3480815" cy="3326891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845832" y="241528"/>
            <a:ext cx="6980555" cy="10153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2.周养护计划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6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6200" indent="-8890" algn="l" rtl="0" eaLnBrk="0">
              <a:lnSpc>
                <a:spcPct val="104000"/>
              </a:lnSpc>
            </a:pPr>
            <a:r>
              <a:rPr sz="1500" kern="0" spc="1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每周编写本周的养护工作日志和下周养护工作计划，图片均</a:t>
            </a:r>
            <a:r>
              <a:rPr sz="1500" kern="0" spc="9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配上时间水印，实</a:t>
            </a:r>
            <a:r>
              <a:rPr sz="1500" kern="0" spc="-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500" kern="0" spc="8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时反映日常养护工作情</a:t>
            </a:r>
            <a:r>
              <a:rPr sz="1500" kern="0" spc="7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况。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2" name="textbox 72"/>
          <p:cNvSpPr/>
          <p:nvPr/>
        </p:nvSpPr>
        <p:spPr>
          <a:xfrm>
            <a:off x="-12700" y="-12700"/>
            <a:ext cx="839469" cy="99186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60"/>
              </a:lnSpc>
              <a:tabLst>
                <a:tab pos="178435" algn="l"/>
              </a:tabLst>
            </a:pP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sz="2000" b="1" kern="0" spc="-4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sz="2000" kern="0" spc="0" dirty="0">
                <a:solidFill>
                  <a:srgbClr val="FFFFFF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6" name="group 6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74" name="path 74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path 76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45997" y="1832227"/>
            <a:ext cx="2811425" cy="1409281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3957868" y="2213784"/>
            <a:ext cx="2565400" cy="4959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3000"/>
              </a:lnSpc>
            </a:pPr>
            <a:r>
              <a:rPr sz="3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日常养护工作</a:t>
            </a:r>
            <a:endParaRPr sz="3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2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2272080" y="2495499"/>
            <a:ext cx="690244" cy="6915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2000"/>
              </a:lnSpc>
            </a:pPr>
            <a:r>
              <a:rPr sz="5300" b="1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</a:t>
            </a:r>
            <a:endParaRPr sz="5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6"/>
          <p:cNvSpPr/>
          <p:nvPr/>
        </p:nvSpPr>
        <p:spPr>
          <a:xfrm>
            <a:off x="861834" y="241528"/>
            <a:ext cx="3996054" cy="35261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日常养护工作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7845" algn="l" rtl="0" eaLnBrk="0">
              <a:lnSpc>
                <a:spcPct val="91000"/>
              </a:lnSpc>
              <a:spcBef>
                <a:spcPts val="605"/>
              </a:spcBef>
            </a:pPr>
            <a:r>
              <a:rPr sz="2000" kern="0" spc="-3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1、杂草拔除；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9832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2、绿植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修剪；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0276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2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3、落叶枯枝清理；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87525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1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4、绿植施肥；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07210" algn="l" rtl="0" eaLnBrk="0">
              <a:lnSpc>
                <a:spcPct val="91000"/>
              </a:lnSpc>
              <a:spcBef>
                <a:spcPts val="1415"/>
              </a:spcBef>
            </a:pPr>
            <a:r>
              <a:rPr sz="2000" kern="0" spc="-3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5、绿植浇灌；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00225" algn="l" rtl="0" eaLnBrk="0">
              <a:lnSpc>
                <a:spcPct val="91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6、病虫害防治等。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90" name="textbox 90"/>
          <p:cNvSpPr/>
          <p:nvPr/>
        </p:nvSpPr>
        <p:spPr>
          <a:xfrm>
            <a:off x="-12700" y="-12700"/>
            <a:ext cx="839469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" name="group 8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92" name="path 92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94" name="path 94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8411" y="2572511"/>
            <a:ext cx="5183123" cy="1490471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8411" y="987552"/>
            <a:ext cx="5187696" cy="1476755"/>
          </a:xfrm>
          <a:prstGeom prst="rect">
            <a:avLst/>
          </a:prstGeom>
        </p:spPr>
      </p:pic>
      <p:sp>
        <p:nvSpPr>
          <p:cNvPr id="100" name="textbox 100"/>
          <p:cNvSpPr/>
          <p:nvPr/>
        </p:nvSpPr>
        <p:spPr>
          <a:xfrm>
            <a:off x="5451549" y="1859660"/>
            <a:ext cx="3424554" cy="594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89000"/>
              </a:lnSpc>
            </a:pPr>
            <a:r>
              <a:rPr sz="1500" kern="0" spc="3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人工拔草，避免化学药剂除</a:t>
            </a:r>
            <a:r>
              <a:rPr sz="1500" kern="0" spc="2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草的危害，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12700" algn="l" rtl="0" eaLnBrk="0">
              <a:lnSpc>
                <a:spcPts val="2880"/>
              </a:lnSpc>
            </a:pPr>
            <a:r>
              <a:rPr sz="1500" kern="0" spc="9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保障人员的安全，同时，通过人工拔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-12700" y="-12700"/>
            <a:ext cx="839469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21600000">
            <a:off x="473278" y="0"/>
            <a:ext cx="336804" cy="809244"/>
            <a:chOff x="0" y="0"/>
            <a:chExt cx="336804" cy="809244"/>
          </a:xfrm>
        </p:grpSpPr>
        <p:sp>
          <p:nvSpPr>
            <p:cNvPr id="106" name="path 106"/>
            <p:cNvSpPr/>
            <p:nvPr/>
          </p:nvSpPr>
          <p:spPr>
            <a:xfrm>
              <a:off x="0" y="615696"/>
              <a:ext cx="88391" cy="193547"/>
            </a:xfrm>
            <a:custGeom>
              <a:avLst/>
              <a:gdLst/>
              <a:ahLst/>
              <a:cxnLst/>
              <a:rect l="0" t="0" r="0" b="0"/>
              <a:pathLst>
                <a:path w="139" h="304">
                  <a:moveTo>
                    <a:pt x="0" y="0"/>
                  </a:moveTo>
                  <a:lnTo>
                    <a:pt x="0" y="304"/>
                  </a:lnTo>
                  <a:lnTo>
                    <a:pt x="139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8" name="path 108"/>
            <p:cNvSpPr/>
            <p:nvPr/>
          </p:nvSpPr>
          <p:spPr>
            <a:xfrm>
              <a:off x="0" y="0"/>
              <a:ext cx="336804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textbox 110"/>
          <p:cNvSpPr/>
          <p:nvPr/>
        </p:nvSpPr>
        <p:spPr>
          <a:xfrm>
            <a:off x="5462690" y="2591180"/>
            <a:ext cx="3225164" cy="2546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100000"/>
              </a:lnSpc>
            </a:pPr>
            <a:r>
              <a:rPr sz="1500" kern="0" spc="20" dirty="0">
                <a:solidFill>
                  <a:srgbClr val="262626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除杂草草根，可减少杂草复长几率。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12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66190" y="258470"/>
            <a:ext cx="1480578" cy="259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79832" y="1132332"/>
            <a:ext cx="2592324" cy="1475232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79832" y="2644139"/>
            <a:ext cx="2592324" cy="1475232"/>
          </a:xfrm>
          <a:prstGeom prst="rect">
            <a:avLst/>
          </a:prstGeom>
        </p:spPr>
      </p:pic>
      <p:pic>
        <p:nvPicPr>
          <p:cNvPr id="118" name="picture 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43783" y="1132332"/>
            <a:ext cx="2592324" cy="1475232"/>
          </a:xfrm>
          <a:prstGeom prst="rect">
            <a:avLst/>
          </a:prstGeom>
        </p:spPr>
      </p:pic>
      <p:pic>
        <p:nvPicPr>
          <p:cNvPr id="120" name="picture 1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43783" y="2644139"/>
            <a:ext cx="2592324" cy="1475232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168640" y="112776"/>
            <a:ext cx="954023" cy="839723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30734" y="48259"/>
            <a:ext cx="840105" cy="889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4000"/>
              </a:lnSpc>
              <a:spcBef>
                <a:spcPts val="0"/>
              </a:spcBef>
              <a:tabLst>
                <a:tab pos="172085" algn="l"/>
              </a:tabLst>
            </a:pPr>
            <a:r>
              <a:rPr sz="2000" kern="0" spc="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000" b="1" kern="0" spc="10" dirty="0">
                <a:solidFill>
                  <a:srgbClr val="D9D9D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 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2" name="group 12"/>
          <p:cNvGrpSpPr/>
          <p:nvPr/>
        </p:nvGrpSpPr>
        <p:grpSpPr>
          <a:xfrm rot="21600000">
            <a:off x="517474" y="60959"/>
            <a:ext cx="336803" cy="809244"/>
            <a:chOff x="0" y="0"/>
            <a:chExt cx="336803" cy="809244"/>
          </a:xfrm>
        </p:grpSpPr>
        <p:sp>
          <p:nvSpPr>
            <p:cNvPr id="126" name="path 126"/>
            <p:cNvSpPr/>
            <p:nvPr/>
          </p:nvSpPr>
          <p:spPr>
            <a:xfrm>
              <a:off x="0" y="615696"/>
              <a:ext cx="86868" cy="193547"/>
            </a:xfrm>
            <a:custGeom>
              <a:avLst/>
              <a:gdLst/>
              <a:ahLst/>
              <a:cxnLst/>
              <a:rect l="0" t="0" r="0" b="0"/>
              <a:pathLst>
                <a:path w="136" h="304">
                  <a:moveTo>
                    <a:pt x="0" y="0"/>
                  </a:moveTo>
                  <a:lnTo>
                    <a:pt x="0" y="304"/>
                  </a:lnTo>
                  <a:lnTo>
                    <a:pt x="136" y="0"/>
                  </a:lnTo>
                  <a:lnTo>
                    <a:pt x="0" y="0"/>
                  </a:lnTo>
                </a:path>
              </a:pathLst>
            </a:custGeom>
            <a:solidFill>
              <a:srgbClr val="960000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8" name="path 128"/>
            <p:cNvSpPr/>
            <p:nvPr/>
          </p:nvSpPr>
          <p:spPr>
            <a:xfrm>
              <a:off x="0" y="0"/>
              <a:ext cx="336803" cy="807720"/>
            </a:xfrm>
            <a:custGeom>
              <a:avLst/>
              <a:gdLst/>
              <a:ahLst/>
              <a:cxnLst/>
              <a:rect l="0" t="0" r="0" b="0"/>
              <a:pathLst>
                <a:path w="530" h="1272">
                  <a:moveTo>
                    <a:pt x="0" y="1272"/>
                  </a:moveTo>
                  <a:lnTo>
                    <a:pt x="422" y="0"/>
                  </a:lnTo>
                  <a:lnTo>
                    <a:pt x="530" y="0"/>
                  </a:lnTo>
                  <a:lnTo>
                    <a:pt x="108" y="1272"/>
                  </a:lnTo>
                  <a:lnTo>
                    <a:pt x="0" y="1272"/>
                  </a:lnTo>
                </a:path>
              </a:pathLst>
            </a:custGeom>
            <a:solidFill>
              <a:srgbClr val="4F81BD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textbox 130"/>
          <p:cNvSpPr/>
          <p:nvPr/>
        </p:nvSpPr>
        <p:spPr>
          <a:xfrm>
            <a:off x="5451838" y="2364028"/>
            <a:ext cx="2625725" cy="255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100000"/>
              </a:lnSpc>
            </a:pPr>
            <a:r>
              <a:rPr sz="1500" kern="0" spc="1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人工除草并将垃圾集中清理。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2" name="textbox 132"/>
          <p:cNvSpPr/>
          <p:nvPr/>
        </p:nvSpPr>
        <p:spPr>
          <a:xfrm>
            <a:off x="896734" y="303682"/>
            <a:ext cx="1492885" cy="3149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b="1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1B.人工除草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10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11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12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13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14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15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16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17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18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19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2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20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21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22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23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24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3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4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5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6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7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8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ags/tag9.xml><?xml version="1.0" encoding="utf-8"?>
<p:tagLst xmlns:p="http://schemas.openxmlformats.org/presentationml/2006/main">
  <p:tag name="KSO_WM_DIAGRAM_VIRTUALLY_FRAME" val="{&quot;height&quot;:267.0191200700651,&quot;left&quot;:205.69141732283464,&quot;top&quot;:104.36133858267718,&quot;width&quot;:315.26362204724404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1560</Words>
  <Application>WPS 演示</Application>
  <PresentationFormat/>
  <Paragraphs>212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Calibri</vt:lpstr>
      <vt:lpstr>Arial Unicode MS</vt:lpstr>
      <vt:lpstr>方正小标宋简体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大猫</cp:lastModifiedBy>
  <cp:revision>1</cp:revision>
  <dcterms:created xsi:type="dcterms:W3CDTF">2025-05-28T03:18:48Z</dcterms:created>
  <dcterms:modified xsi:type="dcterms:W3CDTF">2025-05-28T03:18:48Z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2025-05-28T11:05:46Z</vt:filetime>
  </property>
  <property fmtid="{D5CDD505-2E9C-101B-9397-08002B2CF9AE}" pid="4" name="ICV">
    <vt:lpwstr>CDDF90D04A2A49B38539C24AD99F98E9_12</vt:lpwstr>
  </property>
  <property fmtid="{D5CDD505-2E9C-101B-9397-08002B2CF9AE}" pid="5" name="KSOProductBuildVer">
    <vt:lpwstr>2052-12.1.0.21541</vt:lpwstr>
  </property>
</Properties>
</file>