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2.xml" ContentType="application/vnd.openxmlformats-officedocument.presentationml.notesSlide+xml"/>
  <Override PartName="/ppt/tags/tag67.xml" ContentType="application/vnd.openxmlformats-officedocument.presentationml.tags+xml"/>
  <Override PartName="/ppt/notesSlides/notesSlide1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1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2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2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2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2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446" r:id="rId2"/>
    <p:sldId id="410" r:id="rId3"/>
    <p:sldId id="338" r:id="rId4"/>
    <p:sldId id="339" r:id="rId5"/>
    <p:sldId id="340" r:id="rId6"/>
    <p:sldId id="341" r:id="rId7"/>
    <p:sldId id="342" r:id="rId8"/>
    <p:sldId id="343" r:id="rId9"/>
    <p:sldId id="452" r:id="rId10"/>
    <p:sldId id="453" r:id="rId11"/>
    <p:sldId id="357" r:id="rId12"/>
    <p:sldId id="353" r:id="rId13"/>
    <p:sldId id="310" r:id="rId14"/>
    <p:sldId id="363" r:id="rId15"/>
    <p:sldId id="356" r:id="rId16"/>
    <p:sldId id="455" r:id="rId17"/>
    <p:sldId id="456" r:id="rId18"/>
    <p:sldId id="316" r:id="rId19"/>
    <p:sldId id="317" r:id="rId20"/>
    <p:sldId id="303" r:id="rId21"/>
    <p:sldId id="355" r:id="rId22"/>
    <p:sldId id="454" r:id="rId23"/>
    <p:sldId id="457" r:id="rId24"/>
    <p:sldId id="458" r:id="rId25"/>
    <p:sldId id="323" r:id="rId26"/>
    <p:sldId id="371" r:id="rId27"/>
    <p:sldId id="447" r:id="rId28"/>
    <p:sldId id="448" r:id="rId29"/>
    <p:sldId id="358" r:id="rId30"/>
    <p:sldId id="349" r:id="rId31"/>
    <p:sldId id="411" r:id="rId32"/>
    <p:sldId id="350" r:id="rId33"/>
  </p:sldIdLst>
  <p:sldSz cx="12192000" cy="6858000"/>
  <p:notesSz cx="6858000" cy="9144000"/>
  <p:custDataLst>
    <p:tags r:id="rId35"/>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62"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74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D"/>
    <a:srgbClr val="093B5C"/>
    <a:srgbClr val="062A42"/>
    <a:srgbClr val="0A2B42"/>
    <a:srgbClr val="282B42"/>
    <a:srgbClr val="006699"/>
    <a:srgbClr val="0C3048"/>
    <a:srgbClr val="083451"/>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8947" autoAdjust="0"/>
  </p:normalViewPr>
  <p:slideViewPr>
    <p:cSldViewPr snapToGrid="0" showGuides="1">
      <p:cViewPr varScale="1">
        <p:scale>
          <a:sx n="78" d="100"/>
          <a:sy n="78" d="100"/>
        </p:scale>
        <p:origin x="204" y="384"/>
      </p:cViewPr>
      <p:guideLst>
        <p:guide orient="horz" pos="206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44" d="100"/>
        <a:sy n="44" d="100"/>
      </p:scale>
      <p:origin x="0" y="0"/>
    </p:cViewPr>
  </p:sorterViewPr>
  <p:notesViewPr>
    <p:cSldViewPr snapToGrid="0">
      <p:cViewPr varScale="1">
        <p:scale>
          <a:sx n="86" d="100"/>
          <a:sy n="86" d="100"/>
        </p:scale>
        <p:origin x="-3846" y="-90"/>
      </p:cViewPr>
      <p:guideLst>
        <p:guide orient="horz" pos="274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14CA512-A5A1-4C21-A4EC-5FD0F6047883}" type="datetimeFigureOut">
              <a:rPr lang="zh-CN" altLang="en-US"/>
              <a:t>2025-5-28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991E610-441E-44B5-ACD1-8E36FF7B282C}" type="slidenum">
              <a:rPr lang="zh-CN" altLang="en-US"/>
              <a:t>‹#›</a:t>
            </a:fld>
            <a:endParaRPr lang="zh-CN" altLang="en-US"/>
          </a:p>
        </p:txBody>
      </p:sp>
    </p:spTree>
    <p:extLst>
      <p:ext uri="{BB962C8B-B14F-4D97-AF65-F5344CB8AC3E}">
        <p14:creationId xmlns:p14="http://schemas.microsoft.com/office/powerpoint/2010/main" val="30396917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13</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14</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15</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16</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17</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18</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19</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20</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21</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22</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4</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23</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24</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25</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26</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27</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28</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29</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5</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9</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10</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11</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819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3B618FA-B2AD-4F36-8E69-9057B460C8F9}" type="slidenum">
              <a:rPr lang="zh-CN" altLang="en-US"/>
              <a:t>12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cxnSp>
        <p:nvCxnSpPr>
          <p:cNvPr id="2" name="直接连接符 10"/>
          <p:cNvCxnSpPr/>
          <p:nvPr/>
        </p:nvCxnSpPr>
        <p:spPr>
          <a:xfrm>
            <a:off x="946149" y="706438"/>
            <a:ext cx="10998201" cy="0"/>
          </a:xfrm>
          <a:prstGeom prst="line">
            <a:avLst/>
          </a:prstGeom>
          <a:ln>
            <a:solidFill>
              <a:srgbClr val="093B5C"/>
            </a:solidFill>
          </a:ln>
        </p:spPr>
        <p:style>
          <a:lnRef idx="1">
            <a:schemeClr val="accent1"/>
          </a:lnRef>
          <a:fillRef idx="0">
            <a:schemeClr val="accent1"/>
          </a:fillRef>
          <a:effectRef idx="0">
            <a:schemeClr val="accent1"/>
          </a:effectRef>
          <a:fontRef idx="minor">
            <a:schemeClr val="tx1"/>
          </a:fontRef>
        </p:style>
      </p:cxnSp>
      <p:pic>
        <p:nvPicPr>
          <p:cNvPr id="3" name="Picture 11" descr="未标题-1 拷贝"/>
          <p:cNvPicPr>
            <a:picLocks noChangeAspect="1" noChangeArrowheads="1"/>
          </p:cNvPicPr>
          <p:nvPr userDrawn="1"/>
        </p:nvPicPr>
        <p:blipFill>
          <a:blip r:embed="rId2" cstate="email"/>
          <a:srcRect/>
          <a:stretch>
            <a:fillRect/>
          </a:stretch>
        </p:blipFill>
        <p:spPr bwMode="auto">
          <a:xfrm>
            <a:off x="20638" y="22226"/>
            <a:ext cx="1154112" cy="847725"/>
          </a:xfrm>
          <a:prstGeom prst="rect">
            <a:avLst/>
          </a:prstGeom>
          <a:noFill/>
          <a:ln w="9525">
            <a:noFill/>
            <a:miter lim="800000"/>
            <a:headEnd/>
            <a:tailEnd/>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1" y="6356351"/>
            <a:ext cx="2743200" cy="365125"/>
          </a:xfrm>
          <a:prstGeom prst="rect">
            <a:avLst/>
          </a:prstGeom>
        </p:spPr>
        <p:txBody>
          <a:bodyPr/>
          <a:lstStyle/>
          <a:p>
            <a:fld id="{5F538A86-9E3A-48A8-ABF1-47B67014D279}" type="datetimeFigureOut">
              <a:rPr lang="zh-CN" altLang="en-US" smtClean="0"/>
              <a:t>2025-5-28</a:t>
            </a:fld>
            <a:endParaRPr lang="zh-CN" altLang="en-US"/>
          </a:p>
        </p:txBody>
      </p:sp>
      <p:sp>
        <p:nvSpPr>
          <p:cNvPr id="5" name="页脚占位符 4"/>
          <p:cNvSpPr>
            <a:spLocks noGrp="1"/>
          </p:cNvSpPr>
          <p:nvPr>
            <p:ph type="ftr" sz="quarter" idx="11"/>
          </p:nvPr>
        </p:nvSpPr>
        <p:spPr>
          <a:xfrm>
            <a:off x="4038602"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F8E7110C-CC7A-476E-8BDF-78CE938B7BFC}" type="slidenum">
              <a:rPr lang="zh-CN" altLang="en-US" smtClean="0"/>
              <a:t>‹#›</a:t>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56.xml"/><Relationship Id="rId7" Type="http://schemas.openxmlformats.org/officeDocument/2006/relationships/image" Target="../media/image14.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2.xml"/><Relationship Id="rId7" Type="http://schemas.openxmlformats.org/officeDocument/2006/relationships/image" Target="../media/image18.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notesSlide" Target="../notesSlides/notesSlide9.xml"/><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2.xml"/><Relationship Id="rId7" Type="http://schemas.openxmlformats.org/officeDocument/2006/relationships/image" Target="../media/image26.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5.jpe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2.xml"/><Relationship Id="rId7" Type="http://schemas.openxmlformats.org/officeDocument/2006/relationships/image" Target="../media/image29.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8.jpeg"/><Relationship Id="rId5" Type="http://schemas.openxmlformats.org/officeDocument/2006/relationships/image" Target="../media/image6.png"/><Relationship Id="rId4" Type="http://schemas.openxmlformats.org/officeDocument/2006/relationships/notesSlide" Target="../notesSlides/notesSlide11.xml"/><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Layout" Target="../slideLayouts/slideLayout2.xml"/><Relationship Id="rId7" Type="http://schemas.openxmlformats.org/officeDocument/2006/relationships/image" Target="../media/image33.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32.jpeg"/><Relationship Id="rId5" Type="http://schemas.openxmlformats.org/officeDocument/2006/relationships/image" Target="../media/image6.png"/><Relationship Id="rId4" Type="http://schemas.openxmlformats.org/officeDocument/2006/relationships/notesSlide" Target="../notesSlides/notesSlide12.xml"/><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slideLayout" Target="../slideLayouts/slideLayout2.xml"/><Relationship Id="rId7" Type="http://schemas.openxmlformats.org/officeDocument/2006/relationships/image" Target="../media/image40.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9.jpeg"/><Relationship Id="rId5" Type="http://schemas.openxmlformats.org/officeDocument/2006/relationships/image" Target="../media/image6.png"/><Relationship Id="rId4" Type="http://schemas.openxmlformats.org/officeDocument/2006/relationships/notesSlide" Target="../notesSlides/notesSlide14.xml"/><Relationship Id="rId9"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slideLayout" Target="../slideLayouts/slideLayout2.xml"/><Relationship Id="rId7" Type="http://schemas.openxmlformats.org/officeDocument/2006/relationships/image" Target="../media/image44.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3.jpeg"/><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slideLayout" Target="../slideLayouts/slideLayout2.xml"/><Relationship Id="rId7" Type="http://schemas.openxmlformats.org/officeDocument/2006/relationships/image" Target="../media/image47.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6.jpeg"/><Relationship Id="rId5" Type="http://schemas.openxmlformats.org/officeDocument/2006/relationships/image" Target="../media/image6.png"/><Relationship Id="rId4" Type="http://schemas.openxmlformats.org/officeDocument/2006/relationships/notesSlide" Target="../notesSlides/notesSlide16.xml"/><Relationship Id="rId9" Type="http://schemas.openxmlformats.org/officeDocument/2006/relationships/image" Target="../media/image49.jpe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slideLayout" Target="../slideLayouts/slideLayout2.xml"/><Relationship Id="rId7" Type="http://schemas.openxmlformats.org/officeDocument/2006/relationships/image" Target="../media/image51.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50.jpeg"/><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slideLayout" Target="../slideLayouts/slideLayout2.xml"/><Relationship Id="rId7" Type="http://schemas.openxmlformats.org/officeDocument/2006/relationships/image" Target="../media/image54.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53.jpeg"/><Relationship Id="rId5" Type="http://schemas.openxmlformats.org/officeDocument/2006/relationships/image" Target="../media/image6.pn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slideLayout" Target="../slideLayouts/slideLayout2.xml"/><Relationship Id="rId7" Type="http://schemas.openxmlformats.org/officeDocument/2006/relationships/image" Target="../media/image57.jpe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56.jpeg"/><Relationship Id="rId5" Type="http://schemas.openxmlformats.org/officeDocument/2006/relationships/image" Target="../media/image6.png"/><Relationship Id="rId4" Type="http://schemas.openxmlformats.org/officeDocument/2006/relationships/notesSlide" Target="../notesSlides/notesSlide19.xml"/><Relationship Id="rId9" Type="http://schemas.openxmlformats.org/officeDocument/2006/relationships/image" Target="../media/image59.jpeg"/></Relationships>
</file>

<file path=ppt/slides/_rels/slide2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slideLayout" Target="../slideLayouts/slideLayout2.xml"/><Relationship Id="rId7" Type="http://schemas.openxmlformats.org/officeDocument/2006/relationships/image" Target="../media/image61.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60.jpeg"/><Relationship Id="rId5" Type="http://schemas.openxmlformats.org/officeDocument/2006/relationships/image" Target="../media/image6.png"/><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4.jpe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63.jpeg"/><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slideLayout" Target="../slideLayouts/slideLayout2.xml"/><Relationship Id="rId7" Type="http://schemas.openxmlformats.org/officeDocument/2006/relationships/image" Target="../media/image66.jpe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65.jpeg"/><Relationship Id="rId5" Type="http://schemas.openxmlformats.org/officeDocument/2006/relationships/image" Target="../media/image6.pn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slideLayout" Target="../slideLayouts/slideLayout2.xml"/><Relationship Id="rId7" Type="http://schemas.openxmlformats.org/officeDocument/2006/relationships/image" Target="../media/image69.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68.jpeg"/><Relationship Id="rId5" Type="http://schemas.openxmlformats.org/officeDocument/2006/relationships/image" Target="../media/image6.png"/><Relationship Id="rId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slideLayout" Target="../slideLayouts/slideLayout2.xml"/><Relationship Id="rId7" Type="http://schemas.openxmlformats.org/officeDocument/2006/relationships/image" Target="../media/image72.jpe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71.jpeg"/><Relationship Id="rId5" Type="http://schemas.openxmlformats.org/officeDocument/2006/relationships/image" Target="../media/image6.png"/><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slideLayout" Target="../slideLayouts/slideLayout2.xml"/><Relationship Id="rId7" Type="http://schemas.openxmlformats.org/officeDocument/2006/relationships/image" Target="../media/image75.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74.jpeg"/><Relationship Id="rId5" Type="http://schemas.openxmlformats.org/officeDocument/2006/relationships/image" Target="../media/image6.png"/><Relationship Id="rId4" Type="http://schemas.openxmlformats.org/officeDocument/2006/relationships/notesSlide" Target="../notesSlides/notesSlide25.xml"/><Relationship Id="rId9" Type="http://schemas.openxmlformats.org/officeDocument/2006/relationships/image" Target="../media/image7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9.jpe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78.jpeg"/><Relationship Id="rId5" Type="http://schemas.openxmlformats.org/officeDocument/2006/relationships/image" Target="../media/image6.png"/><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image" Target="../media/image6.png"/><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notesSlide" Target="../notesSlides/notesSlide28.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Layout" Target="../slideLayouts/slideLayout1.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8.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6.png"/><Relationship Id="rId2" Type="http://schemas.openxmlformats.org/officeDocument/2006/relationships/tags" Target="../tags/tag20.xml"/><Relationship Id="rId16" Type="http://schemas.openxmlformats.org/officeDocument/2006/relationships/image" Target="../media/image11.sv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notesSlide" Target="../notesSlides/notesSlide3.xml"/><Relationship Id="rId5" Type="http://schemas.openxmlformats.org/officeDocument/2006/relationships/tags" Target="../tags/tag23.xml"/><Relationship Id="rId15" Type="http://schemas.openxmlformats.org/officeDocument/2006/relationships/image" Target="../media/image9.png"/><Relationship Id="rId10" Type="http://schemas.openxmlformats.org/officeDocument/2006/relationships/slideLayout" Target="../slideLayouts/slideLayout2.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0.jpeg"/><Relationship Id="rId5" Type="http://schemas.openxmlformats.org/officeDocument/2006/relationships/slideLayout" Target="../slideLayouts/slideLayout4.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3" Type="http://schemas.openxmlformats.org/officeDocument/2006/relationships/tags" Target="../tags/tag34.xml"/><Relationship Id="rId21" Type="http://schemas.openxmlformats.org/officeDocument/2006/relationships/image" Target="../media/image11.jpeg"/><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notesSlide" Target="../notesSlides/notesSlide4.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tags" Target="../tags/tag46.xml"/><Relationship Id="rId10" Type="http://schemas.openxmlformats.org/officeDocument/2006/relationships/tags" Target="../tags/tag41.xml"/><Relationship Id="rId19" Type="http://schemas.openxmlformats.org/officeDocument/2006/relationships/slideLayout" Target="../slideLayouts/slideLayout5.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2.jpeg"/><Relationship Id="rId5" Type="http://schemas.openxmlformats.org/officeDocument/2006/relationships/image" Target="../media/image6.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Qiuqi/Desktop/560c4bfa6c75bc8749005c3f56e701c7.jpeg560c4bfa6c75bc8749005c3f56e701c7"/>
          <p:cNvPicPr>
            <a:picLocks noChangeAspect="1"/>
          </p:cNvPicPr>
          <p:nvPr/>
        </p:nvPicPr>
        <p:blipFill rotWithShape="1">
          <a:blip r:embed="rId3"/>
          <a:srcRect t="7641" b="7641"/>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gradFill flip="none" rotWithShape="1">
            <a:gsLst>
              <a:gs pos="5000">
                <a:srgbClr val="00325D"/>
              </a:gs>
              <a:gs pos="40000">
                <a:srgbClr val="314371">
                  <a:alpha val="88000"/>
                </a:srgbClr>
              </a:gs>
              <a:gs pos="66000">
                <a:srgbClr val="314371">
                  <a:alpha val="70000"/>
                </a:srgbClr>
              </a:gs>
              <a:gs pos="100000">
                <a:srgbClr val="314371">
                  <a:alpha val="6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371960" y="3115160"/>
            <a:ext cx="6908067" cy="1014730"/>
          </a:xfrm>
          <a:prstGeom prst="rect">
            <a:avLst/>
          </a:prstGeom>
          <a:noFill/>
        </p:spPr>
        <p:txBody>
          <a:bodyPr wrap="square" rtlCol="0">
            <a:spAutoFit/>
          </a:bodyPr>
          <a:lstStyle/>
          <a:p>
            <a:r>
              <a:rPr lang="zh-CN" altLang="en-US" sz="6000" dirty="0">
                <a:solidFill>
                  <a:schemeClr val="bg1"/>
                </a:solidFill>
                <a:latin typeface="微软雅黑" panose="020B0503020204020204" pitchFamily="34" charset="-122"/>
                <a:ea typeface="微软雅黑" panose="020B0503020204020204" pitchFamily="34" charset="-122"/>
              </a:rPr>
              <a:t>上</a:t>
            </a:r>
            <a:r>
              <a:rPr lang="zh-CN" altLang="en-US" sz="6000" dirty="0" smtClean="0">
                <a:solidFill>
                  <a:schemeClr val="bg1"/>
                </a:solidFill>
                <a:latin typeface="微软雅黑" panose="020B0503020204020204" pitchFamily="34" charset="-122"/>
                <a:ea typeface="微软雅黑" panose="020B0503020204020204" pitchFamily="34" charset="-122"/>
              </a:rPr>
              <a:t>半年</a:t>
            </a:r>
            <a:r>
              <a:rPr lang="zh-CN" altLang="en-US" sz="6000" dirty="0">
                <a:solidFill>
                  <a:schemeClr val="bg1"/>
                </a:solidFill>
                <a:latin typeface="微软雅黑" panose="020B0503020204020204" pitchFamily="34" charset="-122"/>
                <a:ea typeface="微软雅黑" panose="020B0503020204020204" pitchFamily="34" charset="-122"/>
              </a:rPr>
              <a:t>工作汇报</a:t>
            </a:r>
          </a:p>
        </p:txBody>
      </p:sp>
      <p:grpSp>
        <p:nvGrpSpPr>
          <p:cNvPr id="2" name="组合 1"/>
          <p:cNvGrpSpPr/>
          <p:nvPr/>
        </p:nvGrpSpPr>
        <p:grpSpPr>
          <a:xfrm>
            <a:off x="515938" y="5959537"/>
            <a:ext cx="7465695" cy="353943"/>
            <a:chOff x="415303" y="6238391"/>
            <a:chExt cx="4489120" cy="353943"/>
          </a:xfrm>
        </p:grpSpPr>
        <p:sp>
          <p:nvSpPr>
            <p:cNvPr id="12" name="文本框 11"/>
            <p:cNvSpPr txBox="1"/>
            <p:nvPr/>
          </p:nvSpPr>
          <p:spPr>
            <a:xfrm>
              <a:off x="415303" y="6238391"/>
              <a:ext cx="1667622" cy="353943"/>
            </a:xfrm>
            <a:prstGeom prst="rect">
              <a:avLst/>
            </a:prstGeom>
            <a:noFill/>
          </p:spPr>
          <p:txBody>
            <a:bodyPr wrap="square" rtlCol="0">
              <a:spAutoFit/>
            </a:bodyPr>
            <a:lstStyle/>
            <a:p>
              <a:r>
                <a:rPr lang="zh-CN" altLang="en-US" sz="1700" dirty="0">
                  <a:solidFill>
                    <a:schemeClr val="bg1"/>
                  </a:solidFill>
                  <a:latin typeface="华文细黑" panose="02010600040101010101" pitchFamily="2" charset="-122"/>
                  <a:ea typeface="华文细黑" panose="02010600040101010101" pitchFamily="2" charset="-122"/>
                </a:rPr>
                <a:t>公寓服务中心丁家桥校区</a:t>
              </a:r>
            </a:p>
          </p:txBody>
        </p:sp>
        <p:sp>
          <p:nvSpPr>
            <p:cNvPr id="13" name="文本框 12"/>
            <p:cNvSpPr txBox="1"/>
            <p:nvPr/>
          </p:nvSpPr>
          <p:spPr>
            <a:xfrm>
              <a:off x="2344491" y="6238391"/>
              <a:ext cx="2559932" cy="352425"/>
            </a:xfrm>
            <a:prstGeom prst="rect">
              <a:avLst/>
            </a:prstGeom>
            <a:noFill/>
          </p:spPr>
          <p:txBody>
            <a:bodyPr wrap="square" rtlCol="0">
              <a:spAutoFit/>
            </a:bodyPr>
            <a:lstStyle/>
            <a:p>
              <a:r>
                <a:rPr lang="en-US" altLang="zh-CN" sz="1700" dirty="0" smtClean="0">
                  <a:solidFill>
                    <a:schemeClr val="bg1"/>
                  </a:solidFill>
                  <a:latin typeface="华文细黑" panose="02010600040101010101" pitchFamily="2" charset="-122"/>
                  <a:ea typeface="华文细黑" panose="02010600040101010101" pitchFamily="2" charset="-122"/>
                </a:rPr>
                <a:t>2025</a:t>
              </a:r>
              <a:r>
                <a:rPr lang="zh-CN" altLang="en-US" sz="1700" dirty="0" smtClean="0">
                  <a:solidFill>
                    <a:schemeClr val="bg1"/>
                  </a:solidFill>
                  <a:latin typeface="华文细黑" panose="02010600040101010101" pitchFamily="2" charset="-122"/>
                  <a:ea typeface="华文细黑" panose="02010600040101010101" pitchFamily="2" charset="-122"/>
                </a:rPr>
                <a:t>年</a:t>
              </a:r>
              <a:r>
                <a:rPr lang="en-US" altLang="zh-CN" sz="1700" dirty="0" smtClean="0">
                  <a:solidFill>
                    <a:schemeClr val="bg1"/>
                  </a:solidFill>
                  <a:latin typeface="华文细黑" panose="02010600040101010101" pitchFamily="2" charset="-122"/>
                  <a:ea typeface="华文细黑" panose="02010600040101010101" pitchFamily="2" charset="-122"/>
                </a:rPr>
                <a:t>6</a:t>
              </a:r>
              <a:r>
                <a:rPr lang="zh-CN" altLang="en-US" sz="1700" dirty="0" smtClean="0">
                  <a:solidFill>
                    <a:schemeClr val="bg1"/>
                  </a:solidFill>
                  <a:latin typeface="华文细黑" panose="02010600040101010101" pitchFamily="2" charset="-122"/>
                  <a:ea typeface="华文细黑" panose="02010600040101010101" pitchFamily="2" charset="-122"/>
                </a:rPr>
                <a:t>月</a:t>
              </a:r>
              <a:r>
                <a:rPr lang="en-US" altLang="zh-CN" sz="1700" dirty="0" smtClean="0">
                  <a:solidFill>
                    <a:schemeClr val="bg1"/>
                  </a:solidFill>
                  <a:latin typeface="华文细黑" panose="02010600040101010101" pitchFamily="2" charset="-122"/>
                  <a:ea typeface="华文细黑" panose="02010600040101010101" pitchFamily="2" charset="-122"/>
                </a:rPr>
                <a:t>5</a:t>
              </a:r>
              <a:r>
                <a:rPr lang="zh-CN" altLang="en-US" sz="1700" dirty="0" smtClean="0">
                  <a:solidFill>
                    <a:schemeClr val="bg1"/>
                  </a:solidFill>
                  <a:latin typeface="华文细黑" panose="02010600040101010101" pitchFamily="2" charset="-122"/>
                  <a:ea typeface="华文细黑" panose="02010600040101010101" pitchFamily="2" charset="-122"/>
                </a:rPr>
                <a:t>日</a:t>
              </a:r>
              <a:endParaRPr lang="zh-CN" altLang="en-US" sz="1700" dirty="0">
                <a:solidFill>
                  <a:schemeClr val="bg1"/>
                </a:solidFill>
                <a:latin typeface="华文细黑" panose="02010600040101010101" pitchFamily="2" charset="-122"/>
                <a:ea typeface="华文细黑" panose="02010600040101010101" pitchFamily="2" charset="-122"/>
              </a:endParaRPr>
            </a:p>
          </p:txBody>
        </p:sp>
      </p:grpSp>
      <p:sp>
        <p:nvSpPr>
          <p:cNvPr id="17" name="文本框 16"/>
          <p:cNvSpPr txBox="1"/>
          <p:nvPr/>
        </p:nvSpPr>
        <p:spPr>
          <a:xfrm>
            <a:off x="354211" y="2183590"/>
            <a:ext cx="4154615" cy="1014730"/>
          </a:xfrm>
          <a:prstGeom prst="rect">
            <a:avLst/>
          </a:prstGeom>
          <a:noFill/>
        </p:spPr>
        <p:txBody>
          <a:bodyPr wrap="square" rtlCol="0">
            <a:spAutoFit/>
          </a:bodyPr>
          <a:lstStyle/>
          <a:p>
            <a:r>
              <a:rPr lang="en-US" altLang="zh-CN" sz="6000" b="1" dirty="0" smtClean="0">
                <a:solidFill>
                  <a:schemeClr val="bg1"/>
                </a:solidFill>
                <a:latin typeface="微软雅黑" panose="020B0503020204020204" pitchFamily="34" charset="-122"/>
                <a:ea typeface="微软雅黑" panose="020B0503020204020204" pitchFamily="34" charset="-122"/>
              </a:rPr>
              <a:t>2025</a:t>
            </a:r>
            <a:r>
              <a:rPr lang="zh-CN" altLang="en-US" sz="6000" b="1" dirty="0" smtClean="0">
                <a:solidFill>
                  <a:schemeClr val="bg1"/>
                </a:solidFill>
                <a:latin typeface="微软雅黑" panose="020B0503020204020204" pitchFamily="34" charset="-122"/>
                <a:ea typeface="微软雅黑" panose="020B0503020204020204" pitchFamily="34" charset="-122"/>
              </a:rPr>
              <a:t>年</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pic>
        <p:nvPicPr>
          <p:cNvPr id="7175" name="Picture 11" descr="未标题-1 拷贝"/>
          <p:cNvPicPr>
            <a:picLocks noChangeAspect="1" noChangeArrowheads="1"/>
          </p:cNvPicPr>
          <p:nvPr>
            <p:custDataLst>
              <p:tags r:id="rId1"/>
            </p:custDataLst>
          </p:nvPr>
        </p:nvPicPr>
        <p:blipFill>
          <a:blip r:embed="rId4" cstate="email"/>
          <a:srcRect/>
          <a:stretch>
            <a:fillRect/>
          </a:stretch>
        </p:blipFill>
        <p:spPr bwMode="auto">
          <a:xfrm>
            <a:off x="-361996" y="-91769"/>
            <a:ext cx="2211387" cy="16240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6" cstate="email"/>
          <a:srcRect/>
          <a:stretch>
            <a:fillRect/>
          </a:stretch>
        </p:blipFill>
        <p:spPr bwMode="auto">
          <a:xfrm>
            <a:off x="1" y="31899"/>
            <a:ext cx="1113360" cy="817636"/>
          </a:xfrm>
          <a:prstGeom prst="rect">
            <a:avLst/>
          </a:prstGeom>
          <a:noFill/>
          <a:ln w="9525">
            <a:noFill/>
            <a:miter lim="800000"/>
            <a:headEnd/>
            <a:tailEnd/>
          </a:ln>
        </p:spPr>
      </p:pic>
      <p:sp>
        <p:nvSpPr>
          <p:cNvPr id="2" name="文本框 25"/>
          <p:cNvSpPr txBox="1"/>
          <p:nvPr>
            <p:custDataLst>
              <p:tags r:id="rId1"/>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sp>
        <p:nvSpPr>
          <p:cNvPr id="12" name="文本框 11"/>
          <p:cNvSpPr txBox="1"/>
          <p:nvPr>
            <p:custDataLst>
              <p:tags r:id="rId2"/>
            </p:custDataLst>
          </p:nvPr>
        </p:nvSpPr>
        <p:spPr>
          <a:xfrm>
            <a:off x="1263650" y="5221605"/>
            <a:ext cx="9691370" cy="922020"/>
          </a:xfrm>
          <a:prstGeom prst="rect">
            <a:avLst/>
          </a:prstGeom>
          <a:noFill/>
        </p:spPr>
        <p:txBody>
          <a:bodyPr wrap="square" rtlCol="0">
            <a:spAutoFit/>
          </a:bodyPr>
          <a:lstStyle/>
          <a:p>
            <a:pPr>
              <a:lnSpc>
                <a:spcPct val="150000"/>
              </a:lnSpc>
            </a:pPr>
            <a:r>
              <a:rPr lang="en-US" altLang="zh-CN" dirty="0">
                <a:latin typeface="微软雅黑" panose="020B0503020204020204" pitchFamily="34" charset="-122"/>
                <a:ea typeface="微软雅黑" panose="020B0503020204020204" pitchFamily="34" charset="-122"/>
                <a:cs typeface="+mn-ea"/>
                <a:sym typeface="+mn-lt"/>
              </a:rPr>
              <a:t>2</a:t>
            </a:r>
            <a:r>
              <a:rPr lang="zh-CN" altLang="en-US" dirty="0">
                <a:latin typeface="微软雅黑" panose="020B0503020204020204" pitchFamily="34" charset="-122"/>
                <a:ea typeface="微软雅黑" panose="020B0503020204020204" pitchFamily="34" charset="-122"/>
                <a:cs typeface="+mn-ea"/>
                <a:sym typeface="+mn-lt"/>
              </a:rPr>
              <a:t>月</a:t>
            </a:r>
            <a:r>
              <a:rPr lang="en-US" altLang="zh-CN" dirty="0">
                <a:latin typeface="微软雅黑" panose="020B0503020204020204" pitchFamily="34" charset="-122"/>
                <a:ea typeface="微软雅黑" panose="020B0503020204020204" pitchFamily="34" charset="-122"/>
                <a:cs typeface="+mn-ea"/>
                <a:sym typeface="+mn-lt"/>
              </a:rPr>
              <a:t>25</a:t>
            </a:r>
            <a:r>
              <a:rPr lang="zh-CN" altLang="en-US" dirty="0">
                <a:latin typeface="微软雅黑" panose="020B0503020204020204" pitchFamily="34" charset="-122"/>
                <a:ea typeface="微软雅黑" panose="020B0503020204020204" pitchFamily="34" charset="-122"/>
                <a:cs typeface="+mn-ea"/>
                <a:sym typeface="+mn-lt"/>
              </a:rPr>
              <a:t>日迎接春博</a:t>
            </a:r>
            <a:r>
              <a:rPr lang="en-US" altLang="zh-CN" dirty="0">
                <a:latin typeface="微软雅黑" panose="020B0503020204020204" pitchFamily="34" charset="-122"/>
                <a:ea typeface="微软雅黑" panose="020B0503020204020204" pitchFamily="34" charset="-122"/>
                <a:cs typeface="+mn-ea"/>
                <a:sym typeface="+mn-lt"/>
              </a:rPr>
              <a:t>33</a:t>
            </a:r>
            <a:r>
              <a:rPr lang="zh-CN" altLang="en-US" dirty="0">
                <a:latin typeface="微软雅黑" panose="020B0503020204020204" pitchFamily="34" charset="-122"/>
                <a:ea typeface="微软雅黑" panose="020B0503020204020204" pitchFamily="34" charset="-122"/>
                <a:cs typeface="+mn-ea"/>
                <a:sym typeface="+mn-lt"/>
              </a:rPr>
              <a:t>人（其中医学院</a:t>
            </a:r>
            <a:r>
              <a:rPr lang="en-US" altLang="zh-CN" dirty="0">
                <a:latin typeface="微软雅黑" panose="020B0503020204020204" pitchFamily="34" charset="-122"/>
                <a:ea typeface="微软雅黑" panose="020B0503020204020204" pitchFamily="34" charset="-122"/>
                <a:cs typeface="+mn-ea"/>
                <a:sym typeface="+mn-lt"/>
              </a:rPr>
              <a:t>24</a:t>
            </a:r>
            <a:r>
              <a:rPr lang="zh-CN" altLang="en-US" dirty="0">
                <a:latin typeface="微软雅黑" panose="020B0503020204020204" pitchFamily="34" charset="-122"/>
                <a:ea typeface="微软雅黑" panose="020B0503020204020204" pitchFamily="34" charset="-122"/>
                <a:cs typeface="+mn-ea"/>
                <a:sym typeface="+mn-lt"/>
              </a:rPr>
              <a:t>人，公共卫生学院 </a:t>
            </a:r>
            <a:r>
              <a:rPr lang="en-US" altLang="zh-CN" dirty="0">
                <a:latin typeface="微软雅黑" panose="020B0503020204020204" pitchFamily="34" charset="-122"/>
                <a:ea typeface="微软雅黑" panose="020B0503020204020204" pitchFamily="34" charset="-122"/>
                <a:cs typeface="+mn-ea"/>
                <a:sym typeface="+mn-lt"/>
              </a:rPr>
              <a:t>9</a:t>
            </a:r>
            <a:r>
              <a:rPr lang="zh-CN" altLang="en-US" dirty="0">
                <a:latin typeface="微软雅黑" panose="020B0503020204020204" pitchFamily="34" charset="-122"/>
                <a:ea typeface="微软雅黑" panose="020B0503020204020204" pitchFamily="34" charset="-122"/>
                <a:cs typeface="+mn-ea"/>
                <a:sym typeface="+mn-lt"/>
              </a:rPr>
              <a:t>人），本校硕转博</a:t>
            </a:r>
            <a:r>
              <a:rPr lang="en-US" altLang="zh-CN" dirty="0">
                <a:latin typeface="微软雅黑" panose="020B0503020204020204" pitchFamily="34" charset="-122"/>
                <a:ea typeface="微软雅黑" panose="020B0503020204020204" pitchFamily="34" charset="-122"/>
                <a:cs typeface="+mn-ea"/>
                <a:sym typeface="+mn-lt"/>
              </a:rPr>
              <a:t>12</a:t>
            </a:r>
            <a:r>
              <a:rPr lang="zh-CN" altLang="en-US" dirty="0">
                <a:latin typeface="微软雅黑" panose="020B0503020204020204" pitchFamily="34" charset="-122"/>
                <a:ea typeface="微软雅黑" panose="020B0503020204020204" pitchFamily="34" charset="-122"/>
                <a:cs typeface="+mn-ea"/>
                <a:sym typeface="+mn-lt"/>
              </a:rPr>
              <a:t>人。我们提前做好核对床位、配备钥匙、打扫好宿舍卫生等工作。让同学们都能顺利快速的办理入住手续。</a:t>
            </a:r>
            <a:endParaRPr lang="zh-CN" altLang="en-US" sz="1800" dirty="0">
              <a:solidFill>
                <a:schemeClr val="tx1"/>
              </a:solidFill>
              <a:latin typeface="微软雅黑" panose="020B0503020204020204" pitchFamily="34" charset="-122"/>
              <a:ea typeface="微软雅黑" panose="020B0503020204020204" pitchFamily="34" charset="-122"/>
              <a:cs typeface="+mn-ea"/>
              <a:sym typeface="+mn-lt"/>
            </a:endParaRPr>
          </a:p>
        </p:txBody>
      </p:sp>
      <p:pic>
        <p:nvPicPr>
          <p:cNvPr id="3" name="Picture 2"/>
          <p:cNvPicPr>
            <a:picLocks noChangeAspect="1" noChangeArrowheads="1"/>
          </p:cNvPicPr>
          <p:nvPr/>
        </p:nvPicPr>
        <p:blipFill>
          <a:blip r:embed="rId7" cstate="screen"/>
          <a:srcRect/>
          <a:stretch>
            <a:fillRect/>
          </a:stretch>
        </p:blipFill>
        <p:spPr bwMode="auto">
          <a:xfrm>
            <a:off x="8031480" y="1169670"/>
            <a:ext cx="2879090" cy="384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E:\微信\WeChat Files\wxid_2z47q0xpk50n11\FileStorage\Temp\3093414caca648e6428c46b52e993bb.jpg"/>
          <p:cNvPicPr>
            <a:picLocks noChangeAspect="1" noChangeArrowheads="1"/>
          </p:cNvPicPr>
          <p:nvPr/>
        </p:nvPicPr>
        <p:blipFill>
          <a:blip r:embed="rId8" cstate="screen"/>
          <a:srcRect/>
          <a:stretch>
            <a:fillRect/>
          </a:stretch>
        </p:blipFill>
        <p:spPr bwMode="auto">
          <a:xfrm rot="5400000">
            <a:off x="4178935" y="1650868"/>
            <a:ext cx="3839845" cy="28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custDataLst>
              <p:tags r:id="rId3"/>
            </p:custDataLst>
          </p:nvPr>
        </p:nvPicPr>
        <p:blipFill>
          <a:blip r:embed="rId9" cstate="screen"/>
          <a:srcRect t="19750" b="19750"/>
          <a:stretch>
            <a:fillRect/>
          </a:stretch>
        </p:blipFill>
        <p:spPr bwMode="auto">
          <a:xfrm rot="5400000">
            <a:off x="813435" y="1657985"/>
            <a:ext cx="3839845" cy="286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25" name="矩形 24"/>
          <p:cNvSpPr/>
          <p:nvPr>
            <p:custDataLst>
              <p:tags r:id="rId1"/>
            </p:custDataLst>
          </p:nvPr>
        </p:nvSpPr>
        <p:spPr>
          <a:xfrm>
            <a:off x="242570" y="5410200"/>
            <a:ext cx="11819890" cy="423545"/>
          </a:xfrm>
          <a:prstGeom prst="rect">
            <a:avLst/>
          </a:prstGeom>
        </p:spPr>
        <p:txBody>
          <a:bodyPr wrap="square">
            <a:spAutoFit/>
          </a:bodyPr>
          <a:lstStyle/>
          <a:p>
            <a:pPr algn="ctr">
              <a:lnSpc>
                <a:spcPct val="120000"/>
              </a:lnSpc>
            </a:pPr>
            <a:r>
              <a:rPr lang="zh-CN" altLang="en-US" dirty="0">
                <a:solidFill>
                  <a:prstClr val="black"/>
                </a:solidFill>
                <a:latin typeface="微软雅黑" panose="020B0503020204020204" pitchFamily="34" charset="-122"/>
                <a:ea typeface="微软雅黑" panose="020B0503020204020204" pitchFamily="34" charset="-122"/>
                <a:cs typeface="+mn-ea"/>
                <a:sym typeface="+mn-lt"/>
              </a:rPr>
              <a:t>按照宿舍服务要求，保洁员每天对宿舍内公共区域拖地、抹楼梯扶手、掸灰尘，清洁过道学生丢放的垃圾等。</a:t>
            </a:r>
          </a:p>
        </p:txBody>
      </p:sp>
      <p:sp>
        <p:nvSpPr>
          <p:cNvPr id="4" name="文本框 25"/>
          <p:cNvSpPr txBox="1"/>
          <p:nvPr>
            <p:custDataLst>
              <p:tags r:id="rId2"/>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pic>
        <p:nvPicPr>
          <p:cNvPr id="1026" name="Picture 2"/>
          <p:cNvPicPr>
            <a:picLocks noChangeAspect="1" noChangeArrowheads="1"/>
          </p:cNvPicPr>
          <p:nvPr/>
        </p:nvPicPr>
        <p:blipFill>
          <a:blip r:embed="rId6" cstate="screen"/>
          <a:srcRect/>
          <a:stretch>
            <a:fillRect/>
          </a:stretch>
        </p:blipFill>
        <p:spPr bwMode="auto">
          <a:xfrm>
            <a:off x="9271000" y="1168400"/>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screen"/>
          <a:srcRect/>
          <a:stretch>
            <a:fillRect/>
          </a:stretch>
        </p:blipFill>
        <p:spPr bwMode="auto">
          <a:xfrm>
            <a:off x="6229669" y="1168400"/>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screen"/>
          <a:srcRect/>
          <a:stretch>
            <a:fillRect/>
          </a:stretch>
        </p:blipFill>
        <p:spPr bwMode="auto">
          <a:xfrm>
            <a:off x="3309424" y="1168400"/>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cstate="screen"/>
          <a:srcRect/>
          <a:stretch>
            <a:fillRect/>
          </a:stretch>
        </p:blipFill>
        <p:spPr bwMode="auto">
          <a:xfrm>
            <a:off x="242446" y="1168400"/>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25" name="矩形 24"/>
          <p:cNvSpPr/>
          <p:nvPr>
            <p:custDataLst>
              <p:tags r:id="rId1"/>
            </p:custDataLst>
          </p:nvPr>
        </p:nvSpPr>
        <p:spPr>
          <a:xfrm>
            <a:off x="2060517" y="5369880"/>
            <a:ext cx="8832273" cy="396583"/>
          </a:xfrm>
          <a:prstGeom prst="rect">
            <a:avLst/>
          </a:prstGeom>
        </p:spPr>
        <p:txBody>
          <a:bodyPr wrap="square">
            <a:spAutoFit/>
          </a:bodyPr>
          <a:lstStyle/>
          <a:p>
            <a:pPr>
              <a:lnSpc>
                <a:spcPct val="12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lt"/>
              </a:rPr>
              <a:t>宿舍外围也要求保洁员每天清扫一遍，同时拾捡同学们掉落的衣服</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a:t>
            </a:r>
          </a:p>
        </p:txBody>
      </p:sp>
      <p:sp>
        <p:nvSpPr>
          <p:cNvPr id="4" name="文本框 25"/>
          <p:cNvSpPr txBox="1"/>
          <p:nvPr>
            <p:custDataLst>
              <p:tags r:id="rId2"/>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pic>
        <p:nvPicPr>
          <p:cNvPr id="3" name="Picture 2"/>
          <p:cNvPicPr>
            <a:picLocks noChangeAspect="1" noChangeArrowheads="1"/>
          </p:cNvPicPr>
          <p:nvPr/>
        </p:nvPicPr>
        <p:blipFill>
          <a:blip r:embed="rId6" cstate="screen"/>
          <a:srcRect/>
          <a:stretch>
            <a:fillRect/>
          </a:stretch>
        </p:blipFill>
        <p:spPr bwMode="auto">
          <a:xfrm>
            <a:off x="8981863" y="1388533"/>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7" cstate="screen"/>
          <a:srcRect/>
          <a:stretch>
            <a:fillRect/>
          </a:stretch>
        </p:blipFill>
        <p:spPr bwMode="auto">
          <a:xfrm>
            <a:off x="6095654" y="1388533"/>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8" cstate="screen"/>
          <a:srcRect/>
          <a:stretch>
            <a:fillRect/>
          </a:stretch>
        </p:blipFill>
        <p:spPr bwMode="auto">
          <a:xfrm>
            <a:off x="3208866" y="1388533"/>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E:\微信\WeChat Files\wxid_2z47q0xpk50n11\FileStorage\Temp\685628e213b201320941e7299ac5170.jpg"/>
          <p:cNvPicPr>
            <a:picLocks noChangeAspect="1" noChangeArrowheads="1"/>
          </p:cNvPicPr>
          <p:nvPr/>
        </p:nvPicPr>
        <p:blipFill>
          <a:blip r:embed="rId9" cstate="screen"/>
          <a:srcRect r="9195"/>
          <a:stretch>
            <a:fillRect/>
          </a:stretch>
        </p:blipFill>
        <p:spPr bwMode="auto">
          <a:xfrm rot="5400000">
            <a:off x="-135255" y="1768475"/>
            <a:ext cx="3637280" cy="287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3" name="文本框 25"/>
          <p:cNvSpPr txBox="1"/>
          <p:nvPr>
            <p:custDataLst>
              <p:tags r:id="rId1"/>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sp>
        <p:nvSpPr>
          <p:cNvPr id="40" name="矩形 39"/>
          <p:cNvSpPr/>
          <p:nvPr>
            <p:custDataLst>
              <p:tags r:id="rId2"/>
            </p:custDataLst>
          </p:nvPr>
        </p:nvSpPr>
        <p:spPr>
          <a:xfrm>
            <a:off x="833120" y="5872480"/>
            <a:ext cx="10966450" cy="423545"/>
          </a:xfrm>
          <a:prstGeom prst="rect">
            <a:avLst/>
          </a:prstGeom>
        </p:spPr>
        <p:txBody>
          <a:bodyPr wrap="square">
            <a:spAutoFit/>
          </a:bodyPr>
          <a:lstStyle/>
          <a:p>
            <a:pPr>
              <a:lnSpc>
                <a:spcPct val="120000"/>
              </a:lnSpc>
            </a:pP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4</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月</a:t>
            </a: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28</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日空调厂家对丁家桥所有学生宿舍的空调进行清洁，全程由值班人员开门，并对保洁工作进行了监督。</a:t>
            </a:r>
          </a:p>
        </p:txBody>
      </p:sp>
      <p:pic>
        <p:nvPicPr>
          <p:cNvPr id="6146" name="Picture 2" descr="E:\微信\WeChat Files\wxid_2z47q0xpk50n11\FileStorage\Temp\c0eeda75053b16144088e165a8315f7.jpg"/>
          <p:cNvPicPr>
            <a:picLocks noChangeAspect="1" noChangeArrowheads="1"/>
          </p:cNvPicPr>
          <p:nvPr/>
        </p:nvPicPr>
        <p:blipFill>
          <a:blip r:embed="rId6" cstate="screen"/>
          <a:srcRect/>
          <a:stretch>
            <a:fillRect/>
          </a:stretch>
        </p:blipFill>
        <p:spPr bwMode="auto">
          <a:xfrm rot="5400000">
            <a:off x="280670" y="1598930"/>
            <a:ext cx="4418330" cy="33140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微信\WeChat Files\wxid_2z47q0xpk50n11\FileStorage\Temp\f506f393d614ebab47fc61cab54315e.jpg"/>
          <p:cNvPicPr>
            <a:picLocks noChangeAspect="1" noChangeArrowheads="1"/>
          </p:cNvPicPr>
          <p:nvPr/>
        </p:nvPicPr>
        <p:blipFill>
          <a:blip r:embed="rId7" cstate="screen"/>
          <a:srcRect/>
          <a:stretch>
            <a:fillRect/>
          </a:stretch>
        </p:blipFill>
        <p:spPr bwMode="auto">
          <a:xfrm rot="5400000">
            <a:off x="4156075" y="1591310"/>
            <a:ext cx="4410710" cy="3308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cstate="screen"/>
          <a:srcRect/>
          <a:stretch>
            <a:fillRect/>
          </a:stretch>
        </p:blipFill>
        <p:spPr bwMode="auto">
          <a:xfrm>
            <a:off x="8533765" y="1047115"/>
            <a:ext cx="3265805" cy="435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4" name="文本框 25"/>
          <p:cNvSpPr txBox="1"/>
          <p:nvPr>
            <p:custDataLst>
              <p:tags r:id="rId1"/>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sp>
        <p:nvSpPr>
          <p:cNvPr id="15" name="矩形 14"/>
          <p:cNvSpPr/>
          <p:nvPr>
            <p:custDataLst>
              <p:tags r:id="rId2"/>
            </p:custDataLst>
          </p:nvPr>
        </p:nvSpPr>
        <p:spPr>
          <a:xfrm>
            <a:off x="2126615" y="6097270"/>
            <a:ext cx="7628890" cy="423545"/>
          </a:xfrm>
          <a:prstGeom prst="rect">
            <a:avLst/>
          </a:prstGeom>
        </p:spPr>
        <p:txBody>
          <a:bodyPr wrap="square">
            <a:spAutoFit/>
          </a:bodyPr>
          <a:lstStyle/>
          <a:p>
            <a:pPr>
              <a:lnSpc>
                <a:spcPct val="120000"/>
              </a:lnSpc>
            </a:pP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我们积极和同学们互动，</a:t>
            </a:r>
            <a:r>
              <a:rPr lang="zh-CN" altLang="en-US" sz="1800" dirty="0">
                <a:latin typeface="微软雅黑" panose="020B0503020204020204" pitchFamily="34" charset="-122"/>
                <a:ea typeface="微软雅黑" panose="020B0503020204020204" pitchFamily="34" charset="-122"/>
                <a:cs typeface="+mn-ea"/>
                <a:sym typeface="+mn-lt"/>
              </a:rPr>
              <a:t>联合创作</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每期的黑板报，起到宣传教育的作用。</a:t>
            </a:r>
          </a:p>
        </p:txBody>
      </p:sp>
      <p:pic>
        <p:nvPicPr>
          <p:cNvPr id="1026" name="Picture 2" descr="E:\微信\WeChat Files\wxid_2z47q0xpk50n11\FileStorage\Temp\4fd5f6e94e8c7b71e601648586e3b89.jpg"/>
          <p:cNvPicPr>
            <a:picLocks noChangeAspect="1" noChangeArrowheads="1"/>
          </p:cNvPicPr>
          <p:nvPr/>
        </p:nvPicPr>
        <p:blipFill rotWithShape="1">
          <a:blip r:embed="rId6" cstate="screen"/>
          <a:srcRect t="17040" b="17741"/>
          <a:stretch>
            <a:fillRect/>
          </a:stretch>
        </p:blipFill>
        <p:spPr bwMode="auto">
          <a:xfrm>
            <a:off x="1148715" y="1102360"/>
            <a:ext cx="4641215" cy="22707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p:cNvPicPr>
            <a:picLocks noChangeAspect="1" noChangeArrowheads="1"/>
          </p:cNvPicPr>
          <p:nvPr/>
        </p:nvPicPr>
        <p:blipFill rotWithShape="1">
          <a:blip r:embed="rId7" cstate="screen"/>
          <a:srcRect t="23688" r="1954" b="11217"/>
          <a:stretch>
            <a:fillRect/>
          </a:stretch>
        </p:blipFill>
        <p:spPr bwMode="auto">
          <a:xfrm>
            <a:off x="6432550" y="1102360"/>
            <a:ext cx="4560570" cy="227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8" cstate="screen"/>
          <a:srcRect t="20276" b="14476"/>
          <a:stretch>
            <a:fillRect/>
          </a:stretch>
        </p:blipFill>
        <p:spPr bwMode="auto">
          <a:xfrm>
            <a:off x="1148715" y="3599815"/>
            <a:ext cx="4639945" cy="227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E:\微信\WeChat Files\wxid_2z47q0xpk50n11\FileStorage\Temp\e0f579f9e3d5e7e13e0d5b4da996577.jpg"/>
          <p:cNvPicPr>
            <a:picLocks noChangeAspect="1" noChangeArrowheads="1"/>
          </p:cNvPicPr>
          <p:nvPr/>
        </p:nvPicPr>
        <p:blipFill rotWithShape="1">
          <a:blip r:embed="rId9" cstate="screen"/>
          <a:srcRect t="8761"/>
          <a:stretch>
            <a:fillRect/>
          </a:stretch>
        </p:blipFill>
        <p:spPr bwMode="auto">
          <a:xfrm>
            <a:off x="6432550" y="3563620"/>
            <a:ext cx="4560570" cy="2307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3" name="文本框 25"/>
          <p:cNvSpPr txBox="1"/>
          <p:nvPr>
            <p:custDataLst>
              <p:tags r:id="rId1"/>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sp>
        <p:nvSpPr>
          <p:cNvPr id="40" name="矩形 39"/>
          <p:cNvSpPr/>
          <p:nvPr>
            <p:custDataLst>
              <p:tags r:id="rId2"/>
            </p:custDataLst>
          </p:nvPr>
        </p:nvSpPr>
        <p:spPr>
          <a:xfrm>
            <a:off x="956310" y="4719320"/>
            <a:ext cx="10375265" cy="1306830"/>
          </a:xfrm>
          <a:prstGeom prst="rect">
            <a:avLst/>
          </a:prstGeom>
        </p:spPr>
        <p:txBody>
          <a:bodyPr wrap="square">
            <a:noAutofit/>
          </a:bodyPr>
          <a:lstStyle/>
          <a:p>
            <a:pPr>
              <a:lnSpc>
                <a:spcPct val="150000"/>
              </a:lnSpc>
            </a:pPr>
            <a:r>
              <a:rPr lang="zh-CN" altLang="en-US" dirty="0">
                <a:latin typeface="微软雅黑" panose="020B0503020204020204" pitchFamily="34" charset="-122"/>
                <a:ea typeface="微软雅黑" panose="020B0503020204020204" pitchFamily="34" charset="-122"/>
                <a:cs typeface="+mn-ea"/>
                <a:sym typeface="+mn-lt"/>
              </a:rPr>
              <a:t>求恩四舍是唯一一幢</a:t>
            </a:r>
            <a:r>
              <a:rPr lang="zh-CN" altLang="en-US" b="1" dirty="0">
                <a:latin typeface="微软雅黑" panose="020B0503020204020204" pitchFamily="34" charset="-122"/>
                <a:ea typeface="微软雅黑" panose="020B0503020204020204" pitchFamily="34" charset="-122"/>
                <a:cs typeface="+mn-ea"/>
                <a:sym typeface="+mn-lt"/>
              </a:rPr>
              <a:t>公共卫生间</a:t>
            </a:r>
            <a:r>
              <a:rPr lang="zh-CN" altLang="en-US" dirty="0">
                <a:latin typeface="微软雅黑" panose="020B0503020204020204" pitchFamily="34" charset="-122"/>
                <a:ea typeface="微软雅黑" panose="020B0503020204020204" pitchFamily="34" charset="-122"/>
                <a:cs typeface="+mn-ea"/>
                <a:sym typeface="+mn-lt"/>
              </a:rPr>
              <a:t>的楼宇，对于四舍的卫生是我们工作的重中之中，要求保洁人员</a:t>
            </a:r>
            <a:r>
              <a:rPr lang="zh-CN" altLang="en-US" b="1" dirty="0">
                <a:latin typeface="微软雅黑" panose="020B0503020204020204" pitchFamily="34" charset="-122"/>
                <a:ea typeface="微软雅黑" panose="020B0503020204020204" pitchFamily="34" charset="-122"/>
                <a:cs typeface="+mn-ea"/>
                <a:sym typeface="+mn-lt"/>
              </a:rPr>
              <a:t>每天都要拖地、清洁水池、蹲坑、淋浴室</a:t>
            </a:r>
            <a:r>
              <a:rPr lang="zh-CN" altLang="en-US" dirty="0">
                <a:latin typeface="微软雅黑" panose="020B0503020204020204" pitchFamily="34" charset="-122"/>
                <a:ea typeface="微软雅黑" panose="020B0503020204020204" pitchFamily="34" charset="-122"/>
                <a:cs typeface="+mn-ea"/>
                <a:sym typeface="+mn-lt"/>
              </a:rPr>
              <a:t>。每周对台面上学生遗留的物品进行清洁处理。坚持每周一次的消毒工作。</a:t>
            </a:r>
          </a:p>
        </p:txBody>
      </p:sp>
      <p:pic>
        <p:nvPicPr>
          <p:cNvPr id="11267" name="Picture 3"/>
          <p:cNvPicPr>
            <a:picLocks noChangeAspect="1" noChangeArrowheads="1"/>
          </p:cNvPicPr>
          <p:nvPr/>
        </p:nvPicPr>
        <p:blipFill>
          <a:blip r:embed="rId6" cstate="screen"/>
          <a:srcRect/>
          <a:stretch>
            <a:fillRect/>
          </a:stretch>
        </p:blipFill>
        <p:spPr bwMode="auto">
          <a:xfrm>
            <a:off x="956077" y="1345963"/>
            <a:ext cx="216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7" cstate="screen"/>
          <a:srcRect/>
          <a:stretch>
            <a:fillRect/>
          </a:stretch>
        </p:blipFill>
        <p:spPr bwMode="auto">
          <a:xfrm>
            <a:off x="3695197" y="1345963"/>
            <a:ext cx="2159635"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8" cstate="screen"/>
          <a:srcRect/>
          <a:stretch>
            <a:fillRect/>
          </a:stretch>
        </p:blipFill>
        <p:spPr bwMode="auto">
          <a:xfrm>
            <a:off x="9172707" y="1345963"/>
            <a:ext cx="2159635"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9" cstate="screen"/>
          <a:srcRect/>
          <a:stretch>
            <a:fillRect/>
          </a:stretch>
        </p:blipFill>
        <p:spPr bwMode="auto">
          <a:xfrm>
            <a:off x="6433952" y="1345963"/>
            <a:ext cx="2159635"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4" cstate="email"/>
          <a:srcRect/>
          <a:stretch>
            <a:fillRect/>
          </a:stretch>
        </p:blipFill>
        <p:spPr bwMode="auto">
          <a:xfrm>
            <a:off x="1" y="31899"/>
            <a:ext cx="1113360" cy="817636"/>
          </a:xfrm>
          <a:prstGeom prst="rect">
            <a:avLst/>
          </a:prstGeom>
          <a:noFill/>
          <a:ln w="9525">
            <a:noFill/>
            <a:miter lim="800000"/>
            <a:headEnd/>
            <a:tailEnd/>
          </a:ln>
        </p:spPr>
      </p:pic>
      <p:sp>
        <p:nvSpPr>
          <p:cNvPr id="4" name="文本框 25"/>
          <p:cNvSpPr txBox="1"/>
          <p:nvPr>
            <p:custDataLst>
              <p:tags r:id="rId1"/>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pic>
        <p:nvPicPr>
          <p:cNvPr id="2050" name="Picture 2"/>
          <p:cNvPicPr>
            <a:picLocks noChangeAspect="1" noChangeArrowheads="1"/>
          </p:cNvPicPr>
          <p:nvPr/>
        </p:nvPicPr>
        <p:blipFill>
          <a:blip r:embed="rId5" cstate="screen"/>
          <a:srcRect/>
          <a:stretch>
            <a:fillRect/>
          </a:stretch>
        </p:blipFill>
        <p:spPr bwMode="auto">
          <a:xfrm>
            <a:off x="869948" y="1717802"/>
            <a:ext cx="269894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screen"/>
          <a:srcRect/>
          <a:stretch>
            <a:fillRect/>
          </a:stretch>
        </p:blipFill>
        <p:spPr bwMode="auto">
          <a:xfrm>
            <a:off x="4589485" y="1717802"/>
            <a:ext cx="269879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cstate="screen"/>
          <a:srcRect/>
          <a:stretch>
            <a:fillRect/>
          </a:stretch>
        </p:blipFill>
        <p:spPr bwMode="auto">
          <a:xfrm>
            <a:off x="8456681" y="1717802"/>
            <a:ext cx="269894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40" name="矩形 39"/>
          <p:cNvSpPr/>
          <p:nvPr>
            <p:custDataLst>
              <p:tags r:id="rId1"/>
            </p:custDataLst>
          </p:nvPr>
        </p:nvSpPr>
        <p:spPr>
          <a:xfrm>
            <a:off x="738218" y="5199380"/>
            <a:ext cx="10299065" cy="423545"/>
          </a:xfrm>
          <a:prstGeom prst="rect">
            <a:avLst/>
          </a:prstGeom>
        </p:spPr>
        <p:txBody>
          <a:bodyPr wrap="square">
            <a:spAutoFit/>
          </a:bodyPr>
          <a:lstStyle/>
          <a:p>
            <a:pPr>
              <a:lnSpc>
                <a:spcPct val="120000"/>
              </a:lnSpc>
            </a:pPr>
            <a:r>
              <a:rPr lang="zh-CN" altLang="en-US" dirty="0">
                <a:latin typeface="微软雅黑" panose="020B0503020204020204" pitchFamily="34" charset="-122"/>
                <a:ea typeface="微软雅黑" panose="020B0503020204020204" pitchFamily="34" charset="-122"/>
                <a:cs typeface="+mn-ea"/>
                <a:sym typeface="+mn-lt"/>
              </a:rPr>
              <a:t>值班员每天公共区域的设施进行巡查，发现有损坏情况时，值班人员及时上网报修并跟踪维修结果</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a:t>
            </a:r>
          </a:p>
        </p:txBody>
      </p:sp>
      <p:sp>
        <p:nvSpPr>
          <p:cNvPr id="3" name="文本框 25"/>
          <p:cNvSpPr txBox="1"/>
          <p:nvPr>
            <p:custDataLst>
              <p:tags r:id="rId2"/>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pic>
        <p:nvPicPr>
          <p:cNvPr id="8194" name="Picture 2"/>
          <p:cNvPicPr>
            <a:picLocks noChangeAspect="1" noChangeArrowheads="1"/>
          </p:cNvPicPr>
          <p:nvPr/>
        </p:nvPicPr>
        <p:blipFill>
          <a:blip r:embed="rId6" cstate="screen"/>
          <a:srcRect/>
          <a:stretch>
            <a:fillRect/>
          </a:stretch>
        </p:blipFill>
        <p:spPr bwMode="auto">
          <a:xfrm>
            <a:off x="379781" y="1083849"/>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7" cstate="screen"/>
          <a:srcRect/>
          <a:stretch>
            <a:fillRect/>
          </a:stretch>
        </p:blipFill>
        <p:spPr bwMode="auto">
          <a:xfrm>
            <a:off x="3188366" y="1083849"/>
            <a:ext cx="269938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8" cstate="screen"/>
          <a:srcRect r="25743"/>
          <a:stretch>
            <a:fillRect/>
          </a:stretch>
        </p:blipFill>
        <p:spPr bwMode="auto">
          <a:xfrm>
            <a:off x="5996336" y="1120140"/>
            <a:ext cx="2700020" cy="359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E:\微信\WeChat Files\wxid_2z47q0xpk50n11\FileStorage\Temp\5f0e9e87f191c5bd81308d42c0dd309.jpg"/>
          <p:cNvPicPr>
            <a:picLocks noChangeAspect="1" noChangeArrowheads="1"/>
          </p:cNvPicPr>
          <p:nvPr/>
        </p:nvPicPr>
        <p:blipFill>
          <a:blip r:embed="rId9" cstate="screen"/>
          <a:srcRect/>
          <a:stretch>
            <a:fillRect/>
          </a:stretch>
        </p:blipFill>
        <p:spPr bwMode="auto">
          <a:xfrm rot="5400000">
            <a:off x="8333740" y="1572260"/>
            <a:ext cx="3649980" cy="27070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40" name="矩形 39"/>
          <p:cNvSpPr/>
          <p:nvPr>
            <p:custDataLst>
              <p:tags r:id="rId1"/>
            </p:custDataLst>
          </p:nvPr>
        </p:nvSpPr>
        <p:spPr>
          <a:xfrm>
            <a:off x="1199720" y="5312003"/>
            <a:ext cx="9792549" cy="755650"/>
          </a:xfrm>
          <a:prstGeom prst="rect">
            <a:avLst/>
          </a:prstGeom>
        </p:spPr>
        <p:txBody>
          <a:bodyPr wrap="square">
            <a:spAutoFit/>
          </a:bodyPr>
          <a:lstStyle/>
          <a:p>
            <a:pPr algn="ct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每周不定期对宿舍进行卫生和安全检查，并及时公布卫生分，有疑义的当天下午进行复查。</a:t>
            </a:r>
          </a:p>
          <a:p>
            <a:pPr algn="ct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同时发</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lt"/>
              </a:rPr>
              <a:t>现</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宿舍内的设施有损坏（同学没有报修）会提醒同学报修。</a:t>
            </a:r>
          </a:p>
        </p:txBody>
      </p:sp>
      <p:sp>
        <p:nvSpPr>
          <p:cNvPr id="3" name="文本框 25"/>
          <p:cNvSpPr txBox="1"/>
          <p:nvPr>
            <p:custDataLst>
              <p:tags r:id="rId2"/>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pic>
        <p:nvPicPr>
          <p:cNvPr id="2" name="Picture 2"/>
          <p:cNvPicPr>
            <a:picLocks noChangeAspect="1" noChangeArrowheads="1"/>
          </p:cNvPicPr>
          <p:nvPr/>
        </p:nvPicPr>
        <p:blipFill>
          <a:blip r:embed="rId6" cstate="screen"/>
          <a:srcRect/>
          <a:stretch>
            <a:fillRect/>
          </a:stretch>
        </p:blipFill>
        <p:spPr bwMode="auto">
          <a:xfrm>
            <a:off x="1065777" y="1092200"/>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7" cstate="screen"/>
          <a:srcRect t="4584" b="3074"/>
          <a:stretch>
            <a:fillRect/>
          </a:stretch>
        </p:blipFill>
        <p:spPr bwMode="auto">
          <a:xfrm>
            <a:off x="4636814" y="1146175"/>
            <a:ext cx="2923947"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8" cstate="screen"/>
          <a:srcRect/>
          <a:stretch>
            <a:fillRect/>
          </a:stretch>
        </p:blipFill>
        <p:spPr bwMode="auto">
          <a:xfrm>
            <a:off x="8351520" y="1092200"/>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3" name="文本框 25"/>
          <p:cNvSpPr txBox="1"/>
          <p:nvPr>
            <p:custDataLst>
              <p:tags r:id="rId1"/>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sp>
        <p:nvSpPr>
          <p:cNvPr id="40" name="矩形 39"/>
          <p:cNvSpPr/>
          <p:nvPr>
            <p:custDataLst>
              <p:tags r:id="rId2"/>
            </p:custDataLst>
          </p:nvPr>
        </p:nvSpPr>
        <p:spPr>
          <a:xfrm>
            <a:off x="422910" y="5104130"/>
            <a:ext cx="11067415" cy="755650"/>
          </a:xfrm>
          <a:prstGeom prst="rect">
            <a:avLst/>
          </a:prstGeom>
        </p:spPr>
        <p:txBody>
          <a:bodyPr wrap="square">
            <a:spAutoFit/>
          </a:bodyPr>
          <a:lstStyle/>
          <a:p>
            <a:pPr>
              <a:lnSpc>
                <a:spcPct val="120000"/>
              </a:lnSpc>
            </a:pP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每两个月抄电表和水表度数结算水电费。对忘记交费的同学，值班员会去宿舍提醒通知其交费，对用电度数异常的我们会排查找原因。</a:t>
            </a:r>
          </a:p>
        </p:txBody>
      </p:sp>
      <p:pic>
        <p:nvPicPr>
          <p:cNvPr id="5122" name="Picture 2"/>
          <p:cNvPicPr>
            <a:picLocks noChangeAspect="1" noChangeArrowheads="1"/>
          </p:cNvPicPr>
          <p:nvPr/>
        </p:nvPicPr>
        <p:blipFill>
          <a:blip r:embed="rId6" cstate="screen"/>
          <a:srcRect/>
          <a:stretch>
            <a:fillRect/>
          </a:stretch>
        </p:blipFill>
        <p:spPr bwMode="auto">
          <a:xfrm>
            <a:off x="423157" y="1016001"/>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E:\微信\WeChat Files\wxid_2z47q0xpk50n11\FileStorage\Temp\d9599659f8dd3a1bfe517974a37faa4.jpg"/>
          <p:cNvPicPr>
            <a:picLocks noChangeAspect="1" noChangeArrowheads="1"/>
          </p:cNvPicPr>
          <p:nvPr/>
        </p:nvPicPr>
        <p:blipFill rotWithShape="1">
          <a:blip r:embed="rId7" cstate="screen"/>
          <a:srcRect l="3193" t="1335" r="26252" b="14676"/>
          <a:stretch>
            <a:fillRect/>
          </a:stretch>
        </p:blipFill>
        <p:spPr bwMode="auto">
          <a:xfrm>
            <a:off x="5994400" y="1016000"/>
            <a:ext cx="2822575" cy="36112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8" cstate="screen"/>
          <a:srcRect/>
          <a:stretch>
            <a:fillRect/>
          </a:stretch>
        </p:blipFill>
        <p:spPr bwMode="auto">
          <a:xfrm>
            <a:off x="8902518" y="1024256"/>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cstate="screen"/>
          <a:srcRect/>
          <a:stretch>
            <a:fillRect/>
          </a:stretch>
        </p:blipFill>
        <p:spPr bwMode="auto">
          <a:xfrm>
            <a:off x="3209044" y="1024256"/>
            <a:ext cx="2699473"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7780"/>
            <a:ext cx="3919220" cy="6893560"/>
          </a:xfrm>
          <a:prstGeom prst="rect">
            <a:avLst/>
          </a:prstGeom>
          <a:solidFill>
            <a:srgbClr val="495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937385" y="1278255"/>
            <a:ext cx="1402080" cy="829945"/>
          </a:xfrm>
          <a:prstGeom prst="rect">
            <a:avLst/>
          </a:prstGeom>
          <a:noFill/>
        </p:spPr>
        <p:txBody>
          <a:bodyPr wrap="none" rtlCol="0">
            <a:spAutoFit/>
          </a:bodyPr>
          <a:lstStyle/>
          <a:p>
            <a:r>
              <a:rPr lang="zh-CN" altLang="en-US" sz="4800">
                <a:solidFill>
                  <a:srgbClr val="F5F4EF"/>
                </a:solidFill>
                <a:latin typeface="思源黑体 CN Bold" panose="020B0800000000000000" charset="-122"/>
                <a:ea typeface="思源黑体 CN Bold" panose="020B0800000000000000" charset="-122"/>
                <a:cs typeface="思源黑体 CN Bold" panose="020B0800000000000000" charset="-122"/>
              </a:rPr>
              <a:t>目录</a:t>
            </a:r>
          </a:p>
        </p:txBody>
      </p:sp>
      <p:sp>
        <p:nvSpPr>
          <p:cNvPr id="5" name="文本框 4"/>
          <p:cNvSpPr txBox="1"/>
          <p:nvPr/>
        </p:nvSpPr>
        <p:spPr>
          <a:xfrm rot="16200000">
            <a:off x="-3592830" y="2539365"/>
            <a:ext cx="7895590" cy="1568450"/>
          </a:xfrm>
          <a:prstGeom prst="rect">
            <a:avLst/>
          </a:prstGeom>
          <a:noFill/>
        </p:spPr>
        <p:txBody>
          <a:bodyPr wrap="square" rtlCol="0">
            <a:spAutoFit/>
          </a:bodyPr>
          <a:lstStyle/>
          <a:p>
            <a:r>
              <a:rPr lang="en-US" sz="9600">
                <a:solidFill>
                  <a:schemeClr val="bg1">
                    <a:alpha val="15000"/>
                  </a:schemeClr>
                </a:solidFill>
                <a:latin typeface="Arial Black" panose="020B0A04020102020204" charset="0"/>
                <a:ea typeface="阿里巴巴普惠体 Heavy" panose="00020600040101010101" charset="-122"/>
                <a:cs typeface="Arial Black" panose="020B0A04020102020204" charset="0"/>
              </a:rPr>
              <a:t>CONTENTS</a:t>
            </a:r>
          </a:p>
        </p:txBody>
      </p:sp>
      <p:sp>
        <p:nvSpPr>
          <p:cNvPr id="7" name="矩形 6"/>
          <p:cNvSpPr/>
          <p:nvPr>
            <p:custDataLst>
              <p:tags r:id="rId2"/>
            </p:custDataLst>
          </p:nvPr>
        </p:nvSpPr>
        <p:spPr>
          <a:xfrm>
            <a:off x="5840730" y="2274570"/>
            <a:ext cx="4300855" cy="462280"/>
          </a:xfrm>
          <a:prstGeom prst="rect">
            <a:avLst/>
          </a:prstGeom>
          <a:noFill/>
          <a:ln>
            <a:solidFill>
              <a:srgbClr val="495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3"/>
            </p:custDataLst>
          </p:nvPr>
        </p:nvSpPr>
        <p:spPr>
          <a:xfrm>
            <a:off x="7064375" y="2271395"/>
            <a:ext cx="4099560" cy="460375"/>
          </a:xfrm>
          <a:prstGeom prst="rect">
            <a:avLst/>
          </a:prstGeom>
          <a:noFill/>
        </p:spPr>
        <p:txBody>
          <a:bodyPr wrap="square" rtlCol="0">
            <a:spAutoFit/>
          </a:bodyPr>
          <a:lstStyle/>
          <a:p>
            <a:pPr algn="l"/>
            <a:r>
              <a:rPr lang="zh-CN" altLang="en-US" sz="2400" b="1" dirty="0">
                <a:solidFill>
                  <a:srgbClr val="495F76"/>
                </a:solidFill>
                <a:latin typeface="思源黑体 CN Bold" panose="020B0800000000000000" charset="-122"/>
                <a:ea typeface="思源黑体 CN Bold" panose="020B0800000000000000" charset="-122"/>
                <a:cs typeface="+mn-ea"/>
                <a:sym typeface="+mn-lt"/>
              </a:rPr>
              <a:t>中心概况</a:t>
            </a:r>
          </a:p>
        </p:txBody>
      </p:sp>
      <p:sp>
        <p:nvSpPr>
          <p:cNvPr id="9" name="矩形 8"/>
          <p:cNvSpPr/>
          <p:nvPr>
            <p:custDataLst>
              <p:tags r:id="rId4"/>
            </p:custDataLst>
          </p:nvPr>
        </p:nvSpPr>
        <p:spPr>
          <a:xfrm>
            <a:off x="5840095" y="2271395"/>
            <a:ext cx="919480" cy="462280"/>
          </a:xfrm>
          <a:prstGeom prst="rect">
            <a:avLst/>
          </a:prstGeom>
          <a:solidFill>
            <a:srgbClr val="495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custDataLst>
              <p:tags r:id="rId5"/>
            </p:custDataLst>
          </p:nvPr>
        </p:nvSpPr>
        <p:spPr>
          <a:xfrm>
            <a:off x="5983605" y="2242820"/>
            <a:ext cx="696595" cy="521970"/>
          </a:xfrm>
          <a:prstGeom prst="rect">
            <a:avLst/>
          </a:prstGeom>
          <a:noFill/>
        </p:spPr>
        <p:txBody>
          <a:bodyPr wrap="square" rtlCol="0">
            <a:spAutoFit/>
          </a:bodyPr>
          <a:lstStyle/>
          <a:p>
            <a:r>
              <a:rPr lang="en-US" altLang="zh-CN" sz="2800">
                <a:solidFill>
                  <a:srgbClr val="F5F4EF"/>
                </a:solidFill>
                <a:latin typeface="Arial Black" panose="020B0A04020102020204" charset="0"/>
                <a:cs typeface="Arial Black" panose="020B0A04020102020204" charset="0"/>
              </a:rPr>
              <a:t>01</a:t>
            </a:r>
          </a:p>
        </p:txBody>
      </p:sp>
      <p:sp>
        <p:nvSpPr>
          <p:cNvPr id="11" name="矩形 10"/>
          <p:cNvSpPr/>
          <p:nvPr>
            <p:custDataLst>
              <p:tags r:id="rId6"/>
            </p:custDataLst>
          </p:nvPr>
        </p:nvSpPr>
        <p:spPr>
          <a:xfrm>
            <a:off x="5840730" y="3144520"/>
            <a:ext cx="4300855" cy="462280"/>
          </a:xfrm>
          <a:prstGeom prst="rect">
            <a:avLst/>
          </a:prstGeom>
          <a:noFill/>
          <a:ln>
            <a:solidFill>
              <a:srgbClr val="495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7"/>
            </p:custDataLst>
          </p:nvPr>
        </p:nvSpPr>
        <p:spPr>
          <a:xfrm>
            <a:off x="7064375" y="3141345"/>
            <a:ext cx="4099560" cy="460375"/>
          </a:xfrm>
          <a:prstGeom prst="rect">
            <a:avLst/>
          </a:prstGeom>
          <a:noFill/>
        </p:spPr>
        <p:txBody>
          <a:bodyPr wrap="square" rtlCol="0">
            <a:spAutoFit/>
          </a:bodyPr>
          <a:lstStyle/>
          <a:p>
            <a:pPr algn="l"/>
            <a:r>
              <a:rPr lang="zh-CN" altLang="en-US" sz="2400" b="1" dirty="0">
                <a:solidFill>
                  <a:srgbClr val="495F76"/>
                </a:solidFill>
                <a:latin typeface="思源黑体 CN Bold" panose="020B0800000000000000" charset="-122"/>
                <a:ea typeface="思源黑体 CN Bold" panose="020B0800000000000000" charset="-122"/>
                <a:cs typeface="+mn-ea"/>
                <a:sym typeface="+mn-lt"/>
              </a:rPr>
              <a:t>日常工作</a:t>
            </a:r>
          </a:p>
        </p:txBody>
      </p:sp>
      <p:sp>
        <p:nvSpPr>
          <p:cNvPr id="13" name="矩形 12"/>
          <p:cNvSpPr/>
          <p:nvPr>
            <p:custDataLst>
              <p:tags r:id="rId8"/>
            </p:custDataLst>
          </p:nvPr>
        </p:nvSpPr>
        <p:spPr>
          <a:xfrm>
            <a:off x="5840095" y="3141345"/>
            <a:ext cx="919480" cy="462280"/>
          </a:xfrm>
          <a:prstGeom prst="rect">
            <a:avLst/>
          </a:prstGeom>
          <a:solidFill>
            <a:srgbClr val="495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9"/>
            </p:custDataLst>
          </p:nvPr>
        </p:nvSpPr>
        <p:spPr>
          <a:xfrm>
            <a:off x="5983605" y="3112770"/>
            <a:ext cx="696595" cy="521970"/>
          </a:xfrm>
          <a:prstGeom prst="rect">
            <a:avLst/>
          </a:prstGeom>
          <a:noFill/>
        </p:spPr>
        <p:txBody>
          <a:bodyPr wrap="square" rtlCol="0">
            <a:spAutoFit/>
          </a:bodyPr>
          <a:lstStyle/>
          <a:p>
            <a:r>
              <a:rPr lang="en-US" altLang="zh-CN" sz="2800">
                <a:solidFill>
                  <a:srgbClr val="F5F4EF"/>
                </a:solidFill>
                <a:latin typeface="Arial Black" panose="020B0A04020102020204" charset="0"/>
                <a:cs typeface="Arial Black" panose="020B0A04020102020204" charset="0"/>
              </a:rPr>
              <a:t>02</a:t>
            </a:r>
          </a:p>
        </p:txBody>
      </p:sp>
      <p:sp>
        <p:nvSpPr>
          <p:cNvPr id="27" name="矩形 26"/>
          <p:cNvSpPr/>
          <p:nvPr>
            <p:custDataLst>
              <p:tags r:id="rId10"/>
            </p:custDataLst>
          </p:nvPr>
        </p:nvSpPr>
        <p:spPr>
          <a:xfrm>
            <a:off x="5840730" y="4001770"/>
            <a:ext cx="4300855" cy="462280"/>
          </a:xfrm>
          <a:prstGeom prst="rect">
            <a:avLst/>
          </a:prstGeom>
          <a:noFill/>
          <a:ln>
            <a:solidFill>
              <a:srgbClr val="495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5840095" y="3998595"/>
            <a:ext cx="919480" cy="462280"/>
          </a:xfrm>
          <a:prstGeom prst="rect">
            <a:avLst/>
          </a:prstGeom>
          <a:solidFill>
            <a:srgbClr val="495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5983605" y="3970020"/>
            <a:ext cx="696595" cy="521970"/>
          </a:xfrm>
          <a:prstGeom prst="rect">
            <a:avLst/>
          </a:prstGeom>
          <a:noFill/>
        </p:spPr>
        <p:txBody>
          <a:bodyPr wrap="square" rtlCol="0">
            <a:spAutoFit/>
          </a:bodyPr>
          <a:lstStyle/>
          <a:p>
            <a:r>
              <a:rPr lang="en-US" altLang="zh-CN" sz="2800">
                <a:solidFill>
                  <a:srgbClr val="F5F4EF"/>
                </a:solidFill>
                <a:latin typeface="Arial Black" panose="020B0A04020102020204" charset="0"/>
                <a:cs typeface="Arial Black" panose="020B0A04020102020204" charset="0"/>
              </a:rPr>
              <a:t>03</a:t>
            </a:r>
          </a:p>
        </p:txBody>
      </p:sp>
      <p:sp>
        <p:nvSpPr>
          <p:cNvPr id="39" name="文本框 38"/>
          <p:cNvSpPr txBox="1"/>
          <p:nvPr>
            <p:custDataLst>
              <p:tags r:id="rId13"/>
            </p:custDataLst>
          </p:nvPr>
        </p:nvSpPr>
        <p:spPr>
          <a:xfrm>
            <a:off x="7064375" y="3998595"/>
            <a:ext cx="4099560" cy="460375"/>
          </a:xfrm>
          <a:prstGeom prst="rect">
            <a:avLst/>
          </a:prstGeom>
          <a:noFill/>
        </p:spPr>
        <p:txBody>
          <a:bodyPr wrap="square" rtlCol="0">
            <a:spAutoFit/>
          </a:bodyPr>
          <a:lstStyle/>
          <a:p>
            <a:pPr algn="l"/>
            <a:r>
              <a:rPr lang="zh-CN" altLang="en-US" sz="2400" b="1" dirty="0">
                <a:solidFill>
                  <a:srgbClr val="495F76"/>
                </a:solidFill>
                <a:latin typeface="思源黑体 CN Bold" panose="020B0800000000000000" charset="-122"/>
                <a:ea typeface="思源黑体 CN Bold" panose="020B0800000000000000" charset="-122"/>
                <a:cs typeface="+mn-ea"/>
                <a:sym typeface="+mn-lt"/>
              </a:rPr>
              <a:t>未来计划</a:t>
            </a:r>
          </a:p>
        </p:txBody>
      </p:sp>
    </p:spTree>
    <p:custDataLst>
      <p:tags r:id="rId1"/>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40" name="矩形 39"/>
          <p:cNvSpPr/>
          <p:nvPr>
            <p:custDataLst>
              <p:tags r:id="rId1"/>
            </p:custDataLst>
          </p:nvPr>
        </p:nvSpPr>
        <p:spPr>
          <a:xfrm>
            <a:off x="1078865" y="5213350"/>
            <a:ext cx="9371330" cy="1087755"/>
          </a:xfrm>
          <a:prstGeom prst="rect">
            <a:avLst/>
          </a:prstGeom>
        </p:spPr>
        <p:txBody>
          <a:bodyPr wrap="square">
            <a:spAutoFit/>
          </a:bodyPr>
          <a:lstStyle/>
          <a:p>
            <a:pPr>
              <a:lnSpc>
                <a:spcPct val="120000"/>
              </a:lnSpc>
            </a:pP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洗衣间是由外包单位派人清洁。宿舍管理中心作为督查单位，严格要求他们按照合同要求高质量完成清洁任务。我们除了每天每舍都派值班人督查常规保洁清洁外，每周都要对所有洗衣机做一次深度保洁，对保洁不到位的直接要求更改，屡次不改的，我们及时上报。</a:t>
            </a:r>
          </a:p>
        </p:txBody>
      </p:sp>
      <p:sp>
        <p:nvSpPr>
          <p:cNvPr id="3" name="文本框 25"/>
          <p:cNvSpPr txBox="1"/>
          <p:nvPr>
            <p:custDataLst>
              <p:tags r:id="rId2"/>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pic>
        <p:nvPicPr>
          <p:cNvPr id="6146" name="Picture 2"/>
          <p:cNvPicPr>
            <a:picLocks noChangeAspect="1" noChangeArrowheads="1"/>
          </p:cNvPicPr>
          <p:nvPr/>
        </p:nvPicPr>
        <p:blipFill rotWithShape="1">
          <a:blip r:embed="rId6" cstate="screen"/>
          <a:srcRect t="14248"/>
          <a:stretch>
            <a:fillRect/>
          </a:stretch>
        </p:blipFill>
        <p:spPr bwMode="auto">
          <a:xfrm>
            <a:off x="4339590" y="1233805"/>
            <a:ext cx="2699385" cy="370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7" cstate="screen"/>
          <a:srcRect/>
          <a:stretch>
            <a:fillRect/>
          </a:stretch>
        </p:blipFill>
        <p:spPr bwMode="auto">
          <a:xfrm>
            <a:off x="1230630" y="1233805"/>
            <a:ext cx="2700020" cy="370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8" cstate="screen"/>
          <a:srcRect b="15510"/>
          <a:stretch>
            <a:fillRect/>
          </a:stretch>
        </p:blipFill>
        <p:spPr bwMode="auto">
          <a:xfrm>
            <a:off x="7442200" y="1233805"/>
            <a:ext cx="2700020" cy="370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3" name="文本框 25"/>
          <p:cNvSpPr txBox="1"/>
          <p:nvPr>
            <p:custDataLst>
              <p:tags r:id="rId1"/>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sp>
        <p:nvSpPr>
          <p:cNvPr id="8" name="矩形 7"/>
          <p:cNvSpPr/>
          <p:nvPr>
            <p:custDataLst>
              <p:tags r:id="rId2"/>
            </p:custDataLst>
          </p:nvPr>
        </p:nvSpPr>
        <p:spPr>
          <a:xfrm>
            <a:off x="1112520" y="5369560"/>
            <a:ext cx="10088880" cy="755650"/>
          </a:xfrm>
          <a:prstGeom prst="rect">
            <a:avLst/>
          </a:prstGeom>
        </p:spPr>
        <p:txBody>
          <a:bodyPr wrap="square">
            <a:spAutoFit/>
          </a:bodyPr>
          <a:lstStyle/>
          <a:p>
            <a:pPr>
              <a:lnSpc>
                <a:spcPct val="120000"/>
              </a:lnSpc>
            </a:pP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4</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月份求恩五舍发生两起同学得水痘，除了给同学提供隔离的空宿舍外，我们还对求恩五舍进行了全面彻底的消毒，并在同这痊愈后对使用的宿舍进行了紫外线的消毒，以保证其他同学的安全。</a:t>
            </a:r>
          </a:p>
        </p:txBody>
      </p:sp>
      <p:pic>
        <p:nvPicPr>
          <p:cNvPr id="13314" name="Picture 2"/>
          <p:cNvPicPr>
            <a:picLocks noChangeAspect="1" noChangeArrowheads="1"/>
          </p:cNvPicPr>
          <p:nvPr/>
        </p:nvPicPr>
        <p:blipFill>
          <a:blip r:embed="rId6" cstate="screen"/>
          <a:srcRect/>
          <a:stretch>
            <a:fillRect/>
          </a:stretch>
        </p:blipFill>
        <p:spPr bwMode="auto">
          <a:xfrm>
            <a:off x="1113361" y="1109133"/>
            <a:ext cx="269879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7" cstate="screen"/>
          <a:srcRect/>
          <a:stretch>
            <a:fillRect/>
          </a:stretch>
        </p:blipFill>
        <p:spPr bwMode="auto">
          <a:xfrm>
            <a:off x="4705601" y="1109133"/>
            <a:ext cx="269875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8" cstate="screen"/>
          <a:srcRect/>
          <a:stretch>
            <a:fillRect/>
          </a:stretch>
        </p:blipFill>
        <p:spPr bwMode="auto">
          <a:xfrm>
            <a:off x="8297796" y="1109133"/>
            <a:ext cx="2699385"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40" name="矩形 39"/>
          <p:cNvSpPr/>
          <p:nvPr>
            <p:custDataLst>
              <p:tags r:id="rId1"/>
            </p:custDataLst>
          </p:nvPr>
        </p:nvSpPr>
        <p:spPr>
          <a:xfrm>
            <a:off x="525145" y="5597525"/>
            <a:ext cx="10827385" cy="437515"/>
          </a:xfrm>
          <a:prstGeom prst="rect">
            <a:avLst/>
          </a:prstGeom>
        </p:spPr>
        <p:txBody>
          <a:bodyPr wrap="square">
            <a:spAutoFit/>
          </a:bodyPr>
          <a:lstStyle/>
          <a:p>
            <a:pPr algn="ctr">
              <a:lnSpc>
                <a:spcPct val="125000"/>
              </a:lnSpc>
              <a:defRPr/>
            </a:pPr>
            <a:r>
              <a:rPr lang="zh-CN" altLang="en-US" sz="18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rPr>
              <a:t>提前打扫好库房的卫生，为</a:t>
            </a:r>
            <a:r>
              <a:rPr lang="en-US" altLang="zh-CN" sz="18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rPr>
              <a:t>5</a:t>
            </a:r>
            <a:r>
              <a:rPr lang="zh-CN" altLang="en-US" sz="18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rPr>
              <a:t>月底医学院大五本科外出实习和本校保研的同学提供行李存放做好准备工作</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zh-CN" altLang="en-US" sz="18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 name="文本框 25"/>
          <p:cNvSpPr txBox="1"/>
          <p:nvPr>
            <p:custDataLst>
              <p:tags r:id="rId2"/>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pic>
        <p:nvPicPr>
          <p:cNvPr id="5122" name="Picture 2"/>
          <p:cNvPicPr>
            <a:picLocks noChangeAspect="1" noChangeArrowheads="1"/>
          </p:cNvPicPr>
          <p:nvPr/>
        </p:nvPicPr>
        <p:blipFill rotWithShape="1">
          <a:blip r:embed="rId6" cstate="screen"/>
          <a:srcRect l="3725" r="4904"/>
          <a:stretch>
            <a:fillRect/>
          </a:stretch>
        </p:blipFill>
        <p:spPr bwMode="auto">
          <a:xfrm>
            <a:off x="525188" y="1534906"/>
            <a:ext cx="3498209"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7" cstate="screen"/>
          <a:srcRect/>
          <a:stretch>
            <a:fillRect/>
          </a:stretch>
        </p:blipFill>
        <p:spPr bwMode="auto">
          <a:xfrm>
            <a:off x="3927800" y="1534892"/>
            <a:ext cx="2025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8" cstate="screen"/>
          <a:srcRect/>
          <a:stretch>
            <a:fillRect/>
          </a:stretch>
        </p:blipFill>
        <p:spPr bwMode="auto">
          <a:xfrm>
            <a:off x="8652510" y="1534795"/>
            <a:ext cx="270002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9" cstate="screen"/>
          <a:srcRect/>
          <a:stretch>
            <a:fillRect/>
          </a:stretch>
        </p:blipFill>
        <p:spPr bwMode="auto">
          <a:xfrm>
            <a:off x="5952490" y="1534795"/>
            <a:ext cx="2700020" cy="360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25" name="矩形 24"/>
          <p:cNvSpPr/>
          <p:nvPr>
            <p:custDataLst>
              <p:tags r:id="rId1"/>
            </p:custDataLst>
          </p:nvPr>
        </p:nvSpPr>
        <p:spPr>
          <a:xfrm>
            <a:off x="706120" y="5062220"/>
            <a:ext cx="10673080" cy="423545"/>
          </a:xfrm>
          <a:prstGeom prst="rect">
            <a:avLst/>
          </a:prstGeom>
        </p:spPr>
        <p:txBody>
          <a:bodyPr wrap="square">
            <a:spAutoFit/>
          </a:bodyPr>
          <a:lstStyle/>
          <a:p>
            <a:pPr>
              <a:lnSpc>
                <a:spcPct val="12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lt"/>
              </a:rPr>
              <a:t>掉落的衣服每天都会捡起挂在一楼，每月会统一挂在门厅让同学们认领，并让辅导员通知到每位同学。</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 name="文本框 25"/>
          <p:cNvSpPr txBox="1"/>
          <p:nvPr>
            <p:custDataLst>
              <p:tags r:id="rId2"/>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pic>
        <p:nvPicPr>
          <p:cNvPr id="12290" name="Picture 2"/>
          <p:cNvPicPr>
            <a:picLocks noChangeAspect="1" noChangeArrowheads="1"/>
          </p:cNvPicPr>
          <p:nvPr/>
        </p:nvPicPr>
        <p:blipFill>
          <a:blip r:embed="rId6" cstate="screen"/>
          <a:srcRect/>
          <a:stretch>
            <a:fillRect/>
          </a:stretch>
        </p:blipFill>
        <p:spPr bwMode="auto">
          <a:xfrm>
            <a:off x="1218565" y="1024255"/>
            <a:ext cx="2700020" cy="373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7" cstate="screen"/>
          <a:srcRect/>
          <a:stretch>
            <a:fillRect/>
          </a:stretch>
        </p:blipFill>
        <p:spPr bwMode="auto">
          <a:xfrm>
            <a:off x="7787640" y="994410"/>
            <a:ext cx="2700020" cy="3748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8" cstate="screen"/>
          <a:srcRect b="9399"/>
          <a:stretch>
            <a:fillRect/>
          </a:stretch>
        </p:blipFill>
        <p:spPr bwMode="auto">
          <a:xfrm>
            <a:off x="4859181" y="986012"/>
            <a:ext cx="1988285" cy="391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3" name="文本框 25"/>
          <p:cNvSpPr txBox="1"/>
          <p:nvPr>
            <p:custDataLst>
              <p:tags r:id="rId1"/>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工作总结</a:t>
            </a:r>
          </a:p>
        </p:txBody>
      </p:sp>
      <p:sp>
        <p:nvSpPr>
          <p:cNvPr id="40" name="矩形 39"/>
          <p:cNvSpPr/>
          <p:nvPr>
            <p:custDataLst>
              <p:tags r:id="rId2"/>
            </p:custDataLst>
          </p:nvPr>
        </p:nvSpPr>
        <p:spPr>
          <a:xfrm>
            <a:off x="1979930" y="5201920"/>
            <a:ext cx="8546465" cy="1087755"/>
          </a:xfrm>
          <a:prstGeom prst="rect">
            <a:avLst/>
          </a:prstGeom>
        </p:spPr>
        <p:txBody>
          <a:bodyPr wrap="square">
            <a:spAutoFit/>
          </a:bodyPr>
          <a:lstStyle/>
          <a:p>
            <a:pPr algn="l">
              <a:lnSpc>
                <a:spcPct val="120000"/>
              </a:lnSpc>
            </a:pP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3</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月</a:t>
            </a: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18</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日组织员工学习教育部办公厅 国家消防救援局办公室组织的</a:t>
            </a:r>
            <a:r>
              <a:rPr lang="zh-CN" altLang="en-US" dirty="0">
                <a:latin typeface="微软雅黑" panose="020B0503020204020204" pitchFamily="34" charset="-122"/>
                <a:ea typeface="微软雅黑" panose="020B0503020204020204" pitchFamily="34" charset="-122"/>
                <a:cs typeface="+mn-ea"/>
                <a:sym typeface="+mn-lt"/>
              </a:rPr>
              <a:t>“</a:t>
            </a: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2025</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年春季全国高校消防安全公开课”。提高消防意识，增强应用能力，更好的保护学校和师生的安全。</a:t>
            </a:r>
          </a:p>
        </p:txBody>
      </p:sp>
      <p:pic>
        <p:nvPicPr>
          <p:cNvPr id="10242" name="Picture 2"/>
          <p:cNvPicPr>
            <a:picLocks noChangeAspect="1" noChangeArrowheads="1"/>
          </p:cNvPicPr>
          <p:nvPr/>
        </p:nvPicPr>
        <p:blipFill>
          <a:blip r:embed="rId6" cstate="screen"/>
          <a:srcRect/>
          <a:stretch>
            <a:fillRect/>
          </a:stretch>
        </p:blipFill>
        <p:spPr bwMode="auto">
          <a:xfrm>
            <a:off x="1979802" y="1250662"/>
            <a:ext cx="27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7" cstate="screen"/>
          <a:srcRect/>
          <a:stretch>
            <a:fillRect/>
          </a:stretch>
        </p:blipFill>
        <p:spPr bwMode="auto">
          <a:xfrm>
            <a:off x="5726662" y="1250662"/>
            <a:ext cx="480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3" name="文本框 25"/>
          <p:cNvSpPr txBox="1"/>
          <p:nvPr>
            <p:custDataLst>
              <p:tags r:id="rId1"/>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sp>
        <p:nvSpPr>
          <p:cNvPr id="40" name="矩形 39"/>
          <p:cNvSpPr/>
          <p:nvPr>
            <p:custDataLst>
              <p:tags r:id="rId2"/>
            </p:custDataLst>
          </p:nvPr>
        </p:nvSpPr>
        <p:spPr>
          <a:xfrm>
            <a:off x="463550" y="5485765"/>
            <a:ext cx="10919460" cy="755650"/>
          </a:xfrm>
          <a:prstGeom prst="rect">
            <a:avLst/>
          </a:prstGeom>
        </p:spPr>
        <p:txBody>
          <a:bodyPr wrap="square">
            <a:spAutoFit/>
          </a:bodyPr>
          <a:lstStyle/>
          <a:p>
            <a:pPr>
              <a:lnSpc>
                <a:spcPct val="120000"/>
              </a:lnSpc>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4</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月</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3</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日组织丁家桥学生公寓所有员工参加中心在四牌楼组织的消防培训，提高员工的消防意识和处理突发事情的能力，为同学的安全保驾护航。</a:t>
            </a:r>
          </a:p>
        </p:txBody>
      </p:sp>
      <p:pic>
        <p:nvPicPr>
          <p:cNvPr id="7170" name="Picture 2" descr="E:\微信\WeChat Files\wxid_2z47q0xpk50n11\FileStorage\Temp\50b5a88eef8491aab06b6e7bb23b2e8.jpg"/>
          <p:cNvPicPr>
            <a:picLocks noChangeAspect="1" noChangeArrowheads="1"/>
          </p:cNvPicPr>
          <p:nvPr/>
        </p:nvPicPr>
        <p:blipFill>
          <a:blip r:embed="rId6" cstate="screen"/>
          <a:srcRect/>
          <a:stretch>
            <a:fillRect/>
          </a:stretch>
        </p:blipFill>
        <p:spPr bwMode="auto">
          <a:xfrm>
            <a:off x="463736" y="1602979"/>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7" cstate="screen"/>
          <a:srcRect/>
          <a:stretch>
            <a:fillRect/>
          </a:stretch>
        </p:blipFill>
        <p:spPr bwMode="auto">
          <a:xfrm>
            <a:off x="4493248" y="1602979"/>
            <a:ext cx="384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E:\微信\WeChat Files\wxid_2z47q0xpk50n11\FileStorage\Temp\6a4a3f1a3a4e2a3f7327a24c16279b4.jpg"/>
          <p:cNvPicPr>
            <a:picLocks noChangeAspect="1" noChangeArrowheads="1"/>
          </p:cNvPicPr>
          <p:nvPr/>
        </p:nvPicPr>
        <p:blipFill rotWithShape="1">
          <a:blip r:embed="rId8" cstate="screen"/>
          <a:srcRect t="2398" r="3876" b="4856"/>
          <a:stretch>
            <a:fillRect/>
          </a:stretch>
        </p:blipFill>
        <p:spPr bwMode="auto">
          <a:xfrm rot="5400000">
            <a:off x="7953911" y="1598574"/>
            <a:ext cx="3979899" cy="288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3" name="文本框 25"/>
          <p:cNvSpPr txBox="1"/>
          <p:nvPr>
            <p:custDataLst>
              <p:tags r:id="rId1"/>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工作总结</a:t>
            </a:r>
          </a:p>
        </p:txBody>
      </p:sp>
      <p:sp>
        <p:nvSpPr>
          <p:cNvPr id="40" name="矩形 39"/>
          <p:cNvSpPr/>
          <p:nvPr>
            <p:custDataLst>
              <p:tags r:id="rId2"/>
            </p:custDataLst>
          </p:nvPr>
        </p:nvSpPr>
        <p:spPr>
          <a:xfrm>
            <a:off x="577215" y="5743575"/>
            <a:ext cx="11028045" cy="423545"/>
          </a:xfrm>
          <a:prstGeom prst="rect">
            <a:avLst/>
          </a:prstGeom>
        </p:spPr>
        <p:txBody>
          <a:bodyPr wrap="square">
            <a:spAutoFit/>
          </a:bodyPr>
          <a:lstStyle/>
          <a:p>
            <a:pPr>
              <a:lnSpc>
                <a:spcPct val="120000"/>
              </a:lnSpc>
            </a:pP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每月</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25</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日对宿舍内的消防器材进行安全检查并做好记录。有缺损情况及时报给保卫处进行更换。</a:t>
            </a:r>
          </a:p>
        </p:txBody>
      </p:sp>
      <p:pic>
        <p:nvPicPr>
          <p:cNvPr id="9218" name="Picture 2"/>
          <p:cNvPicPr>
            <a:picLocks noChangeAspect="1" noChangeArrowheads="1"/>
          </p:cNvPicPr>
          <p:nvPr/>
        </p:nvPicPr>
        <p:blipFill>
          <a:blip r:embed="rId6" cstate="screen"/>
          <a:srcRect/>
          <a:stretch>
            <a:fillRect/>
          </a:stretch>
        </p:blipFill>
        <p:spPr bwMode="auto">
          <a:xfrm>
            <a:off x="576369" y="1107710"/>
            <a:ext cx="324000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7" cstate="screen"/>
          <a:srcRect/>
          <a:stretch>
            <a:fillRect/>
          </a:stretch>
        </p:blipFill>
        <p:spPr bwMode="auto">
          <a:xfrm>
            <a:off x="4479017" y="1107710"/>
            <a:ext cx="324000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8" cstate="screen"/>
          <a:srcRect/>
          <a:stretch>
            <a:fillRect/>
          </a:stretch>
        </p:blipFill>
        <p:spPr bwMode="auto">
          <a:xfrm>
            <a:off x="8365702" y="1107710"/>
            <a:ext cx="324000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40" name="矩形 39"/>
          <p:cNvSpPr/>
          <p:nvPr>
            <p:custDataLst>
              <p:tags r:id="rId1"/>
            </p:custDataLst>
          </p:nvPr>
        </p:nvSpPr>
        <p:spPr>
          <a:xfrm>
            <a:off x="767080" y="5762625"/>
            <a:ext cx="11047095" cy="755650"/>
          </a:xfrm>
          <a:prstGeom prst="rect">
            <a:avLst/>
          </a:prstGeom>
        </p:spPr>
        <p:txBody>
          <a:bodyPr wrap="square">
            <a:spAutoFit/>
          </a:bodyPr>
          <a:lstStyle/>
          <a:p>
            <a:pPr>
              <a:lnSpc>
                <a:spcPct val="120000"/>
              </a:lnSpc>
            </a:pP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每天下午值班员在宿舍公共区域进行安全巡视，每周对天台的门锁和窗户的限位器进行检查，发现缺失的及时报修，</a:t>
            </a:r>
            <a:r>
              <a:rPr lang="zh-CN" altLang="en-US" sz="1800" dirty="0">
                <a:latin typeface="微软雅黑" panose="020B0503020204020204" pitchFamily="34" charset="-122"/>
                <a:ea typeface="微软雅黑" panose="020B0503020204020204" pitchFamily="34" charset="-122"/>
                <a:cs typeface="+mn-ea"/>
                <a:sym typeface="+mn-lt"/>
              </a:rPr>
              <a:t>以周报表的形式</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做好记录并报给总务处。</a:t>
            </a:r>
          </a:p>
        </p:txBody>
      </p:sp>
      <p:sp>
        <p:nvSpPr>
          <p:cNvPr id="3" name="文本框 25"/>
          <p:cNvSpPr txBox="1"/>
          <p:nvPr>
            <p:custDataLst>
              <p:tags r:id="rId2"/>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工作总结</a:t>
            </a:r>
          </a:p>
        </p:txBody>
      </p:sp>
      <p:pic>
        <p:nvPicPr>
          <p:cNvPr id="10242" name="Picture 2"/>
          <p:cNvPicPr>
            <a:picLocks noChangeAspect="1" noChangeArrowheads="1"/>
          </p:cNvPicPr>
          <p:nvPr/>
        </p:nvPicPr>
        <p:blipFill>
          <a:blip r:embed="rId6" cstate="screen"/>
          <a:srcRect/>
          <a:stretch>
            <a:fillRect/>
          </a:stretch>
        </p:blipFill>
        <p:spPr bwMode="auto">
          <a:xfrm>
            <a:off x="8526675" y="1041400"/>
            <a:ext cx="323977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7" cstate="screen"/>
          <a:srcRect/>
          <a:stretch>
            <a:fillRect/>
          </a:stretch>
        </p:blipFill>
        <p:spPr bwMode="auto">
          <a:xfrm>
            <a:off x="4681750" y="1041400"/>
            <a:ext cx="323977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8" cstate="screen"/>
          <a:srcRect/>
          <a:stretch>
            <a:fillRect/>
          </a:stretch>
        </p:blipFill>
        <p:spPr bwMode="auto">
          <a:xfrm>
            <a:off x="836595" y="1041400"/>
            <a:ext cx="3240000"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3" name="文本框 25"/>
          <p:cNvSpPr txBox="1"/>
          <p:nvPr>
            <p:custDataLst>
              <p:tags r:id="rId1"/>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工作总结</a:t>
            </a:r>
          </a:p>
        </p:txBody>
      </p:sp>
      <p:sp>
        <p:nvSpPr>
          <p:cNvPr id="40" name="矩形 39"/>
          <p:cNvSpPr/>
          <p:nvPr>
            <p:custDataLst>
              <p:tags r:id="rId2"/>
            </p:custDataLst>
          </p:nvPr>
        </p:nvSpPr>
        <p:spPr>
          <a:xfrm>
            <a:off x="781761" y="6028070"/>
            <a:ext cx="10284172" cy="424732"/>
          </a:xfrm>
          <a:prstGeom prst="rect">
            <a:avLst/>
          </a:prstGeom>
        </p:spPr>
        <p:txBody>
          <a:bodyPr wrap="square">
            <a:spAutoFit/>
          </a:bodyPr>
          <a:lstStyle/>
          <a:p>
            <a:pPr algn="ctr">
              <a:lnSpc>
                <a:spcPct val="120000"/>
              </a:lnSpc>
            </a:pP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利用易拉宝、宿舍门内外张贴宣传小告示等多种方式向同学们宣传消防和防诈骗知识。</a:t>
            </a:r>
          </a:p>
        </p:txBody>
      </p:sp>
      <p:pic>
        <p:nvPicPr>
          <p:cNvPr id="11266" name="Picture 2" descr="E:\微信\WeChat Files\wxid_2z47q0xpk50n11\FileStorage\Temp\43ca4ea6f2bf025d4426acb38169f18.jpg"/>
          <p:cNvPicPr>
            <a:picLocks noChangeAspect="1" noChangeArrowheads="1"/>
          </p:cNvPicPr>
          <p:nvPr/>
        </p:nvPicPr>
        <p:blipFill>
          <a:blip r:embed="rId6" cstate="screen"/>
          <a:srcRect/>
          <a:stretch>
            <a:fillRect/>
          </a:stretch>
        </p:blipFill>
        <p:spPr bwMode="auto">
          <a:xfrm rot="5400000">
            <a:off x="188746" y="1660641"/>
            <a:ext cx="48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E:\微信\WeChat Files\wxid_2z47q0xpk50n11\FileStorage\Temp\a5129e8e42e46ddebd7d27dce80d05d.jpg"/>
          <p:cNvPicPr>
            <a:picLocks noChangeAspect="1" noChangeArrowheads="1"/>
          </p:cNvPicPr>
          <p:nvPr/>
        </p:nvPicPr>
        <p:blipFill>
          <a:blip r:embed="rId7" cstate="screen"/>
          <a:srcRect/>
          <a:stretch>
            <a:fillRect/>
          </a:stretch>
        </p:blipFill>
        <p:spPr bwMode="auto">
          <a:xfrm rot="5400000">
            <a:off x="4083429" y="1660641"/>
            <a:ext cx="48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8" cstate="screen"/>
          <a:srcRect/>
          <a:stretch>
            <a:fillRect/>
          </a:stretch>
        </p:blipFill>
        <p:spPr bwMode="auto">
          <a:xfrm>
            <a:off x="8933180" y="1024255"/>
            <a:ext cx="2437130" cy="28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9" cstate="screen"/>
          <a:srcRect/>
          <a:stretch>
            <a:fillRect/>
          </a:stretch>
        </p:blipFill>
        <p:spPr bwMode="auto">
          <a:xfrm>
            <a:off x="8969603" y="3993909"/>
            <a:ext cx="24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3" name="文本框 25"/>
          <p:cNvSpPr txBox="1"/>
          <p:nvPr>
            <p:custDataLst>
              <p:tags r:id="rId1"/>
            </p:custDataLst>
          </p:nvPr>
        </p:nvSpPr>
        <p:spPr>
          <a:xfrm>
            <a:off x="3123157" y="241386"/>
            <a:ext cx="5950446" cy="553085"/>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工作总结</a:t>
            </a:r>
          </a:p>
        </p:txBody>
      </p:sp>
      <p:sp>
        <p:nvSpPr>
          <p:cNvPr id="40" name="矩形 39"/>
          <p:cNvSpPr/>
          <p:nvPr>
            <p:custDataLst>
              <p:tags r:id="rId2"/>
            </p:custDataLst>
          </p:nvPr>
        </p:nvSpPr>
        <p:spPr>
          <a:xfrm>
            <a:off x="1320165" y="4892040"/>
            <a:ext cx="9781540" cy="965200"/>
          </a:xfrm>
          <a:prstGeom prst="rect">
            <a:avLst/>
          </a:prstGeom>
        </p:spPr>
        <p:txBody>
          <a:bodyPr wrap="square">
            <a:noAutofit/>
          </a:bodyPr>
          <a:lstStyle/>
          <a:p>
            <a:pPr algn="l">
              <a:lnSpc>
                <a:spcPct val="120000"/>
              </a:lnSpc>
            </a:pP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4</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月</a:t>
            </a:r>
            <a:r>
              <a:rPr lang="en-US" altLang="zh-CN" sz="1800" dirty="0">
                <a:solidFill>
                  <a:schemeClr val="tx1"/>
                </a:solidFill>
                <a:latin typeface="微软雅黑" panose="020B0503020204020204" pitchFamily="34" charset="-122"/>
                <a:ea typeface="微软雅黑" panose="020B0503020204020204" pitchFamily="34" charset="-122"/>
                <a:cs typeface="+mn-ea"/>
                <a:sym typeface="+mn-lt"/>
              </a:rPr>
              <a:t>24</a:t>
            </a:r>
            <a:r>
              <a:rPr lang="zh-CN" altLang="en-US" sz="1800" dirty="0">
                <a:solidFill>
                  <a:schemeClr val="tx1"/>
                </a:solidFill>
                <a:latin typeface="微软雅黑" panose="020B0503020204020204" pitchFamily="34" charset="-122"/>
                <a:ea typeface="微软雅黑" panose="020B0503020204020204" pitchFamily="34" charset="-122"/>
                <a:cs typeface="+mn-ea"/>
                <a:sym typeface="+mn-lt"/>
              </a:rPr>
              <a:t>日邱校和管委会对宿舍安全进行检查。平时每月保卫处和管委会也会对我们宿舍进行安全检查，对不符合要求的我们会及时进行整改。</a:t>
            </a:r>
          </a:p>
        </p:txBody>
      </p:sp>
      <p:pic>
        <p:nvPicPr>
          <p:cNvPr id="9218" name="Picture 2"/>
          <p:cNvPicPr>
            <a:picLocks noChangeAspect="1" noChangeArrowheads="1"/>
          </p:cNvPicPr>
          <p:nvPr/>
        </p:nvPicPr>
        <p:blipFill rotWithShape="1">
          <a:blip r:embed="rId6" cstate="screen"/>
          <a:srcRect r="12167" b="10051"/>
          <a:stretch>
            <a:fillRect/>
          </a:stretch>
        </p:blipFill>
        <p:spPr bwMode="auto">
          <a:xfrm>
            <a:off x="1358900" y="1262380"/>
            <a:ext cx="469138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7" cstate="screen"/>
          <a:srcRect r="14660" b="10670"/>
          <a:stretch>
            <a:fillRect/>
          </a:stretch>
        </p:blipFill>
        <p:spPr bwMode="auto">
          <a:xfrm>
            <a:off x="6520180" y="1261745"/>
            <a:ext cx="4581525" cy="316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0" y="0"/>
            <a:ext cx="12191365" cy="6858000"/>
          </a:xfrm>
          <a:prstGeom prst="rect">
            <a:avLst/>
          </a:prstGeom>
          <a:solidFill>
            <a:srgbClr val="0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endParaRPr lang="zh-CN" altLang="en-US"/>
          </a:p>
        </p:txBody>
      </p:sp>
      <p:sp>
        <p:nvSpPr>
          <p:cNvPr id="51" name="矩形 50"/>
          <p:cNvSpPr/>
          <p:nvPr/>
        </p:nvSpPr>
        <p:spPr>
          <a:xfrm>
            <a:off x="152719" y="159385"/>
            <a:ext cx="11886565" cy="653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2414271" y="6285865"/>
            <a:ext cx="1958974" cy="0"/>
          </a:xfrm>
          <a:prstGeom prst="line">
            <a:avLst/>
          </a:prstGeom>
          <a:ln w="9525">
            <a:solidFill>
              <a:srgbClr val="00325D"/>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78116" y="6285865"/>
            <a:ext cx="1835150" cy="0"/>
          </a:xfrm>
          <a:prstGeom prst="line">
            <a:avLst/>
          </a:prstGeom>
          <a:ln w="9525">
            <a:solidFill>
              <a:srgbClr val="00325D"/>
            </a:solidFill>
          </a:ln>
        </p:spPr>
        <p:style>
          <a:lnRef idx="1">
            <a:schemeClr val="accent1"/>
          </a:lnRef>
          <a:fillRef idx="0">
            <a:schemeClr val="accent1"/>
          </a:fillRef>
          <a:effectRef idx="0">
            <a:schemeClr val="accent1"/>
          </a:effectRef>
          <a:fontRef idx="minor">
            <a:schemeClr val="tx1"/>
          </a:fontRef>
        </p:style>
      </p:cxnSp>
      <p:sp>
        <p:nvSpPr>
          <p:cNvPr id="32" name="菱形 31"/>
          <p:cNvSpPr/>
          <p:nvPr/>
        </p:nvSpPr>
        <p:spPr>
          <a:xfrm>
            <a:off x="4399914" y="6190616"/>
            <a:ext cx="190500" cy="190500"/>
          </a:xfrm>
          <a:prstGeom prst="diamond">
            <a:avLst/>
          </a:prstGeom>
          <a:noFill/>
          <a:ln>
            <a:solidFill>
              <a:srgbClr val="003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菱形 32"/>
          <p:cNvSpPr/>
          <p:nvPr/>
        </p:nvSpPr>
        <p:spPr>
          <a:xfrm>
            <a:off x="7569834" y="6190616"/>
            <a:ext cx="190500" cy="190500"/>
          </a:xfrm>
          <a:prstGeom prst="diamond">
            <a:avLst/>
          </a:prstGeom>
          <a:noFill/>
          <a:ln>
            <a:solidFill>
              <a:srgbClr val="003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descr="hamish-weir-Um7ZTJFS1_8-unsplash"/>
          <p:cNvPicPr>
            <a:picLocks noChangeAspect="1"/>
          </p:cNvPicPr>
          <p:nvPr/>
        </p:nvPicPr>
        <p:blipFill>
          <a:blip r:embed="rId5" cstate="email"/>
          <a:srcRect l="581" t="18682" r="565" b="39545"/>
          <a:stretch>
            <a:fillRect/>
          </a:stretch>
        </p:blipFill>
        <p:spPr>
          <a:xfrm>
            <a:off x="313692" y="2272665"/>
            <a:ext cx="11564620" cy="2748915"/>
          </a:xfrm>
          <a:custGeom>
            <a:avLst/>
            <a:gdLst/>
            <a:ahLst/>
            <a:cxnLst>
              <a:cxn ang="3">
                <a:pos x="hc" y="t"/>
              </a:cxn>
              <a:cxn ang="cd2">
                <a:pos x="l" y="vc"/>
              </a:cxn>
              <a:cxn ang="cd4">
                <a:pos x="hc" y="b"/>
              </a:cxn>
              <a:cxn ang="0">
                <a:pos x="r" y="vc"/>
              </a:cxn>
            </a:cxnLst>
            <a:rect l="l" t="t" r="r" b="b"/>
            <a:pathLst>
              <a:path w="18212" h="4329">
                <a:moveTo>
                  <a:pt x="0" y="0"/>
                </a:moveTo>
                <a:lnTo>
                  <a:pt x="18212" y="0"/>
                </a:lnTo>
                <a:lnTo>
                  <a:pt x="18212" y="4329"/>
                </a:lnTo>
                <a:lnTo>
                  <a:pt x="0" y="4329"/>
                </a:lnTo>
                <a:lnTo>
                  <a:pt x="0" y="0"/>
                </a:lnTo>
                <a:close/>
              </a:path>
            </a:pathLst>
          </a:custGeom>
        </p:spPr>
      </p:pic>
      <p:sp>
        <p:nvSpPr>
          <p:cNvPr id="35" name="矩形 34"/>
          <p:cNvSpPr/>
          <p:nvPr/>
        </p:nvSpPr>
        <p:spPr>
          <a:xfrm>
            <a:off x="314326" y="2272665"/>
            <a:ext cx="11564620" cy="2748915"/>
          </a:xfrm>
          <a:prstGeom prst="rect">
            <a:avLst/>
          </a:prstGeom>
          <a:solidFill>
            <a:srgbClr val="00325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688716" y="2827020"/>
            <a:ext cx="4812030" cy="1015663"/>
          </a:xfrm>
          <a:prstGeom prst="rect">
            <a:avLst/>
          </a:prstGeom>
          <a:noFill/>
        </p:spPr>
        <p:txBody>
          <a:bodyPr wrap="square" rtlCol="0" anchor="t">
            <a:spAutoFit/>
          </a:bodyPr>
          <a:lstStyle/>
          <a:p>
            <a:pPr algn="ctr"/>
            <a:r>
              <a:rPr lang="zh-CN" altLang="en-US" sz="6000" dirty="0">
                <a:solidFill>
                  <a:schemeClr val="bg1"/>
                </a:solidFill>
                <a:latin typeface="汉仪旗黑-55简" panose="00020600040101010101" charset="-128"/>
                <a:ea typeface="汉仪旗黑-55简" panose="00020600040101010101" charset="-128"/>
                <a:cs typeface="汉仪旗黑-55简" panose="00020600040101010101" charset="-128"/>
              </a:rPr>
              <a:t>中心概况  </a:t>
            </a:r>
          </a:p>
        </p:txBody>
      </p:sp>
      <p:sp>
        <p:nvSpPr>
          <p:cNvPr id="36" name="文本框 35"/>
          <p:cNvSpPr txBox="1"/>
          <p:nvPr/>
        </p:nvSpPr>
        <p:spPr>
          <a:xfrm>
            <a:off x="5401945" y="874396"/>
            <a:ext cx="1326004" cy="1323439"/>
          </a:xfrm>
          <a:prstGeom prst="rect">
            <a:avLst/>
          </a:prstGeom>
          <a:noFill/>
        </p:spPr>
        <p:txBody>
          <a:bodyPr wrap="none" rtlCol="0">
            <a:spAutoFit/>
          </a:bodyPr>
          <a:lstStyle/>
          <a:p>
            <a:r>
              <a:rPr lang="en-US" altLang="zh-CN" sz="8000">
                <a:solidFill>
                  <a:srgbClr val="00325D"/>
                </a:solidFill>
                <a:latin typeface="汉仪君黑-45简" panose="020B0604020202020204" charset="-122"/>
                <a:ea typeface="汉仪君黑-45简" panose="020B0604020202020204" charset="-122"/>
              </a:rPr>
              <a:t>01</a:t>
            </a:r>
          </a:p>
        </p:txBody>
      </p:sp>
      <p:sp>
        <p:nvSpPr>
          <p:cNvPr id="38" name="等腰三角形 37"/>
          <p:cNvSpPr/>
          <p:nvPr/>
        </p:nvSpPr>
        <p:spPr>
          <a:xfrm flipV="1">
            <a:off x="5491482" y="140335"/>
            <a:ext cx="1209040" cy="584200"/>
          </a:xfrm>
          <a:prstGeom prst="triangle">
            <a:avLst/>
          </a:prstGeom>
          <a:solidFill>
            <a:srgbClr val="0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5" name="Picture 11" descr="未标题-1 拷贝"/>
          <p:cNvPicPr>
            <a:picLocks noChangeAspect="1" noChangeArrowheads="1"/>
          </p:cNvPicPr>
          <p:nvPr>
            <p:custDataLst>
              <p:tags r:id="rId2"/>
            </p:custDataLst>
          </p:nvPr>
        </p:nvPicPr>
        <p:blipFill>
          <a:blip r:embed="rId6" cstate="email"/>
          <a:srcRect/>
          <a:stretch>
            <a:fillRect/>
          </a:stretch>
        </p:blipFill>
        <p:spPr bwMode="auto">
          <a:xfrm>
            <a:off x="5078525" y="5233988"/>
            <a:ext cx="2211387" cy="1624012"/>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0" y="0"/>
            <a:ext cx="12191365" cy="6858000"/>
          </a:xfrm>
          <a:prstGeom prst="rect">
            <a:avLst/>
          </a:prstGeom>
          <a:solidFill>
            <a:srgbClr val="0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endParaRPr lang="zh-CN" altLang="en-US"/>
          </a:p>
        </p:txBody>
      </p:sp>
      <p:sp>
        <p:nvSpPr>
          <p:cNvPr id="51" name="矩形 50"/>
          <p:cNvSpPr/>
          <p:nvPr/>
        </p:nvSpPr>
        <p:spPr>
          <a:xfrm>
            <a:off x="152719" y="159385"/>
            <a:ext cx="11886565" cy="653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2414271" y="6285865"/>
            <a:ext cx="1958974" cy="0"/>
          </a:xfrm>
          <a:prstGeom prst="line">
            <a:avLst/>
          </a:prstGeom>
          <a:ln w="9525">
            <a:solidFill>
              <a:srgbClr val="00325D"/>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78116" y="6285865"/>
            <a:ext cx="1835150" cy="0"/>
          </a:xfrm>
          <a:prstGeom prst="line">
            <a:avLst/>
          </a:prstGeom>
          <a:ln w="9525">
            <a:solidFill>
              <a:srgbClr val="00325D"/>
            </a:solidFill>
          </a:ln>
        </p:spPr>
        <p:style>
          <a:lnRef idx="1">
            <a:schemeClr val="accent1"/>
          </a:lnRef>
          <a:fillRef idx="0">
            <a:schemeClr val="accent1"/>
          </a:fillRef>
          <a:effectRef idx="0">
            <a:schemeClr val="accent1"/>
          </a:effectRef>
          <a:fontRef idx="minor">
            <a:schemeClr val="tx1"/>
          </a:fontRef>
        </p:style>
      </p:cxnSp>
      <p:sp>
        <p:nvSpPr>
          <p:cNvPr id="32" name="菱形 31"/>
          <p:cNvSpPr/>
          <p:nvPr/>
        </p:nvSpPr>
        <p:spPr>
          <a:xfrm>
            <a:off x="4399914" y="6190616"/>
            <a:ext cx="190500" cy="190500"/>
          </a:xfrm>
          <a:prstGeom prst="diamond">
            <a:avLst/>
          </a:prstGeom>
          <a:noFill/>
          <a:ln>
            <a:solidFill>
              <a:srgbClr val="003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菱形 32"/>
          <p:cNvSpPr/>
          <p:nvPr/>
        </p:nvSpPr>
        <p:spPr>
          <a:xfrm>
            <a:off x="7569834" y="6190616"/>
            <a:ext cx="190500" cy="190500"/>
          </a:xfrm>
          <a:prstGeom prst="diamond">
            <a:avLst/>
          </a:prstGeom>
          <a:noFill/>
          <a:ln>
            <a:solidFill>
              <a:srgbClr val="003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descr="hamish-weir-Um7ZTJFS1_8-unsplash"/>
          <p:cNvPicPr>
            <a:picLocks noChangeAspect="1"/>
          </p:cNvPicPr>
          <p:nvPr/>
        </p:nvPicPr>
        <p:blipFill>
          <a:blip r:embed="rId5" cstate="email"/>
          <a:srcRect l="581" t="18682" r="565" b="39545"/>
          <a:stretch>
            <a:fillRect/>
          </a:stretch>
        </p:blipFill>
        <p:spPr>
          <a:xfrm>
            <a:off x="313692" y="2272665"/>
            <a:ext cx="11564620" cy="2748915"/>
          </a:xfrm>
          <a:custGeom>
            <a:avLst/>
            <a:gdLst/>
            <a:ahLst/>
            <a:cxnLst>
              <a:cxn ang="3">
                <a:pos x="hc" y="t"/>
              </a:cxn>
              <a:cxn ang="cd2">
                <a:pos x="l" y="vc"/>
              </a:cxn>
              <a:cxn ang="cd4">
                <a:pos x="hc" y="b"/>
              </a:cxn>
              <a:cxn ang="0">
                <a:pos x="r" y="vc"/>
              </a:cxn>
            </a:cxnLst>
            <a:rect l="l" t="t" r="r" b="b"/>
            <a:pathLst>
              <a:path w="18212" h="4329">
                <a:moveTo>
                  <a:pt x="0" y="0"/>
                </a:moveTo>
                <a:lnTo>
                  <a:pt x="18212" y="0"/>
                </a:lnTo>
                <a:lnTo>
                  <a:pt x="18212" y="4329"/>
                </a:lnTo>
                <a:lnTo>
                  <a:pt x="0" y="4329"/>
                </a:lnTo>
                <a:lnTo>
                  <a:pt x="0" y="0"/>
                </a:lnTo>
                <a:close/>
              </a:path>
            </a:pathLst>
          </a:custGeom>
        </p:spPr>
      </p:pic>
      <p:sp>
        <p:nvSpPr>
          <p:cNvPr id="35" name="矩形 34"/>
          <p:cNvSpPr/>
          <p:nvPr/>
        </p:nvSpPr>
        <p:spPr>
          <a:xfrm>
            <a:off x="314326" y="2272665"/>
            <a:ext cx="11564620" cy="2748915"/>
          </a:xfrm>
          <a:prstGeom prst="rect">
            <a:avLst/>
          </a:prstGeom>
          <a:solidFill>
            <a:srgbClr val="00325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688716" y="2827020"/>
            <a:ext cx="4812030" cy="1015663"/>
          </a:xfrm>
          <a:prstGeom prst="rect">
            <a:avLst/>
          </a:prstGeom>
          <a:noFill/>
        </p:spPr>
        <p:txBody>
          <a:bodyPr wrap="square" rtlCol="0" anchor="t">
            <a:spAutoFit/>
          </a:bodyPr>
          <a:lstStyle/>
          <a:p>
            <a:pPr algn="ctr"/>
            <a:r>
              <a:rPr lang="zh-CN" altLang="en-US" sz="6000" dirty="0">
                <a:solidFill>
                  <a:schemeClr val="bg1"/>
                </a:solidFill>
                <a:latin typeface="汉仪旗黑-55简" panose="00020600040101010101" charset="-128"/>
                <a:ea typeface="汉仪旗黑-55简" panose="00020600040101010101" charset="-128"/>
                <a:cs typeface="汉仪旗黑-55简" panose="00020600040101010101" charset="-128"/>
              </a:rPr>
              <a:t>未来计划  </a:t>
            </a:r>
          </a:p>
        </p:txBody>
      </p:sp>
      <p:sp>
        <p:nvSpPr>
          <p:cNvPr id="36" name="文本框 35"/>
          <p:cNvSpPr txBox="1"/>
          <p:nvPr/>
        </p:nvSpPr>
        <p:spPr>
          <a:xfrm>
            <a:off x="5401945" y="874396"/>
            <a:ext cx="1326004" cy="1323439"/>
          </a:xfrm>
          <a:prstGeom prst="rect">
            <a:avLst/>
          </a:prstGeom>
          <a:noFill/>
        </p:spPr>
        <p:txBody>
          <a:bodyPr wrap="none" rtlCol="0">
            <a:spAutoFit/>
          </a:bodyPr>
          <a:lstStyle/>
          <a:p>
            <a:r>
              <a:rPr lang="en-US" altLang="zh-CN" sz="8000">
                <a:solidFill>
                  <a:srgbClr val="00325D"/>
                </a:solidFill>
                <a:latin typeface="汉仪君黑-45简" panose="020B0604020202020204" charset="-122"/>
                <a:ea typeface="汉仪君黑-45简" panose="020B0604020202020204" charset="-122"/>
              </a:rPr>
              <a:t>03</a:t>
            </a:r>
          </a:p>
        </p:txBody>
      </p:sp>
      <p:sp>
        <p:nvSpPr>
          <p:cNvPr id="38" name="等腰三角形 37"/>
          <p:cNvSpPr/>
          <p:nvPr/>
        </p:nvSpPr>
        <p:spPr>
          <a:xfrm flipV="1">
            <a:off x="5491482" y="140335"/>
            <a:ext cx="1209040" cy="584200"/>
          </a:xfrm>
          <a:prstGeom prst="triangle">
            <a:avLst/>
          </a:prstGeom>
          <a:solidFill>
            <a:srgbClr val="0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5" name="Picture 11" descr="未标题-1 拷贝"/>
          <p:cNvPicPr>
            <a:picLocks noChangeAspect="1" noChangeArrowheads="1"/>
          </p:cNvPicPr>
          <p:nvPr>
            <p:custDataLst>
              <p:tags r:id="rId2"/>
            </p:custDataLst>
          </p:nvPr>
        </p:nvPicPr>
        <p:blipFill>
          <a:blip r:embed="rId6" cstate="email"/>
          <a:srcRect/>
          <a:stretch>
            <a:fillRect/>
          </a:stretch>
        </p:blipFill>
        <p:spPr bwMode="auto">
          <a:xfrm>
            <a:off x="5078525" y="5233988"/>
            <a:ext cx="2211387" cy="1624012"/>
          </a:xfrm>
          <a:prstGeom prst="rect">
            <a:avLst/>
          </a:prstGeom>
          <a:noFill/>
          <a:ln w="9525">
            <a:noFill/>
            <a:miter lim="800000"/>
            <a:headEnd/>
            <a:tailEnd/>
          </a:ln>
        </p:spPr>
      </p:pic>
    </p:spTree>
    <p:custDataLst>
      <p:tags r:id="rId1"/>
    </p:custData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0" y="0"/>
            <a:ext cx="12191365" cy="6858000"/>
          </a:xfrm>
          <a:prstGeom prst="rect">
            <a:avLst/>
          </a:prstGeom>
          <a:solidFill>
            <a:srgbClr val="0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endParaRPr lang="zh-CN" altLang="en-US">
              <a:latin typeface="微软雅黑" panose="020B0503020204020204" pitchFamily="34" charset="-122"/>
              <a:ea typeface="微软雅黑" panose="020B0503020204020204" pitchFamily="34" charset="-122"/>
            </a:endParaRPr>
          </a:p>
        </p:txBody>
      </p:sp>
      <p:sp>
        <p:nvSpPr>
          <p:cNvPr id="51" name="矩形 50"/>
          <p:cNvSpPr/>
          <p:nvPr/>
        </p:nvSpPr>
        <p:spPr>
          <a:xfrm>
            <a:off x="152993" y="159385"/>
            <a:ext cx="11886565" cy="653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文本框 22"/>
          <p:cNvSpPr txBox="1"/>
          <p:nvPr/>
        </p:nvSpPr>
        <p:spPr>
          <a:xfrm>
            <a:off x="5074604" y="737235"/>
            <a:ext cx="2042795" cy="1200329"/>
          </a:xfrm>
          <a:prstGeom prst="rect">
            <a:avLst/>
          </a:prstGeom>
          <a:noFill/>
        </p:spPr>
        <p:txBody>
          <a:bodyPr wrap="square" rtlCol="0" anchor="t">
            <a:spAutoFit/>
          </a:bodyPr>
          <a:lstStyle/>
          <a:p>
            <a:r>
              <a:rPr lang="zh-CN" altLang="en-US" sz="2400" dirty="0">
                <a:solidFill>
                  <a:srgbClr val="00325D"/>
                </a:solidFill>
                <a:latin typeface="微软雅黑" panose="020B0503020204020204" pitchFamily="34" charset="-122"/>
                <a:ea typeface="微软雅黑" panose="020B0503020204020204" pitchFamily="34" charset="-122"/>
                <a:cs typeface="汉仪旗黑-55简" panose="00020600040101010101" charset="-128"/>
                <a:sym typeface="+mn-ea"/>
              </a:rPr>
              <a:t>未来工作计划</a:t>
            </a:r>
            <a:endParaRPr lang="zh-CN" altLang="en-US" sz="2400" dirty="0">
              <a:solidFill>
                <a:srgbClr val="00325D"/>
              </a:solidFill>
              <a:latin typeface="微软雅黑" panose="020B0503020204020204" pitchFamily="34" charset="-122"/>
              <a:ea typeface="微软雅黑" panose="020B0503020204020204" pitchFamily="34" charset="-122"/>
              <a:cs typeface="汉仪旗黑-55简" panose="00020600040101010101" charset="-128"/>
            </a:endParaRPr>
          </a:p>
          <a:p>
            <a:endParaRPr lang="zh-CN" altLang="en-US" sz="2400" dirty="0">
              <a:solidFill>
                <a:srgbClr val="00325D"/>
              </a:solidFill>
              <a:latin typeface="微软雅黑" panose="020B0503020204020204" pitchFamily="34" charset="-122"/>
              <a:ea typeface="微软雅黑" panose="020B0503020204020204" pitchFamily="34" charset="-122"/>
              <a:cs typeface="汉仪旗黑-55简" panose="00020600040101010101" charset="-128"/>
            </a:endParaRPr>
          </a:p>
          <a:p>
            <a:endParaRPr lang="zh-CN" altLang="en-US" sz="2400" dirty="0">
              <a:solidFill>
                <a:srgbClr val="00325D"/>
              </a:solidFill>
              <a:latin typeface="微软雅黑" panose="020B0503020204020204" pitchFamily="34" charset="-122"/>
              <a:ea typeface="微软雅黑" panose="020B0503020204020204" pitchFamily="34" charset="-122"/>
              <a:cs typeface="汉仪旗黑-55简" panose="00020600040101010101" charset="-128"/>
            </a:endParaRPr>
          </a:p>
        </p:txBody>
      </p:sp>
      <p:sp>
        <p:nvSpPr>
          <p:cNvPr id="38" name="等腰三角形 37"/>
          <p:cNvSpPr/>
          <p:nvPr/>
        </p:nvSpPr>
        <p:spPr>
          <a:xfrm flipV="1">
            <a:off x="5491482" y="0"/>
            <a:ext cx="1209040" cy="584200"/>
          </a:xfrm>
          <a:prstGeom prst="triangle">
            <a:avLst/>
          </a:prstGeom>
          <a:solidFill>
            <a:srgbClr val="0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1" name="Picture 11" descr="未标题-1 拷贝"/>
          <p:cNvPicPr>
            <a:picLocks noChangeAspect="1" noChangeArrowheads="1"/>
          </p:cNvPicPr>
          <p:nvPr>
            <p:custDataLst>
              <p:tags r:id="rId2"/>
            </p:custDataLst>
          </p:nvPr>
        </p:nvPicPr>
        <p:blipFill>
          <a:blip r:embed="rId26" cstate="email"/>
          <a:srcRect/>
          <a:stretch>
            <a:fillRect/>
          </a:stretch>
        </p:blipFill>
        <p:spPr bwMode="auto">
          <a:xfrm>
            <a:off x="1" y="159534"/>
            <a:ext cx="1113360" cy="817636"/>
          </a:xfrm>
          <a:prstGeom prst="rect">
            <a:avLst/>
          </a:prstGeom>
          <a:noFill/>
          <a:ln w="9525">
            <a:noFill/>
            <a:miter lim="800000"/>
            <a:headEnd/>
            <a:tailEnd/>
          </a:ln>
        </p:spPr>
      </p:pic>
      <p:sp>
        <p:nvSpPr>
          <p:cNvPr id="2" name="任意多边形 1"/>
          <p:cNvSpPr/>
          <p:nvPr>
            <p:custDataLst>
              <p:tags r:id="rId3"/>
            </p:custDataLst>
          </p:nvPr>
        </p:nvSpPr>
        <p:spPr>
          <a:xfrm>
            <a:off x="635" y="1737667"/>
            <a:ext cx="12201525" cy="2896290"/>
          </a:xfrm>
          <a:custGeom>
            <a:avLst/>
            <a:gdLst>
              <a:gd name="connsiteX0" fmla="*/ 0 w 19215"/>
              <a:gd name="connsiteY0" fmla="*/ 4207 h 4561"/>
              <a:gd name="connsiteX1" fmla="*/ 9492 w 19215"/>
              <a:gd name="connsiteY1" fmla="*/ 1868 h 4561"/>
              <a:gd name="connsiteX2" fmla="*/ 19215 w 19215"/>
              <a:gd name="connsiteY2" fmla="*/ 1462 h 4561"/>
            </a:gdLst>
            <a:ahLst/>
            <a:cxnLst>
              <a:cxn ang="0">
                <a:pos x="connsiteX0" y="connsiteY0"/>
              </a:cxn>
              <a:cxn ang="0">
                <a:pos x="connsiteX1" y="connsiteY1"/>
              </a:cxn>
              <a:cxn ang="0">
                <a:pos x="connsiteX2" y="connsiteY2"/>
              </a:cxn>
            </a:cxnLst>
            <a:rect l="l" t="t" r="r" b="b"/>
            <a:pathLst>
              <a:path w="19215" h="4561">
                <a:moveTo>
                  <a:pt x="0" y="4207"/>
                </a:moveTo>
                <a:cubicBezTo>
                  <a:pt x="524" y="4328"/>
                  <a:pt x="3850" y="5753"/>
                  <a:pt x="9492" y="1868"/>
                </a:cubicBezTo>
                <a:cubicBezTo>
                  <a:pt x="15134" y="-2017"/>
                  <a:pt x="19077" y="1343"/>
                  <a:pt x="19215" y="1462"/>
                </a:cubicBezTo>
              </a:path>
            </a:pathLst>
          </a:custGeom>
          <a:noFill/>
          <a:ln>
            <a:solidFill>
              <a:srgbClr val="FFFFFF">
                <a:lumMod val="75000"/>
              </a:srgbClr>
            </a:solid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7" name="椭圆 6"/>
          <p:cNvSpPr/>
          <p:nvPr>
            <p:custDataLst>
              <p:tags r:id="rId4"/>
            </p:custDataLst>
          </p:nvPr>
        </p:nvSpPr>
        <p:spPr>
          <a:xfrm>
            <a:off x="2227580" y="4467225"/>
            <a:ext cx="190500" cy="190500"/>
          </a:xfrm>
          <a:prstGeom prst="ellipse">
            <a:avLst/>
          </a:prstGeom>
          <a:solidFill>
            <a:srgbClr val="00325D"/>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0" name="椭圆 19"/>
          <p:cNvSpPr/>
          <p:nvPr>
            <p:custDataLst>
              <p:tags r:id="rId5"/>
            </p:custDataLst>
          </p:nvPr>
        </p:nvSpPr>
        <p:spPr>
          <a:xfrm>
            <a:off x="4723130" y="3549015"/>
            <a:ext cx="190500" cy="190500"/>
          </a:xfrm>
          <a:prstGeom prst="ellipse">
            <a:avLst/>
          </a:prstGeom>
          <a:solidFill>
            <a:srgbClr val="00325D"/>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椭圆 20"/>
          <p:cNvSpPr/>
          <p:nvPr>
            <p:custDataLst>
              <p:tags r:id="rId6"/>
            </p:custDataLst>
          </p:nvPr>
        </p:nvSpPr>
        <p:spPr>
          <a:xfrm>
            <a:off x="9587230" y="1651000"/>
            <a:ext cx="190500" cy="190500"/>
          </a:xfrm>
          <a:prstGeom prst="ellipse">
            <a:avLst/>
          </a:prstGeom>
          <a:solidFill>
            <a:srgbClr val="00325D"/>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 name="圆角矩形 23"/>
          <p:cNvSpPr/>
          <p:nvPr>
            <p:custDataLst>
              <p:tags r:id="rId7"/>
            </p:custDataLst>
          </p:nvPr>
        </p:nvSpPr>
        <p:spPr>
          <a:xfrm>
            <a:off x="3496945" y="4307840"/>
            <a:ext cx="2510790" cy="1497330"/>
          </a:xfrm>
          <a:prstGeom prst="roundRect">
            <a:avLst/>
          </a:prstGeom>
          <a:solidFill>
            <a:srgbClr val="FFFFFF">
              <a:lumMod val="95000"/>
            </a:srgbClr>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3" name="圆角矩形 42"/>
          <p:cNvSpPr/>
          <p:nvPr>
            <p:custDataLst>
              <p:tags r:id="rId8"/>
            </p:custDataLst>
          </p:nvPr>
        </p:nvSpPr>
        <p:spPr>
          <a:xfrm>
            <a:off x="390525" y="4657090"/>
            <a:ext cx="3033395" cy="2040890"/>
          </a:xfrm>
          <a:prstGeom prst="roundRect">
            <a:avLst/>
          </a:prstGeom>
          <a:solidFill>
            <a:srgbClr val="FFFFFF">
              <a:lumMod val="95000"/>
            </a:srgbClr>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5" name="圆角矩形 44"/>
          <p:cNvSpPr/>
          <p:nvPr>
            <p:custDataLst>
              <p:tags r:id="rId9"/>
            </p:custDataLst>
          </p:nvPr>
        </p:nvSpPr>
        <p:spPr>
          <a:xfrm>
            <a:off x="6080760" y="2894965"/>
            <a:ext cx="2769870" cy="2038350"/>
          </a:xfrm>
          <a:prstGeom prst="roundRect">
            <a:avLst/>
          </a:prstGeom>
          <a:solidFill>
            <a:srgbClr val="FFFFFF">
              <a:lumMod val="95000"/>
            </a:srgbClr>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5" name="椭圆 24"/>
          <p:cNvSpPr/>
          <p:nvPr>
            <p:custDataLst>
              <p:tags r:id="rId10"/>
            </p:custDataLst>
          </p:nvPr>
        </p:nvSpPr>
        <p:spPr>
          <a:xfrm>
            <a:off x="6802120" y="2319020"/>
            <a:ext cx="190500" cy="190500"/>
          </a:xfrm>
          <a:prstGeom prst="ellipse">
            <a:avLst/>
          </a:prstGeom>
          <a:solidFill>
            <a:srgbClr val="00325D"/>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6" name="圆角矩形 25"/>
          <p:cNvSpPr/>
          <p:nvPr>
            <p:custDataLst>
              <p:tags r:id="rId11"/>
            </p:custDataLst>
          </p:nvPr>
        </p:nvSpPr>
        <p:spPr>
          <a:xfrm>
            <a:off x="8331835" y="2052320"/>
            <a:ext cx="2694940" cy="724535"/>
          </a:xfrm>
          <a:prstGeom prst="roundRect">
            <a:avLst/>
          </a:prstGeom>
          <a:solidFill>
            <a:srgbClr val="FFFFFF">
              <a:lumMod val="95000"/>
            </a:srgbClr>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7" name="标题"/>
          <p:cNvSpPr txBox="1"/>
          <p:nvPr>
            <p:custDataLst>
              <p:tags r:id="rId12"/>
            </p:custDataLst>
          </p:nvPr>
        </p:nvSpPr>
        <p:spPr>
          <a:xfrm>
            <a:off x="1691640" y="4042410"/>
            <a:ext cx="1261745" cy="330200"/>
          </a:xfrm>
          <a:prstGeom prst="rect">
            <a:avLst/>
          </a:prstGeom>
          <a:noFill/>
        </p:spPr>
        <p:txBody>
          <a:bodyPr wrap="square" lIns="90170" tIns="46990" rIns="90170" bIns="0" rtlCol="0" anchor="ctr" anchorCtr="0">
            <a:normAutofit/>
          </a:bodyPr>
          <a:lstStyle/>
          <a:p>
            <a:pPr algn="ctr">
              <a:lnSpc>
                <a:spcPct val="90000"/>
              </a:lnSpc>
            </a:pPr>
            <a:r>
              <a:rPr lang="zh-CN" altLang="en-US" b="1" spc="300" dirty="0">
                <a:solidFill>
                  <a:srgbClr val="000000">
                    <a:lumMod val="75000"/>
                    <a:lumOff val="25000"/>
                  </a:srgbClr>
                </a:solidFill>
                <a:latin typeface="微软雅黑" panose="020B0503020204020204" pitchFamily="34" charset="-122"/>
                <a:ea typeface="微软雅黑" panose="020B0503020204020204" pitchFamily="34" charset="-122"/>
              </a:rPr>
              <a:t>重点工作</a:t>
            </a:r>
          </a:p>
        </p:txBody>
      </p:sp>
      <p:sp>
        <p:nvSpPr>
          <p:cNvPr id="28" name="序号"/>
          <p:cNvSpPr txBox="1"/>
          <p:nvPr>
            <p:custDataLst>
              <p:tags r:id="rId13"/>
            </p:custDataLst>
          </p:nvPr>
        </p:nvSpPr>
        <p:spPr>
          <a:xfrm>
            <a:off x="2022475" y="3479800"/>
            <a:ext cx="553720" cy="468630"/>
          </a:xfrm>
          <a:prstGeom prst="rect">
            <a:avLst/>
          </a:prstGeom>
          <a:noFill/>
        </p:spPr>
        <p:txBody>
          <a:bodyPr wrap="square" lIns="90170" tIns="46990" rIns="90170" bIns="46990" rtlCol="0" anchor="ctr" anchorCtr="0">
            <a:normAutofit fontScale="97500" lnSpcReduction="20000"/>
          </a:bodyPr>
          <a:lstStyle/>
          <a:p>
            <a:pPr algn="ctr">
              <a:lnSpc>
                <a:spcPct val="110000"/>
              </a:lnSpc>
            </a:pPr>
            <a:r>
              <a:rPr lang="en-US" sz="2400" b="1">
                <a:solidFill>
                  <a:srgbClr val="00325D"/>
                </a:solidFill>
                <a:latin typeface="微软雅黑" panose="020B0503020204020204" pitchFamily="34" charset="-122"/>
                <a:ea typeface="微软雅黑" panose="020B0503020204020204" pitchFamily="34" charset="-122"/>
              </a:rPr>
              <a:t>01</a:t>
            </a:r>
          </a:p>
        </p:txBody>
      </p:sp>
      <p:sp>
        <p:nvSpPr>
          <p:cNvPr id="29" name="标题"/>
          <p:cNvSpPr txBox="1"/>
          <p:nvPr>
            <p:custDataLst>
              <p:tags r:id="rId14"/>
            </p:custDataLst>
          </p:nvPr>
        </p:nvSpPr>
        <p:spPr>
          <a:xfrm>
            <a:off x="4121785" y="3129280"/>
            <a:ext cx="1261745" cy="330200"/>
          </a:xfrm>
          <a:prstGeom prst="rect">
            <a:avLst/>
          </a:prstGeom>
          <a:noFill/>
        </p:spPr>
        <p:txBody>
          <a:bodyPr wrap="square" lIns="90170" tIns="46990" rIns="90170" bIns="0" rtlCol="0" anchor="ctr" anchorCtr="0">
            <a:normAutofit/>
          </a:bodyPr>
          <a:lstStyle/>
          <a:p>
            <a:pPr algn="ctr">
              <a:lnSpc>
                <a:spcPct val="90000"/>
              </a:lnSpc>
            </a:pPr>
            <a:r>
              <a:rPr lang="zh-CN" altLang="en-US" b="1" spc="300" dirty="0">
                <a:solidFill>
                  <a:srgbClr val="000000">
                    <a:lumMod val="75000"/>
                    <a:lumOff val="25000"/>
                  </a:srgbClr>
                </a:solidFill>
                <a:latin typeface="微软雅黑" panose="020B0503020204020204" pitchFamily="34" charset="-122"/>
                <a:ea typeface="微软雅黑" panose="020B0503020204020204" pitchFamily="34" charset="-122"/>
              </a:rPr>
              <a:t>日常工作</a:t>
            </a:r>
          </a:p>
        </p:txBody>
      </p:sp>
      <p:sp>
        <p:nvSpPr>
          <p:cNvPr id="30" name="序号"/>
          <p:cNvSpPr txBox="1"/>
          <p:nvPr>
            <p:custDataLst>
              <p:tags r:id="rId15"/>
            </p:custDataLst>
          </p:nvPr>
        </p:nvSpPr>
        <p:spPr>
          <a:xfrm>
            <a:off x="4451985" y="2571115"/>
            <a:ext cx="553720" cy="468630"/>
          </a:xfrm>
          <a:prstGeom prst="rect">
            <a:avLst/>
          </a:prstGeom>
          <a:noFill/>
        </p:spPr>
        <p:txBody>
          <a:bodyPr wrap="square" lIns="90170" tIns="46990" rIns="90170" bIns="46990" rtlCol="0" anchor="ctr" anchorCtr="0">
            <a:normAutofit fontScale="97500" lnSpcReduction="20000"/>
          </a:bodyPr>
          <a:lstStyle/>
          <a:p>
            <a:pPr algn="ctr">
              <a:lnSpc>
                <a:spcPct val="110000"/>
              </a:lnSpc>
            </a:pPr>
            <a:r>
              <a:rPr lang="en-US" sz="2400" b="1">
                <a:solidFill>
                  <a:srgbClr val="00325D"/>
                </a:solidFill>
                <a:latin typeface="微软雅黑" panose="020B0503020204020204" pitchFamily="34" charset="-122"/>
                <a:ea typeface="微软雅黑" panose="020B0503020204020204" pitchFamily="34" charset="-122"/>
              </a:rPr>
              <a:t>02</a:t>
            </a:r>
          </a:p>
        </p:txBody>
      </p:sp>
      <p:sp>
        <p:nvSpPr>
          <p:cNvPr id="31" name="标题"/>
          <p:cNvSpPr txBox="1"/>
          <p:nvPr>
            <p:custDataLst>
              <p:tags r:id="rId16"/>
            </p:custDataLst>
          </p:nvPr>
        </p:nvSpPr>
        <p:spPr>
          <a:xfrm>
            <a:off x="6186170" y="1907540"/>
            <a:ext cx="1261745" cy="330200"/>
          </a:xfrm>
          <a:prstGeom prst="rect">
            <a:avLst/>
          </a:prstGeom>
          <a:noFill/>
        </p:spPr>
        <p:txBody>
          <a:bodyPr wrap="square" lIns="90170" tIns="46990" rIns="90170" bIns="0" rtlCol="0" anchor="ctr" anchorCtr="0">
            <a:normAutofit/>
          </a:bodyPr>
          <a:lstStyle/>
          <a:p>
            <a:pPr algn="ctr">
              <a:lnSpc>
                <a:spcPct val="90000"/>
              </a:lnSpc>
            </a:pPr>
            <a:r>
              <a:rPr lang="zh-CN" altLang="en-US" b="1" spc="300" dirty="0">
                <a:solidFill>
                  <a:srgbClr val="000000">
                    <a:lumMod val="75000"/>
                    <a:lumOff val="25000"/>
                  </a:srgbClr>
                </a:solidFill>
                <a:latin typeface="微软雅黑" panose="020B0503020204020204" pitchFamily="34" charset="-122"/>
                <a:ea typeface="微软雅黑" panose="020B0503020204020204" pitchFamily="34" charset="-122"/>
              </a:rPr>
              <a:t>提能力</a:t>
            </a:r>
          </a:p>
        </p:txBody>
      </p:sp>
      <p:sp>
        <p:nvSpPr>
          <p:cNvPr id="32" name="序号"/>
          <p:cNvSpPr txBox="1"/>
          <p:nvPr>
            <p:custDataLst>
              <p:tags r:id="rId17"/>
            </p:custDataLst>
          </p:nvPr>
        </p:nvSpPr>
        <p:spPr>
          <a:xfrm>
            <a:off x="6517005" y="1356995"/>
            <a:ext cx="552450" cy="468630"/>
          </a:xfrm>
          <a:prstGeom prst="rect">
            <a:avLst/>
          </a:prstGeom>
          <a:noFill/>
        </p:spPr>
        <p:txBody>
          <a:bodyPr wrap="square" lIns="90170" tIns="46990" rIns="90170" bIns="46990" rtlCol="0" anchor="ctr" anchorCtr="0">
            <a:normAutofit fontScale="97500" lnSpcReduction="20000"/>
          </a:bodyPr>
          <a:lstStyle/>
          <a:p>
            <a:pPr algn="ctr">
              <a:lnSpc>
                <a:spcPct val="110000"/>
              </a:lnSpc>
            </a:pPr>
            <a:r>
              <a:rPr lang="en-US" sz="2400" b="1">
                <a:solidFill>
                  <a:srgbClr val="00325D"/>
                </a:solidFill>
                <a:latin typeface="微软雅黑" panose="020B0503020204020204" pitchFamily="34" charset="-122"/>
                <a:ea typeface="微软雅黑" panose="020B0503020204020204" pitchFamily="34" charset="-122"/>
              </a:rPr>
              <a:t>03</a:t>
            </a:r>
          </a:p>
        </p:txBody>
      </p:sp>
      <p:sp>
        <p:nvSpPr>
          <p:cNvPr id="33" name="标题"/>
          <p:cNvSpPr txBox="1"/>
          <p:nvPr>
            <p:custDataLst>
              <p:tags r:id="rId18"/>
            </p:custDataLst>
          </p:nvPr>
        </p:nvSpPr>
        <p:spPr>
          <a:xfrm>
            <a:off x="9047480" y="1236345"/>
            <a:ext cx="1261745" cy="330200"/>
          </a:xfrm>
          <a:prstGeom prst="rect">
            <a:avLst/>
          </a:prstGeom>
          <a:noFill/>
        </p:spPr>
        <p:txBody>
          <a:bodyPr wrap="square" lIns="90170" tIns="46990" rIns="90170" bIns="0" rtlCol="0" anchor="ctr" anchorCtr="0">
            <a:normAutofit/>
          </a:bodyPr>
          <a:lstStyle/>
          <a:p>
            <a:pPr algn="ctr">
              <a:lnSpc>
                <a:spcPct val="90000"/>
              </a:lnSpc>
            </a:pPr>
            <a:r>
              <a:rPr lang="zh-CN" altLang="en-US" b="1" spc="300" dirty="0">
                <a:solidFill>
                  <a:srgbClr val="000000">
                    <a:lumMod val="75000"/>
                    <a:lumOff val="25000"/>
                  </a:srgbClr>
                </a:solidFill>
                <a:latin typeface="微软雅黑" panose="020B0503020204020204" pitchFamily="34" charset="-122"/>
                <a:ea typeface="微软雅黑" panose="020B0503020204020204" pitchFamily="34" charset="-122"/>
              </a:rPr>
              <a:t>守平安</a:t>
            </a:r>
          </a:p>
        </p:txBody>
      </p:sp>
      <p:sp>
        <p:nvSpPr>
          <p:cNvPr id="34" name="序号"/>
          <p:cNvSpPr txBox="1"/>
          <p:nvPr>
            <p:custDataLst>
              <p:tags r:id="rId19"/>
            </p:custDataLst>
          </p:nvPr>
        </p:nvSpPr>
        <p:spPr>
          <a:xfrm>
            <a:off x="9378315" y="683895"/>
            <a:ext cx="553720" cy="468630"/>
          </a:xfrm>
          <a:prstGeom prst="rect">
            <a:avLst/>
          </a:prstGeom>
          <a:noFill/>
        </p:spPr>
        <p:txBody>
          <a:bodyPr wrap="square" lIns="90170" tIns="46990" rIns="90170" bIns="46990" rtlCol="0" anchor="ctr" anchorCtr="0">
            <a:normAutofit fontScale="97500" lnSpcReduction="20000"/>
          </a:bodyPr>
          <a:lstStyle/>
          <a:p>
            <a:pPr algn="ctr">
              <a:lnSpc>
                <a:spcPct val="110000"/>
              </a:lnSpc>
            </a:pPr>
            <a:r>
              <a:rPr lang="en-US" sz="2400" b="1">
                <a:solidFill>
                  <a:srgbClr val="00325D"/>
                </a:solidFill>
                <a:latin typeface="微软雅黑" panose="020B0503020204020204" pitchFamily="34" charset="-122"/>
                <a:ea typeface="微软雅黑" panose="020B0503020204020204" pitchFamily="34" charset="-122"/>
              </a:rPr>
              <a:t>04</a:t>
            </a:r>
          </a:p>
        </p:txBody>
      </p:sp>
      <p:sp>
        <p:nvSpPr>
          <p:cNvPr id="35" name="正文"/>
          <p:cNvSpPr txBox="1"/>
          <p:nvPr>
            <p:custDataLst>
              <p:tags r:id="rId20"/>
            </p:custDataLst>
          </p:nvPr>
        </p:nvSpPr>
        <p:spPr>
          <a:xfrm>
            <a:off x="3496945" y="4377055"/>
            <a:ext cx="2583815" cy="1284605"/>
          </a:xfrm>
          <a:prstGeom prst="rect">
            <a:avLst/>
          </a:prstGeom>
          <a:noFill/>
        </p:spPr>
        <p:txBody>
          <a:bodyPr wrap="square" lIns="90170" tIns="46990" rIns="90170" bIns="46990" rtlCol="0" anchor="ctr" anchorCtr="0"/>
          <a:lstStyle/>
          <a:p>
            <a:pPr marL="171450" indent="-171450" algn="l">
              <a:lnSpc>
                <a:spcPct val="150000"/>
              </a:lnSpc>
              <a:buClrTx/>
              <a:buSzTx/>
              <a:buFont typeface="Wingdings" panose="05000000000000000000" charset="0"/>
              <a:buChar char="l"/>
            </a:pP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rPr>
              <a:t>每周卫生和安全检查。</a:t>
            </a:r>
          </a:p>
          <a:p>
            <a:pPr marL="171450" indent="-171450" algn="l">
              <a:lnSpc>
                <a:spcPct val="150000"/>
              </a:lnSpc>
              <a:buClrTx/>
              <a:buSzTx/>
              <a:buFont typeface="Wingdings" panose="05000000000000000000" charset="0"/>
              <a:buChar char="l"/>
            </a:pP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rPr>
              <a:t>两月一次的收缴水电费</a:t>
            </a:r>
          </a:p>
          <a:p>
            <a:pPr marL="171450" indent="-171450" algn="l">
              <a:lnSpc>
                <a:spcPct val="150000"/>
              </a:lnSpc>
              <a:buClrTx/>
              <a:buSzTx/>
              <a:buFont typeface="Wingdings" panose="05000000000000000000" charset="0"/>
              <a:buChar char="l"/>
            </a:pP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rPr>
              <a:t>办理正常退宿手续</a:t>
            </a:r>
          </a:p>
          <a:p>
            <a:pPr marL="171450" indent="-171450" algn="l">
              <a:lnSpc>
                <a:spcPct val="150000"/>
              </a:lnSpc>
              <a:buClrTx/>
              <a:buSzTx/>
              <a:buFont typeface="Wingdings" panose="05000000000000000000" charset="0"/>
              <a:buChar char="l"/>
            </a:pP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rPr>
              <a:t>认真做好借钥匙和外来人员登记手续</a:t>
            </a:r>
          </a:p>
        </p:txBody>
      </p:sp>
      <p:sp>
        <p:nvSpPr>
          <p:cNvPr id="36" name="正文"/>
          <p:cNvSpPr txBox="1"/>
          <p:nvPr>
            <p:custDataLst>
              <p:tags r:id="rId21"/>
            </p:custDataLst>
          </p:nvPr>
        </p:nvSpPr>
        <p:spPr>
          <a:xfrm>
            <a:off x="389890" y="4954270"/>
            <a:ext cx="3247390" cy="1392555"/>
          </a:xfrm>
          <a:prstGeom prst="rect">
            <a:avLst/>
          </a:prstGeom>
          <a:noFill/>
        </p:spPr>
        <p:txBody>
          <a:bodyPr wrap="square" lIns="90170" tIns="46990" rIns="90170" bIns="46990" rtlCol="0" anchor="ctr" anchorCtr="0"/>
          <a:lstStyle/>
          <a:p>
            <a:pPr marL="171450" indent="-171450" algn="l">
              <a:lnSpc>
                <a:spcPct val="150000"/>
              </a:lnSpc>
              <a:buFont typeface="Wingdings" panose="05000000000000000000" charset="0"/>
              <a:buChar char="l"/>
            </a:pPr>
            <a:r>
              <a:rPr lang="en-US" altLang="zh-CN"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月底的外出实习和回来的本科生</a:t>
            </a:r>
          </a:p>
          <a:p>
            <a:pPr marL="0" indent="0" algn="l">
              <a:lnSpc>
                <a:spcPct val="150000"/>
              </a:lnSpc>
              <a:buFont typeface="Wingdings" panose="05000000000000000000" charset="0"/>
              <a:buNone/>
            </a:pPr>
            <a:r>
              <a:rPr lang="en-US" altLang="zh-CN"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退宿和入住手续</a:t>
            </a:r>
          </a:p>
          <a:p>
            <a:pPr marL="171450" indent="-171450" algn="l">
              <a:lnSpc>
                <a:spcPct val="150000"/>
              </a:lnSpc>
              <a:buFont typeface="Wingdings" panose="05000000000000000000" charset="0"/>
              <a:buChar char="l"/>
            </a:pPr>
            <a:r>
              <a:rPr lang="en-US" altLang="zh-CN"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月份毕业季的退宿舍工作</a:t>
            </a:r>
            <a:endParaRPr lang="en-US" altLang="zh-CN"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lnSpc>
                <a:spcPct val="150000"/>
              </a:lnSpc>
              <a:buFont typeface="Wingdings" panose="05000000000000000000" charset="0"/>
              <a:buChar char="l"/>
            </a:pPr>
            <a:r>
              <a:rPr lang="en-US" altLang="zh-CN"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月份大五本科生的搬迁工作</a:t>
            </a:r>
          </a:p>
          <a:p>
            <a:pPr marL="171450" indent="-171450" algn="l">
              <a:lnSpc>
                <a:spcPct val="150000"/>
              </a:lnSpc>
              <a:buFont typeface="Wingdings" panose="05000000000000000000" charset="0"/>
              <a:buChar char="l"/>
            </a:pPr>
            <a:r>
              <a:rPr lang="en-US" altLang="zh-CN"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月份</a:t>
            </a:r>
            <a:r>
              <a:rPr lang="en-US" altLang="zh-CN"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5+3</a:t>
            </a: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专硕开学入住手续</a:t>
            </a:r>
            <a:endParaRPr lang="en-US" altLang="zh-CN"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lnSpc>
                <a:spcPct val="150000"/>
              </a:lnSpc>
              <a:buFont typeface="Wingdings" panose="05000000000000000000" charset="0"/>
              <a:buChar char="l"/>
            </a:pPr>
            <a:r>
              <a:rPr lang="en-US" altLang="zh-CN"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月中旬大二本科生搬迁丁家桥入住</a:t>
            </a:r>
            <a:endParaRPr lang="en-US" altLang="zh-CN"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a:lnSpc>
                <a:spcPct val="150000"/>
              </a:lnSpc>
              <a:buFont typeface="Wingdings" panose="05000000000000000000" charset="0"/>
              <a:buChar char="l"/>
            </a:pPr>
            <a:r>
              <a:rPr lang="en-US" altLang="zh-CN"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rPr>
              <a:t>月份硕博新生入住工作</a:t>
            </a:r>
          </a:p>
        </p:txBody>
      </p:sp>
      <p:sp>
        <p:nvSpPr>
          <p:cNvPr id="37" name="正文"/>
          <p:cNvSpPr txBox="1"/>
          <p:nvPr>
            <p:custDataLst>
              <p:tags r:id="rId22"/>
            </p:custDataLst>
          </p:nvPr>
        </p:nvSpPr>
        <p:spPr>
          <a:xfrm>
            <a:off x="8458200" y="2075180"/>
            <a:ext cx="2442210" cy="586105"/>
          </a:xfrm>
          <a:prstGeom prst="rect">
            <a:avLst/>
          </a:prstGeom>
          <a:noFill/>
        </p:spPr>
        <p:txBody>
          <a:bodyPr wrap="square" lIns="90170" tIns="46990" rIns="90170" bIns="46990" rtlCol="0" anchor="ctr" anchorCtr="0"/>
          <a:lstStyle/>
          <a:p>
            <a:pPr algn="l">
              <a:lnSpc>
                <a:spcPct val="150000"/>
              </a:lnSpc>
            </a:pP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rPr>
              <a:t>加强安全管理，落实安全责任，保障学生公寓安全稳定</a:t>
            </a:r>
            <a:endParaRPr lang="zh-CN" altLang="en-US" sz="1200" spc="15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9" name="正文"/>
          <p:cNvSpPr txBox="1"/>
          <p:nvPr>
            <p:custDataLst>
              <p:tags r:id="rId23"/>
            </p:custDataLst>
          </p:nvPr>
        </p:nvSpPr>
        <p:spPr>
          <a:xfrm>
            <a:off x="6080760" y="2963545"/>
            <a:ext cx="2861310" cy="1969770"/>
          </a:xfrm>
          <a:prstGeom prst="rect">
            <a:avLst/>
          </a:prstGeom>
          <a:noFill/>
        </p:spPr>
        <p:txBody>
          <a:bodyPr wrap="square" lIns="90170" tIns="46990" rIns="90170" bIns="46990" rtlCol="0" anchor="ctr" anchorCtr="0"/>
          <a:lstStyle/>
          <a:p>
            <a:pPr marL="171450" indent="-171450" algn="l">
              <a:lnSpc>
                <a:spcPct val="150000"/>
              </a:lnSpc>
              <a:buFont typeface="Wingdings" panose="05000000000000000000" charset="0"/>
              <a:buChar char="l"/>
            </a:pP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rPr>
              <a:t>积极开展职工业务技能培训，改进不足，提高服务水平，为师生提供更暖心、更优质的服务</a:t>
            </a:r>
          </a:p>
          <a:p>
            <a:pPr marL="171450" indent="-171450" algn="l">
              <a:lnSpc>
                <a:spcPct val="150000"/>
              </a:lnSpc>
              <a:buFont typeface="Wingdings" panose="05000000000000000000" charset="0"/>
              <a:buChar char="l"/>
            </a:pPr>
            <a:r>
              <a:rPr lang="zh-CN" altLang="en-US" sz="1200" spc="150" dirty="0">
                <a:solidFill>
                  <a:srgbClr val="000000">
                    <a:lumMod val="85000"/>
                    <a:lumOff val="15000"/>
                  </a:srgbClr>
                </a:solidFill>
                <a:latin typeface="微软雅黑" panose="020B0503020204020204" pitchFamily="34" charset="-122"/>
                <a:ea typeface="微软雅黑" panose="020B0503020204020204" pitchFamily="34" charset="-122"/>
              </a:rPr>
              <a:t>与职能部门、院系、学生群体加强沟通、齐抓共管、协作共建、积极营造安全、整洁、舒适、和谐学生社区</a:t>
            </a:r>
          </a:p>
        </p:txBody>
      </p:sp>
    </p:spTree>
    <p:custDataLst>
      <p:tags r:id="rId1"/>
    </p:custData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0" y="0"/>
            <a:ext cx="12191365" cy="6858000"/>
          </a:xfrm>
          <a:prstGeom prst="rect">
            <a:avLst/>
          </a:prstGeom>
          <a:solidFill>
            <a:srgbClr val="0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endParaRPr lang="zh-CN" altLang="en-US"/>
          </a:p>
        </p:txBody>
      </p:sp>
      <p:sp>
        <p:nvSpPr>
          <p:cNvPr id="51" name="矩形 50"/>
          <p:cNvSpPr/>
          <p:nvPr/>
        </p:nvSpPr>
        <p:spPr>
          <a:xfrm>
            <a:off x="152719" y="159385"/>
            <a:ext cx="11886565" cy="653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3180399" y="159385"/>
            <a:ext cx="5831205" cy="2090420"/>
          </a:xfrm>
          <a:prstGeom prst="triangle">
            <a:avLst>
              <a:gd name="adj" fmla="val 50168"/>
            </a:avLst>
          </a:prstGeom>
          <a:solidFill>
            <a:srgbClr val="0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261360" y="2534286"/>
            <a:ext cx="5724644" cy="1200329"/>
          </a:xfrm>
          <a:prstGeom prst="rect">
            <a:avLst/>
          </a:prstGeom>
          <a:noFill/>
        </p:spPr>
        <p:txBody>
          <a:bodyPr wrap="none" rtlCol="0">
            <a:spAutoFit/>
          </a:bodyPr>
          <a:lstStyle/>
          <a:p>
            <a:r>
              <a:rPr lang="zh-CN" altLang="en-US" sz="7200">
                <a:solidFill>
                  <a:srgbClr val="00325D"/>
                </a:solidFill>
                <a:effectLst/>
                <a:latin typeface="汉仪旗黑-55简" panose="00020600040101010101" charset="-128"/>
                <a:ea typeface="汉仪旗黑-55简" panose="00020600040101010101" charset="-128"/>
              </a:rPr>
              <a:t>谢谢大家观看</a:t>
            </a:r>
          </a:p>
        </p:txBody>
      </p:sp>
      <p:sp>
        <p:nvSpPr>
          <p:cNvPr id="19" name="文本框 18"/>
          <p:cNvSpPr txBox="1"/>
          <p:nvPr/>
        </p:nvSpPr>
        <p:spPr>
          <a:xfrm>
            <a:off x="4328160" y="3828416"/>
            <a:ext cx="3570208" cy="461665"/>
          </a:xfrm>
          <a:prstGeom prst="rect">
            <a:avLst/>
          </a:prstGeom>
          <a:noFill/>
        </p:spPr>
        <p:txBody>
          <a:bodyPr wrap="none" rtlCol="0" anchor="t">
            <a:spAutoFit/>
          </a:bodyPr>
          <a:lstStyle/>
          <a:p>
            <a:pPr indent="0">
              <a:buNone/>
            </a:pPr>
            <a:r>
              <a:rPr lang="zh-CN" altLang="en-US" sz="2400" dirty="0">
                <a:solidFill>
                  <a:srgbClr val="00325D"/>
                </a:solidFill>
                <a:latin typeface="汉仪中黑简" panose="02010600000101010101" charset="-122"/>
                <a:ea typeface="汉仪中黑简" panose="02010600000101010101" charset="-122"/>
                <a:sym typeface="+mn-ea"/>
              </a:rPr>
              <a:t>公寓服务中心丁家桥校区</a:t>
            </a:r>
          </a:p>
        </p:txBody>
      </p:sp>
      <p:cxnSp>
        <p:nvCxnSpPr>
          <p:cNvPr id="20" name="直接连接符 19"/>
          <p:cNvCxnSpPr/>
          <p:nvPr/>
        </p:nvCxnSpPr>
        <p:spPr>
          <a:xfrm>
            <a:off x="3119120" y="4058920"/>
            <a:ext cx="913131" cy="0"/>
          </a:xfrm>
          <a:prstGeom prst="line">
            <a:avLst/>
          </a:prstGeom>
          <a:ln>
            <a:solidFill>
              <a:srgbClr val="00325D"/>
            </a:solidFill>
          </a:ln>
        </p:spPr>
        <p:style>
          <a:lnRef idx="1">
            <a:schemeClr val="accent1"/>
          </a:lnRef>
          <a:fillRef idx="0">
            <a:schemeClr val="accent1"/>
          </a:fillRef>
          <a:effectRef idx="0">
            <a:schemeClr val="accent1"/>
          </a:effectRef>
          <a:fontRef idx="minor">
            <a:schemeClr val="tx1"/>
          </a:fontRef>
        </p:style>
      </p:cxnSp>
      <p:sp>
        <p:nvSpPr>
          <p:cNvPr id="21" name="菱形 20"/>
          <p:cNvSpPr/>
          <p:nvPr/>
        </p:nvSpPr>
        <p:spPr>
          <a:xfrm>
            <a:off x="4060825" y="3963035"/>
            <a:ext cx="190500" cy="190500"/>
          </a:xfrm>
          <a:prstGeom prst="diamond">
            <a:avLst/>
          </a:prstGeom>
          <a:noFill/>
          <a:ln>
            <a:solidFill>
              <a:srgbClr val="003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7939404" y="3963035"/>
            <a:ext cx="190500" cy="190500"/>
          </a:xfrm>
          <a:prstGeom prst="diamond">
            <a:avLst/>
          </a:prstGeom>
          <a:noFill/>
          <a:ln>
            <a:solidFill>
              <a:srgbClr val="003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8177532" y="4058920"/>
            <a:ext cx="942974" cy="0"/>
          </a:xfrm>
          <a:prstGeom prst="line">
            <a:avLst/>
          </a:prstGeom>
          <a:ln>
            <a:solidFill>
              <a:srgbClr val="00325D"/>
            </a:solidFill>
          </a:ln>
        </p:spPr>
        <p:style>
          <a:lnRef idx="1">
            <a:schemeClr val="accent1"/>
          </a:lnRef>
          <a:fillRef idx="0">
            <a:schemeClr val="accent1"/>
          </a:fillRef>
          <a:effectRef idx="0">
            <a:schemeClr val="accent1"/>
          </a:effectRef>
          <a:fontRef idx="minor">
            <a:schemeClr val="tx1"/>
          </a:fontRef>
        </p:style>
      </p:cxnSp>
      <p:sp>
        <p:nvSpPr>
          <p:cNvPr id="40" name="圆角矩形 39"/>
          <p:cNvSpPr/>
          <p:nvPr/>
        </p:nvSpPr>
        <p:spPr>
          <a:xfrm>
            <a:off x="5320848" y="4634628"/>
            <a:ext cx="1548492" cy="323215"/>
          </a:xfrm>
          <a:prstGeom prst="roundRect">
            <a:avLst/>
          </a:prstGeom>
          <a:solidFill>
            <a:srgbClr val="0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772662" y="5303520"/>
            <a:ext cx="646331" cy="369332"/>
          </a:xfrm>
          <a:prstGeom prst="rect">
            <a:avLst/>
          </a:prstGeom>
          <a:noFill/>
        </p:spPr>
        <p:txBody>
          <a:bodyPr wrap="none" rtlCol="0">
            <a:spAutoFit/>
          </a:bodyPr>
          <a:lstStyle/>
          <a:p>
            <a:r>
              <a:rPr lang="zh-CN" altLang="en-US" dirty="0">
                <a:solidFill>
                  <a:schemeClr val="bg1"/>
                </a:solidFill>
                <a:latin typeface="汉仪旗黑-55简" panose="00020600040101010101" charset="-128"/>
                <a:ea typeface="汉仪旗黑-55简" panose="00020600040101010101" charset="-128"/>
              </a:rPr>
              <a:t>褚清</a:t>
            </a:r>
          </a:p>
        </p:txBody>
      </p:sp>
      <p:sp>
        <p:nvSpPr>
          <p:cNvPr id="42" name="文本框 41"/>
          <p:cNvSpPr txBox="1"/>
          <p:nvPr/>
        </p:nvSpPr>
        <p:spPr>
          <a:xfrm>
            <a:off x="5266519" y="4663700"/>
            <a:ext cx="1714325" cy="369332"/>
          </a:xfrm>
          <a:prstGeom prst="rect">
            <a:avLst/>
          </a:prstGeom>
          <a:noFill/>
        </p:spPr>
        <p:txBody>
          <a:bodyPr wrap="square" rtlCol="0">
            <a:spAutoFit/>
          </a:bodyPr>
          <a:lstStyle/>
          <a:p>
            <a:pPr algn="ctr"/>
            <a:r>
              <a:rPr lang="en-US" altLang="zh-CN" dirty="0">
                <a:solidFill>
                  <a:schemeClr val="bg1"/>
                </a:solidFill>
                <a:latin typeface="汉仪旗黑-55简" panose="00020600040101010101" charset="-128"/>
                <a:ea typeface="汉仪旗黑-55简" panose="00020600040101010101" charset="-128"/>
              </a:rPr>
              <a:t>2025.6.5</a:t>
            </a:r>
          </a:p>
        </p:txBody>
      </p:sp>
      <p:pic>
        <p:nvPicPr>
          <p:cNvPr id="7175" name="Picture 11" descr="未标题-1 拷贝"/>
          <p:cNvPicPr>
            <a:picLocks noChangeAspect="1" noChangeArrowheads="1"/>
          </p:cNvPicPr>
          <p:nvPr>
            <p:custDataLst>
              <p:tags r:id="rId2"/>
            </p:custDataLst>
          </p:nvPr>
        </p:nvPicPr>
        <p:blipFill>
          <a:blip r:embed="rId4" cstate="email"/>
          <a:srcRect/>
          <a:stretch>
            <a:fillRect/>
          </a:stretch>
        </p:blipFill>
        <p:spPr bwMode="auto">
          <a:xfrm>
            <a:off x="5090589" y="159068"/>
            <a:ext cx="2211387" cy="1624012"/>
          </a:xfrm>
          <a:prstGeom prst="rect">
            <a:avLst/>
          </a:prstGeom>
          <a:noFill/>
          <a:ln w="9525">
            <a:noFill/>
            <a:miter lim="800000"/>
            <a:headEnd/>
            <a:tailEnd/>
          </a:ln>
        </p:spPr>
      </p:pic>
    </p:spTree>
    <p:custDataLst>
      <p:tags r:id="rId1"/>
    </p:custData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4" cstate="email"/>
          <a:srcRect/>
          <a:stretch>
            <a:fillRect/>
          </a:stretch>
        </p:blipFill>
        <p:spPr bwMode="auto">
          <a:xfrm>
            <a:off x="1" y="31899"/>
            <a:ext cx="1113360" cy="817636"/>
          </a:xfrm>
          <a:prstGeom prst="rect">
            <a:avLst/>
          </a:prstGeom>
          <a:noFill/>
          <a:ln w="9525">
            <a:noFill/>
            <a:miter lim="800000"/>
            <a:headEnd/>
            <a:tailEnd/>
          </a:ln>
        </p:spPr>
      </p:pic>
      <p:sp>
        <p:nvSpPr>
          <p:cNvPr id="4" name="文本框 25"/>
          <p:cNvSpPr txBox="1"/>
          <p:nvPr/>
        </p:nvSpPr>
        <p:spPr>
          <a:xfrm>
            <a:off x="3123157" y="241386"/>
            <a:ext cx="5950446" cy="553085"/>
          </a:xfrm>
          <a:prstGeom prst="rect">
            <a:avLst/>
          </a:prstGeom>
          <a:noFill/>
          <a:effectLst/>
        </p:spPr>
        <p:txBody>
          <a:bodyPr wrap="square" rtlCol="0">
            <a:spAutoFit/>
          </a:bodyPr>
          <a:lstStyle/>
          <a:p>
            <a:pPr algn="ctr" fontAlgn="base">
              <a:lnSpc>
                <a:spcPct val="125000"/>
              </a:lnSpc>
              <a:spcBef>
                <a:spcPct val="0"/>
              </a:spcBef>
              <a:spcAft>
                <a:spcPct val="0"/>
              </a:spcAf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中心概况</a:t>
            </a:r>
          </a:p>
        </p:txBody>
      </p:sp>
      <p:sp>
        <p:nvSpPr>
          <p:cNvPr id="5" name="文本框 6"/>
          <p:cNvSpPr txBox="1"/>
          <p:nvPr/>
        </p:nvSpPr>
        <p:spPr>
          <a:xfrm>
            <a:off x="605155" y="1715771"/>
            <a:ext cx="5746116" cy="440120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ct val="140000"/>
              </a:lnSpc>
              <a:defRPr/>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在总务处的领导下及相关部门和院系的支持下，中心以“</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生为首位”</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为理念</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，始终坚持全员、全过程、全方位的开展服务育人、管理育人和环境育人工作，坚持把</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“工作有态度、服务有温度、思想有高度”</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贯穿于中心各项工作的始终。</a:t>
            </a:r>
          </a:p>
          <a:p>
            <a:pPr lvl="0">
              <a:lnSpc>
                <a:spcPct val="140000"/>
              </a:lnSpc>
              <a:defRPr/>
            </a:pP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40000"/>
              </a:lnSpc>
              <a:defRPr/>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以服务为宗旨，以制度建设和科学管理为手段，积极按照学校、总务处工作要求展开工作，努力为广大同学营造</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安全、文明、舒适、整洁</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的宿舍环境，全心全意做好服务工作，为学校“双一流”建设做出更大的贡献。</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nSpc>
                <a:spcPct val="140000"/>
              </a:lnSpc>
              <a:defRPr/>
            </a:pPr>
            <a:r>
              <a:rPr lang="en-US" altLang="zh-CN" sz="2000" dirty="0">
                <a:solidFill>
                  <a:prstClr val="black"/>
                </a:solidFill>
                <a:latin typeface="Century Gothic" panose="020B0502020202020204"/>
                <a:ea typeface="思源黑体 CN Bold"/>
                <a:cs typeface="+mn-ea"/>
                <a:sym typeface="+mn-lt"/>
              </a:rPr>
              <a:t>        </a:t>
            </a:r>
            <a:endParaRPr kumimoji="0" lang="zh-CN" altLang="en-US" sz="2000" b="0" i="0" u="none" strike="noStrike" kern="1200" cap="none" spc="0" normalizeH="0" baseline="0" noProof="0" dirty="0">
              <a:ln>
                <a:noFill/>
              </a:ln>
              <a:solidFill>
                <a:prstClr val="black"/>
              </a:solidFill>
              <a:effectLst/>
              <a:uLnTx/>
              <a:uFillTx/>
              <a:latin typeface="Century Gothic" panose="020B0502020202020204"/>
              <a:ea typeface="思源黑体 CN Bold"/>
              <a:cs typeface="+mn-ea"/>
              <a:sym typeface="+mn-lt"/>
            </a:endParaRPr>
          </a:p>
        </p:txBody>
      </p:sp>
      <p:pic>
        <p:nvPicPr>
          <p:cNvPr id="6" name="图片 5"/>
          <p:cNvPicPr>
            <a:picLocks noChangeAspect="1"/>
          </p:cNvPicPr>
          <p:nvPr>
            <p:custDataLst>
              <p:tags r:id="rId1"/>
            </p:custDataLst>
          </p:nvPr>
        </p:nvPicPr>
        <p:blipFill>
          <a:blip r:embed="rId5"/>
          <a:stretch>
            <a:fillRect/>
          </a:stretch>
        </p:blipFill>
        <p:spPr>
          <a:xfrm>
            <a:off x="6604311" y="2281230"/>
            <a:ext cx="4552949" cy="3257550"/>
          </a:xfrm>
          <a:prstGeom prst="roundRect">
            <a:avLst/>
          </a:prstGeom>
          <a:effectLst>
            <a:softEdge rad="177800"/>
          </a:effec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12" cstate="email"/>
          <a:srcRect/>
          <a:stretch>
            <a:fillRect/>
          </a:stretch>
        </p:blipFill>
        <p:spPr bwMode="auto">
          <a:xfrm>
            <a:off x="1" y="31899"/>
            <a:ext cx="1113360" cy="817636"/>
          </a:xfrm>
          <a:prstGeom prst="rect">
            <a:avLst/>
          </a:prstGeom>
          <a:noFill/>
          <a:ln w="9525">
            <a:noFill/>
            <a:miter lim="800000"/>
            <a:headEnd/>
            <a:tailEnd/>
          </a:ln>
        </p:spPr>
      </p:pic>
      <p:graphicFrame>
        <p:nvGraphicFramePr>
          <p:cNvPr id="5" name="表格 4"/>
          <p:cNvGraphicFramePr/>
          <p:nvPr>
            <p:custDataLst>
              <p:tags r:id="rId1"/>
            </p:custDataLst>
          </p:nvPr>
        </p:nvGraphicFramePr>
        <p:xfrm>
          <a:off x="4747260" y="1297305"/>
          <a:ext cx="2403475" cy="4229100"/>
        </p:xfrm>
        <a:graphic>
          <a:graphicData uri="http://schemas.openxmlformats.org/drawingml/2006/table">
            <a:tbl>
              <a:tblPr firstRow="1" bandRow="1">
                <a:tableStyleId>{5C22544A-7EE6-4342-B048-85BDC9FD1C3A}</a:tableStyleId>
              </a:tblPr>
              <a:tblGrid>
                <a:gridCol w="2403475">
                  <a:extLst>
                    <a:ext uri="{9D8B030D-6E8A-4147-A177-3AD203B41FA5}">
                      <a16:colId xmlns:a16="http://schemas.microsoft.com/office/drawing/2014/main" val="20000"/>
                    </a:ext>
                  </a:extLst>
                </a:gridCol>
              </a:tblGrid>
              <a:tr h="422910">
                <a:tc>
                  <a:txBody>
                    <a:bodyPr/>
                    <a:lstStyle/>
                    <a:p>
                      <a:pPr algn="ctr">
                        <a:buNone/>
                      </a:pPr>
                      <a:r>
                        <a:rPr lang="zh-CN" altLang="en-US" sz="14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学生日常调退宿</a:t>
                      </a:r>
                    </a:p>
                  </a:txBody>
                  <a:tcPr anchor="ctr">
                    <a:solidFill>
                      <a:srgbClr val="1A3F6C"/>
                    </a:solidFill>
                  </a:tcPr>
                </a:tc>
                <a:extLst>
                  <a:ext uri="{0D108BD9-81ED-4DB2-BD59-A6C34878D82A}">
                    <a16:rowId xmlns:a16="http://schemas.microsoft.com/office/drawing/2014/main" val="10000"/>
                  </a:ext>
                </a:extLst>
              </a:tr>
              <a:tr h="422910">
                <a:tc>
                  <a:txBody>
                    <a:bodyPr/>
                    <a:lstStyle/>
                    <a:p>
                      <a:pPr algn="ctr">
                        <a:buNone/>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维修报修</a:t>
                      </a:r>
                      <a:endParaRPr lang="zh-CN" altLang="en-US" sz="1800" dirty="0"/>
                    </a:p>
                  </a:txBody>
                  <a:tcPr anchor="ctr">
                    <a:solidFill>
                      <a:srgbClr val="DCDDDF"/>
                    </a:solidFill>
                  </a:tcPr>
                </a:tc>
                <a:extLst>
                  <a:ext uri="{0D108BD9-81ED-4DB2-BD59-A6C34878D82A}">
                    <a16:rowId xmlns:a16="http://schemas.microsoft.com/office/drawing/2014/main" val="10001"/>
                  </a:ext>
                </a:extLst>
              </a:tr>
              <a:tr h="422910">
                <a:tc>
                  <a:txBody>
                    <a:bodyPr/>
                    <a:lstStyle/>
                    <a:p>
                      <a:pPr algn="ctr">
                        <a:buNone/>
                      </a:pPr>
                      <a:r>
                        <a:rPr lang="zh-CN" altLang="en-US" sz="14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公共设施设备巡检</a:t>
                      </a:r>
                      <a:endParaRPr lang="zh-CN" altLang="en-US" sz="18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solidFill>
                      <a:srgbClr val="1A3F6C"/>
                    </a:solidFill>
                  </a:tcPr>
                </a:tc>
                <a:extLst>
                  <a:ext uri="{0D108BD9-81ED-4DB2-BD59-A6C34878D82A}">
                    <a16:rowId xmlns:a16="http://schemas.microsoft.com/office/drawing/2014/main" val="10002"/>
                  </a:ext>
                </a:extLst>
              </a:tr>
              <a:tr h="422910">
                <a:tc>
                  <a:txBody>
                    <a:bodyPr/>
                    <a:lstStyle/>
                    <a:p>
                      <a:pPr algn="ctr">
                        <a:buNone/>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物业监管</a:t>
                      </a:r>
                      <a:endParaRPr lang="zh-CN" altLang="en-US" sz="1800" dirty="0"/>
                    </a:p>
                  </a:txBody>
                  <a:tcPr anchor="ctr">
                    <a:solidFill>
                      <a:srgbClr val="DCDDDF"/>
                    </a:solidFill>
                  </a:tcPr>
                </a:tc>
                <a:extLst>
                  <a:ext uri="{0D108BD9-81ED-4DB2-BD59-A6C34878D82A}">
                    <a16:rowId xmlns:a16="http://schemas.microsoft.com/office/drawing/2014/main" val="10003"/>
                  </a:ext>
                </a:extLst>
              </a:tr>
              <a:tr h="422910">
                <a:tc>
                  <a:txBody>
                    <a:bodyPr/>
                    <a:lstStyle/>
                    <a:p>
                      <a:pPr algn="ctr">
                        <a:buNone/>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门卫值班</a:t>
                      </a:r>
                      <a:endPar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solidFill>
                      <a:srgbClr val="1A3F6C"/>
                    </a:solidFill>
                  </a:tcPr>
                </a:tc>
                <a:extLst>
                  <a:ext uri="{0D108BD9-81ED-4DB2-BD59-A6C34878D82A}">
                    <a16:rowId xmlns:a16="http://schemas.microsoft.com/office/drawing/2014/main" val="10004"/>
                  </a:ext>
                </a:extLst>
              </a:tr>
              <a:tr h="422910">
                <a:tc>
                  <a:txBody>
                    <a:bodyPr/>
                    <a:lstStyle/>
                    <a:p>
                      <a:pPr algn="ctr">
                        <a:buNone/>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来访接待</a:t>
                      </a:r>
                      <a:endParaRPr lang="zh-CN" altLang="en-US" sz="1800"/>
                    </a:p>
                  </a:txBody>
                  <a:tcPr anchor="ctr">
                    <a:solidFill>
                      <a:srgbClr val="DCDDDF"/>
                    </a:solidFill>
                  </a:tcPr>
                </a:tc>
                <a:extLst>
                  <a:ext uri="{0D108BD9-81ED-4DB2-BD59-A6C34878D82A}">
                    <a16:rowId xmlns:a16="http://schemas.microsoft.com/office/drawing/2014/main" val="10005"/>
                  </a:ext>
                </a:extLst>
              </a:tr>
              <a:tr h="422910">
                <a:tc>
                  <a:txBody>
                    <a:bodyPr/>
                    <a:lstStyle/>
                    <a:p>
                      <a:pPr algn="ctr">
                        <a:buClrTx/>
                        <a:buSzTx/>
                        <a:buFontTx/>
                        <a:buNone/>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卫生保洁</a:t>
                      </a:r>
                      <a:endPar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solidFill>
                      <a:srgbClr val="1A3F6C"/>
                    </a:solidFill>
                  </a:tcPr>
                </a:tc>
                <a:extLst>
                  <a:ext uri="{0D108BD9-81ED-4DB2-BD59-A6C34878D82A}">
                    <a16:rowId xmlns:a16="http://schemas.microsoft.com/office/drawing/2014/main" val="10006"/>
                  </a:ext>
                </a:extLst>
              </a:tr>
              <a:tr h="422910">
                <a:tc>
                  <a:txBody>
                    <a:bodyPr/>
                    <a:lstStyle/>
                    <a:p>
                      <a:pPr algn="ctr">
                        <a:buNone/>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学生水电费收缴与催缴工作</a:t>
                      </a:r>
                      <a:endParaRPr lang="zh-CN" altLang="en-US" sz="1800"/>
                    </a:p>
                  </a:txBody>
                  <a:tcPr anchor="ctr">
                    <a:solidFill>
                      <a:srgbClr val="DCDDDF"/>
                    </a:solidFill>
                  </a:tcPr>
                </a:tc>
                <a:extLst>
                  <a:ext uri="{0D108BD9-81ED-4DB2-BD59-A6C34878D82A}">
                    <a16:rowId xmlns:a16="http://schemas.microsoft.com/office/drawing/2014/main" val="10007"/>
                  </a:ext>
                </a:extLst>
              </a:tr>
              <a:tr h="422910">
                <a:tc>
                  <a:txBody>
                    <a:bodyPr/>
                    <a:lstStyle/>
                    <a:p>
                      <a:pPr algn="ctr">
                        <a:buClrTx/>
                        <a:buSzTx/>
                        <a:buFontTx/>
                        <a:buNone/>
                      </a:pP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周报表报送</a:t>
                      </a:r>
                      <a:endPar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solidFill>
                      <a:srgbClr val="1A3F6C"/>
                    </a:solidFill>
                  </a:tcPr>
                </a:tc>
                <a:extLst>
                  <a:ext uri="{0D108BD9-81ED-4DB2-BD59-A6C34878D82A}">
                    <a16:rowId xmlns:a16="http://schemas.microsoft.com/office/drawing/2014/main" val="10008"/>
                  </a:ext>
                </a:extLst>
              </a:tr>
              <a:tr h="422910">
                <a:tc>
                  <a:txBody>
                    <a:bodyPr/>
                    <a:lstStyle/>
                    <a:p>
                      <a:pPr algn="ctr">
                        <a:buNone/>
                      </a:pPr>
                      <a:r>
                        <a:rPr lang="en-US" altLang="zh-CN" sz="1800" dirty="0"/>
                        <a:t>……</a:t>
                      </a:r>
                    </a:p>
                  </a:txBody>
                  <a:tcPr anchor="ctr">
                    <a:solidFill>
                      <a:srgbClr val="DCDDDF"/>
                    </a:solidFill>
                  </a:tcPr>
                </a:tc>
                <a:extLst>
                  <a:ext uri="{0D108BD9-81ED-4DB2-BD59-A6C34878D82A}">
                    <a16:rowId xmlns:a16="http://schemas.microsoft.com/office/drawing/2014/main" val="10009"/>
                  </a:ext>
                </a:extLst>
              </a:tr>
            </a:tbl>
          </a:graphicData>
        </a:graphic>
      </p:graphicFrame>
      <p:grpSp>
        <p:nvGrpSpPr>
          <p:cNvPr id="10" name="组合 9"/>
          <p:cNvGrpSpPr/>
          <p:nvPr/>
        </p:nvGrpSpPr>
        <p:grpSpPr>
          <a:xfrm>
            <a:off x="922019" y="2033905"/>
            <a:ext cx="3600450" cy="2435225"/>
            <a:chOff x="2032" y="1613"/>
            <a:chExt cx="5670" cy="3835"/>
          </a:xfrm>
        </p:grpSpPr>
        <p:sp>
          <p:nvSpPr>
            <p:cNvPr id="6" name="圆角矩形 5"/>
            <p:cNvSpPr/>
            <p:nvPr>
              <p:custDataLst>
                <p:tags r:id="rId6"/>
              </p:custDataLst>
            </p:nvPr>
          </p:nvSpPr>
          <p:spPr>
            <a:xfrm>
              <a:off x="2032" y="1613"/>
              <a:ext cx="5670" cy="3835"/>
            </a:xfrm>
            <a:prstGeom prst="roundRect">
              <a:avLst>
                <a:gd name="adj" fmla="val 50000"/>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65000"/>
                    <a:lumOff val="35000"/>
                  </a:schemeClr>
                </a:solidFill>
                <a:cs typeface="+mn-ea"/>
                <a:sym typeface="+mn-lt"/>
              </a:endParaRPr>
            </a:p>
          </p:txBody>
        </p:sp>
        <p:sp>
          <p:nvSpPr>
            <p:cNvPr id="7" name="矩形 6"/>
            <p:cNvSpPr/>
            <p:nvPr>
              <p:custDataLst>
                <p:tags r:id="rId7"/>
              </p:custDataLst>
            </p:nvPr>
          </p:nvSpPr>
          <p:spPr>
            <a:xfrm>
              <a:off x="3156" y="2541"/>
              <a:ext cx="4198" cy="2546"/>
            </a:xfrm>
            <a:prstGeom prst="rect">
              <a:avLst/>
            </a:prstGeom>
          </p:spPr>
          <p:txBody>
            <a:bodyPr wrap="square">
              <a:noAutofit/>
            </a:bodyPr>
            <a:lstStyle/>
            <a:p>
              <a:pPr>
                <a:lnSpc>
                  <a:spcPct val="150000"/>
                </a:lnSpc>
              </a:pP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公寓服务中心丁家桥校区</a:t>
              </a:r>
            </a:p>
            <a:p>
              <a:pPr>
                <a:lnSpc>
                  <a:spcPct val="150000"/>
                </a:lnSpc>
              </a:pP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隶属于公寓服务中心，</a:t>
              </a:r>
            </a:p>
            <a:p>
              <a:pPr>
                <a:lnSpc>
                  <a:spcPct val="150000"/>
                </a:lnSpc>
              </a:pP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主管部门为学校总务处。</a:t>
              </a:r>
              <a:endParaRPr lang="zh-CN" altLang="en-US" sz="1600" noProof="0" dirty="0">
                <a:ln>
                  <a:noFill/>
                </a:ln>
                <a:solidFill>
                  <a:srgbClr val="203864"/>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8" name="椭圆 7"/>
            <p:cNvSpPr/>
            <p:nvPr>
              <p:custDataLst>
                <p:tags r:id="rId8"/>
              </p:custDataLst>
            </p:nvPr>
          </p:nvSpPr>
          <p:spPr>
            <a:xfrm>
              <a:off x="2151" y="1786"/>
              <a:ext cx="1089" cy="1089"/>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tx1">
                    <a:lumMod val="65000"/>
                    <a:lumOff val="35000"/>
                  </a:schemeClr>
                </a:solidFill>
                <a:cs typeface="+mn-ea"/>
                <a:sym typeface="+mn-lt"/>
              </a:endParaRPr>
            </a:p>
          </p:txBody>
        </p:sp>
        <p:pic>
          <p:nvPicPr>
            <p:cNvPr id="46" name="图片 20" descr="folder"/>
            <p:cNvPicPr>
              <a:picLocks noChangeAspect="1"/>
            </p:cNvPicPr>
            <p:nvPr>
              <p:custDataLst>
                <p:tags r:id="rId9"/>
              </p:custDataLst>
            </p:nvPr>
          </p:nvPicPr>
          <p:blipFill>
            <a:blip r:embed="rId13" cstate="screen">
              <a:extLst>
                <a:ext uri="{96DAC541-7B7A-43D3-8B79-37D633B846F1}">
                  <asvg:svgBlip xmlns="" xmlns:asvg="http://schemas.microsoft.com/office/drawing/2016/SVG/main" r:embed="rId14"/>
                </a:ext>
              </a:extLst>
            </a:blip>
            <a:stretch>
              <a:fillRect/>
            </a:stretch>
          </p:blipFill>
          <p:spPr>
            <a:xfrm>
              <a:off x="2355" y="1990"/>
              <a:ext cx="680" cy="680"/>
            </a:xfrm>
            <a:prstGeom prst="rect">
              <a:avLst/>
            </a:prstGeom>
          </p:spPr>
        </p:pic>
      </p:grpSp>
      <p:sp>
        <p:nvSpPr>
          <p:cNvPr id="23" name="圆角矩形 5"/>
          <p:cNvSpPr/>
          <p:nvPr>
            <p:custDataLst>
              <p:tags r:id="rId2"/>
            </p:custDataLst>
          </p:nvPr>
        </p:nvSpPr>
        <p:spPr>
          <a:xfrm>
            <a:off x="7423150" y="2023110"/>
            <a:ext cx="3600450" cy="2457450"/>
          </a:xfrm>
          <a:prstGeom prst="roundRect">
            <a:avLst>
              <a:gd name="adj" fmla="val 50000"/>
            </a:avLst>
          </a:prstGeom>
          <a:no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tx1">
                  <a:lumMod val="65000"/>
                  <a:lumOff val="35000"/>
                </a:schemeClr>
              </a:solidFill>
              <a:cs typeface="+mn-ea"/>
              <a:sym typeface="+mn-lt"/>
            </a:endParaRPr>
          </a:p>
        </p:txBody>
      </p:sp>
      <p:sp>
        <p:nvSpPr>
          <p:cNvPr id="26" name="矩形 25"/>
          <p:cNvSpPr/>
          <p:nvPr>
            <p:custDataLst>
              <p:tags r:id="rId3"/>
            </p:custDataLst>
          </p:nvPr>
        </p:nvSpPr>
        <p:spPr>
          <a:xfrm>
            <a:off x="7702550" y="2567305"/>
            <a:ext cx="3391535" cy="1812925"/>
          </a:xfrm>
          <a:prstGeom prst="rect">
            <a:avLst/>
          </a:prstGeom>
        </p:spPr>
        <p:txBody>
          <a:bodyPr wrap="square">
            <a:no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中心严格按照学校及总务处要求，</a:t>
            </a: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切实履行好工作职责，</a:t>
            </a: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积极主动做好各项服务和管理工作。</a:t>
            </a:r>
            <a:endParaRPr lang="zh-CN" altLang="en-US" sz="16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椭圆 24"/>
          <p:cNvSpPr/>
          <p:nvPr>
            <p:custDataLst>
              <p:tags r:id="rId4"/>
            </p:custDataLst>
          </p:nvPr>
        </p:nvSpPr>
        <p:spPr>
          <a:xfrm>
            <a:off x="7334250" y="2045335"/>
            <a:ext cx="691515" cy="691515"/>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tx1">
                  <a:lumMod val="65000"/>
                  <a:lumOff val="35000"/>
                </a:schemeClr>
              </a:solidFill>
              <a:cs typeface="+mn-ea"/>
              <a:sym typeface="+mn-lt"/>
            </a:endParaRPr>
          </a:p>
        </p:txBody>
      </p:sp>
      <p:pic>
        <p:nvPicPr>
          <p:cNvPr id="49" name="图片 16" descr="kitchen"/>
          <p:cNvPicPr>
            <a:picLocks noChangeAspect="1"/>
          </p:cNvPicPr>
          <p:nvPr>
            <p:custDataLst>
              <p:tags r:id="rId5"/>
            </p:custDataLst>
          </p:nvPr>
        </p:nvPicPr>
        <p:blipFill>
          <a:blip r:embed="rId15" cstate="screen">
            <a:extLst>
              <a:ext uri="{96DAC541-7B7A-43D3-8B79-37D633B846F1}">
                <asvg:svgBlip xmlns="" xmlns:asvg="http://schemas.microsoft.com/office/drawing/2016/SVG/main" r:embed="rId16"/>
              </a:ext>
            </a:extLst>
          </a:blip>
          <a:stretch>
            <a:fillRect/>
          </a:stretch>
        </p:blipFill>
        <p:spPr>
          <a:xfrm>
            <a:off x="7457440" y="2168525"/>
            <a:ext cx="431800" cy="431800"/>
          </a:xfrm>
          <a:prstGeom prst="rect">
            <a:avLst/>
          </a:prstGeom>
        </p:spPr>
      </p:pic>
      <p:sp>
        <p:nvSpPr>
          <p:cNvPr id="4" name="文本框 25"/>
          <p:cNvSpPr txBox="1"/>
          <p:nvPr/>
        </p:nvSpPr>
        <p:spPr>
          <a:xfrm>
            <a:off x="3123157" y="241386"/>
            <a:ext cx="5950446" cy="553085"/>
          </a:xfrm>
          <a:prstGeom prst="rect">
            <a:avLst/>
          </a:prstGeom>
          <a:noFill/>
          <a:effectLst/>
        </p:spPr>
        <p:txBody>
          <a:bodyPr wrap="square" rtlCol="0">
            <a:spAutoFit/>
          </a:bodyPr>
          <a:lstStyle/>
          <a:p>
            <a:pPr algn="ctr" fontAlgn="base">
              <a:lnSpc>
                <a:spcPct val="125000"/>
              </a:lnSpc>
              <a:spcBef>
                <a:spcPct val="0"/>
              </a:spcBef>
              <a:spcAft>
                <a:spcPct val="0"/>
              </a:spcAf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中心概况</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H="1">
            <a:off x="1059543" y="1774010"/>
            <a:ext cx="3642507" cy="4310742"/>
          </a:xfrm>
          <a:prstGeom prst="rect">
            <a:avLst/>
          </a:prstGeom>
          <a:blipFill dpi="0" rotWithShape="1">
            <a:blip r:embed="rId6" cstate="email"/>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6777355" y="1932305"/>
            <a:ext cx="3593465" cy="1060450"/>
            <a:chOff x="6568294" y="1465905"/>
            <a:chExt cx="3593446" cy="1060704"/>
          </a:xfrm>
        </p:grpSpPr>
        <p:sp>
          <p:nvSpPr>
            <p:cNvPr id="4" name="六边形 3"/>
            <p:cNvSpPr/>
            <p:nvPr/>
          </p:nvSpPr>
          <p:spPr>
            <a:xfrm rot="16200000">
              <a:off x="6495142" y="1539057"/>
              <a:ext cx="1060704" cy="914400"/>
            </a:xfrm>
            <a:prstGeom prst="hexagon">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4A5D"/>
                </a:solidFill>
                <a:cs typeface="+mn-ea"/>
                <a:sym typeface="+mn-lt"/>
              </a:endParaRPr>
            </a:p>
          </p:txBody>
        </p:sp>
        <p:sp>
          <p:nvSpPr>
            <p:cNvPr id="24" name="六边形 23"/>
            <p:cNvSpPr/>
            <p:nvPr/>
          </p:nvSpPr>
          <p:spPr>
            <a:xfrm rot="16200000">
              <a:off x="9174188" y="1539057"/>
              <a:ext cx="1060704" cy="914400"/>
            </a:xfrm>
            <a:prstGeom prst="hexagon">
              <a:avLst/>
            </a:prstGeom>
            <a:solidFill>
              <a:srgbClr val="DF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24A5D"/>
                </a:solidFill>
                <a:cs typeface="+mn-ea"/>
                <a:sym typeface="+mn-lt"/>
              </a:endParaRPr>
            </a:p>
          </p:txBody>
        </p:sp>
      </p:grpSp>
      <p:sp>
        <p:nvSpPr>
          <p:cNvPr id="7172" name="Rectangle 5"/>
          <p:cNvSpPr>
            <a:spLocks noChangeArrowheads="1"/>
          </p:cNvSpPr>
          <p:nvPr>
            <p:custDataLst>
              <p:tags r:id="rId1"/>
            </p:custDataLst>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custDataLst>
              <p:tags r:id="rId2"/>
            </p:custDataLst>
          </p:nvPr>
        </p:nvPicPr>
        <p:blipFill>
          <a:blip r:embed="rId7" cstate="email"/>
          <a:srcRect/>
          <a:stretch>
            <a:fillRect/>
          </a:stretch>
        </p:blipFill>
        <p:spPr bwMode="auto">
          <a:xfrm>
            <a:off x="1" y="31899"/>
            <a:ext cx="1113360" cy="817636"/>
          </a:xfrm>
          <a:prstGeom prst="rect">
            <a:avLst/>
          </a:prstGeom>
          <a:noFill/>
          <a:ln w="9525">
            <a:noFill/>
            <a:miter lim="800000"/>
            <a:headEnd/>
            <a:tailEnd/>
          </a:ln>
        </p:spPr>
      </p:pic>
      <p:sp>
        <p:nvSpPr>
          <p:cNvPr id="8" name="TextBox 3"/>
          <p:cNvSpPr txBox="1"/>
          <p:nvPr>
            <p:custDataLst>
              <p:tags r:id="rId3"/>
            </p:custDataLst>
          </p:nvPr>
        </p:nvSpPr>
        <p:spPr>
          <a:xfrm>
            <a:off x="6239712" y="2231312"/>
            <a:ext cx="4670340" cy="461665"/>
          </a:xfrm>
          <a:prstGeom prst="rect">
            <a:avLst/>
          </a:prstGeom>
          <a:noFill/>
        </p:spPr>
        <p:txBody>
          <a:bodyPr wrap="square">
            <a:spAutoFit/>
          </a:bodyPr>
          <a:lstStyle/>
          <a:p>
            <a:pPr algn="ctr" fontAlgn="auto">
              <a:spcBef>
                <a:spcPts val="0"/>
              </a:spcBef>
              <a:spcAft>
                <a:spcPts val="0"/>
              </a:spcAft>
              <a:defRPr/>
            </a:pPr>
            <a:r>
              <a:rPr lang="zh-CN" altLang="en-US" sz="2400" b="1" dirty="0">
                <a:latin typeface="微软雅黑" panose="020B0503020204020204" pitchFamily="34" charset="-122"/>
                <a:ea typeface="微软雅黑" panose="020B0503020204020204" pitchFamily="34" charset="-122"/>
              </a:rPr>
              <a:t>人员配置</a:t>
            </a:r>
          </a:p>
        </p:txBody>
      </p:sp>
      <p:graphicFrame>
        <p:nvGraphicFramePr>
          <p:cNvPr id="10" name="表格 9"/>
          <p:cNvGraphicFramePr/>
          <p:nvPr>
            <p:custDataLst>
              <p:tags r:id="rId4"/>
            </p:custDataLst>
          </p:nvPr>
        </p:nvGraphicFramePr>
        <p:xfrm>
          <a:off x="6308090" y="3220720"/>
          <a:ext cx="4550410" cy="2143760"/>
        </p:xfrm>
        <a:graphic>
          <a:graphicData uri="http://schemas.openxmlformats.org/drawingml/2006/table">
            <a:tbl>
              <a:tblPr firstRow="1" bandRow="1">
                <a:tableStyleId>{5C22544A-7EE6-4342-B048-85BDC9FD1C3A}</a:tableStyleId>
              </a:tblPr>
              <a:tblGrid>
                <a:gridCol w="2275205">
                  <a:extLst>
                    <a:ext uri="{9D8B030D-6E8A-4147-A177-3AD203B41FA5}">
                      <a16:colId xmlns:a16="http://schemas.microsoft.com/office/drawing/2014/main" val="20000"/>
                    </a:ext>
                  </a:extLst>
                </a:gridCol>
                <a:gridCol w="2275205">
                  <a:extLst>
                    <a:ext uri="{9D8B030D-6E8A-4147-A177-3AD203B41FA5}">
                      <a16:colId xmlns:a16="http://schemas.microsoft.com/office/drawing/2014/main" val="20001"/>
                    </a:ext>
                  </a:extLst>
                </a:gridCol>
              </a:tblGrid>
              <a:tr h="444500">
                <a:tc>
                  <a:txBody>
                    <a:bodyPr/>
                    <a:lstStyle/>
                    <a:p>
                      <a:pPr algn="ctr">
                        <a:buNone/>
                      </a:pPr>
                      <a:r>
                        <a:rPr lang="zh-CN" altLang="en-US" sz="1800" b="1" dirty="0">
                          <a:solidFill>
                            <a:schemeClr val="tx1"/>
                          </a:solidFill>
                          <a:latin typeface="微软雅黑" panose="020B0503020204020204" pitchFamily="34" charset="-122"/>
                          <a:ea typeface="微软雅黑" panose="020B0503020204020204" pitchFamily="34" charset="-122"/>
                          <a:sym typeface="+mn-ea"/>
                        </a:rPr>
                        <a:t>分管副主任</a:t>
                      </a:r>
                    </a:p>
                  </a:txBody>
                  <a:tcPr/>
                </a:tc>
                <a:tc>
                  <a:txBody>
                    <a:bodyPr/>
                    <a:lstStyle/>
                    <a:p>
                      <a:pPr algn="ctr">
                        <a:buNone/>
                      </a:pPr>
                      <a:r>
                        <a:rPr lang="en-US" altLang="zh-CN" sz="1800" b="0" dirty="0">
                          <a:solidFill>
                            <a:schemeClr val="tx1"/>
                          </a:solidFill>
                          <a:latin typeface="微软雅黑" panose="020B0503020204020204" pitchFamily="34" charset="-122"/>
                          <a:ea typeface="微软雅黑" panose="020B0503020204020204" pitchFamily="34" charset="-122"/>
                          <a:sym typeface="+mn-ea"/>
                        </a:rPr>
                        <a:t>1</a:t>
                      </a:r>
                      <a:r>
                        <a:rPr lang="zh-CN" altLang="en-US" sz="1800" b="0" dirty="0">
                          <a:solidFill>
                            <a:schemeClr val="tx1"/>
                          </a:solidFill>
                          <a:latin typeface="微软雅黑" panose="020B0503020204020204" pitchFamily="34" charset="-122"/>
                          <a:ea typeface="微软雅黑" panose="020B0503020204020204" pitchFamily="34" charset="-122"/>
                          <a:sym typeface="+mn-ea"/>
                        </a:rPr>
                        <a:t>人</a:t>
                      </a:r>
                    </a:p>
                  </a:txBody>
                  <a:tcPr/>
                </a:tc>
                <a:extLst>
                  <a:ext uri="{0D108BD9-81ED-4DB2-BD59-A6C34878D82A}">
                    <a16:rowId xmlns:a16="http://schemas.microsoft.com/office/drawing/2014/main" val="10000"/>
                  </a:ext>
                </a:extLst>
              </a:tr>
              <a:tr h="444500">
                <a:tc>
                  <a:txBody>
                    <a:bodyPr/>
                    <a:lstStyle/>
                    <a:p>
                      <a:pPr algn="ctr">
                        <a:buNone/>
                      </a:pPr>
                      <a:r>
                        <a:rPr lang="zh-CN" altLang="en-US" sz="1800" b="1" dirty="0">
                          <a:solidFill>
                            <a:schemeClr val="tx1"/>
                          </a:solidFill>
                          <a:latin typeface="微软雅黑" panose="020B0503020204020204" pitchFamily="34" charset="-122"/>
                          <a:ea typeface="微软雅黑" panose="020B0503020204020204" pitchFamily="34" charset="-122"/>
                          <a:sym typeface="+mn-ea"/>
                        </a:rPr>
                        <a:t>主管</a:t>
                      </a:r>
                    </a:p>
                  </a:txBody>
                  <a:tcPr/>
                </a:tc>
                <a:tc>
                  <a:txBody>
                    <a:bodyPr/>
                    <a:lstStyle/>
                    <a:p>
                      <a:pPr algn="ctr">
                        <a:buNone/>
                      </a:pPr>
                      <a:r>
                        <a:rPr lang="en-US" altLang="zh-CN" sz="1800" b="0" dirty="0">
                          <a:solidFill>
                            <a:schemeClr val="tx1"/>
                          </a:solidFill>
                          <a:latin typeface="微软雅黑" panose="020B0503020204020204" pitchFamily="34" charset="-122"/>
                          <a:ea typeface="微软雅黑" panose="020B0503020204020204" pitchFamily="34" charset="-122"/>
                          <a:sym typeface="+mn-ea"/>
                        </a:rPr>
                        <a:t>1</a:t>
                      </a:r>
                      <a:r>
                        <a:rPr lang="zh-CN" altLang="en-US" sz="1800" b="0" dirty="0">
                          <a:solidFill>
                            <a:schemeClr val="tx1"/>
                          </a:solidFill>
                          <a:latin typeface="微软雅黑" panose="020B0503020204020204" pitchFamily="34" charset="-122"/>
                          <a:ea typeface="微软雅黑" panose="020B0503020204020204" pitchFamily="34" charset="-122"/>
                          <a:sym typeface="+mn-ea"/>
                        </a:rPr>
                        <a:t>人</a:t>
                      </a:r>
                    </a:p>
                  </a:txBody>
                  <a:tcPr/>
                </a:tc>
                <a:extLst>
                  <a:ext uri="{0D108BD9-81ED-4DB2-BD59-A6C34878D82A}">
                    <a16:rowId xmlns:a16="http://schemas.microsoft.com/office/drawing/2014/main" val="10001"/>
                  </a:ext>
                </a:extLst>
              </a:tr>
              <a:tr h="444500">
                <a:tc>
                  <a:txBody>
                    <a:bodyPr/>
                    <a:lstStyle/>
                    <a:p>
                      <a:pPr algn="ctr">
                        <a:buNone/>
                      </a:pPr>
                      <a:r>
                        <a:rPr lang="zh-CN" altLang="en-US" sz="1800" b="1" dirty="0">
                          <a:solidFill>
                            <a:schemeClr val="tx1"/>
                          </a:solidFill>
                          <a:latin typeface="微软雅黑" panose="020B0503020204020204" pitchFamily="34" charset="-122"/>
                          <a:ea typeface="微软雅黑" panose="020B0503020204020204" pitchFamily="34" charset="-122"/>
                          <a:sym typeface="+mn-ea"/>
                        </a:rPr>
                        <a:t>领班</a:t>
                      </a:r>
                    </a:p>
                  </a:txBody>
                  <a:tcPr/>
                </a:tc>
                <a:tc>
                  <a:txBody>
                    <a:bodyPr/>
                    <a:lstStyle/>
                    <a:p>
                      <a:pPr algn="ctr">
                        <a:buNone/>
                      </a:pPr>
                      <a:r>
                        <a:rPr lang="en-US" altLang="zh-CN" sz="1800" b="0" dirty="0">
                          <a:solidFill>
                            <a:schemeClr val="tx1"/>
                          </a:solidFill>
                          <a:latin typeface="微软雅黑" panose="020B0503020204020204" pitchFamily="34" charset="-122"/>
                          <a:ea typeface="微软雅黑" panose="020B0503020204020204" pitchFamily="34" charset="-122"/>
                          <a:sym typeface="+mn-ea"/>
                        </a:rPr>
                        <a:t>4</a:t>
                      </a:r>
                      <a:r>
                        <a:rPr lang="zh-CN" altLang="en-US" sz="1800" b="0" dirty="0">
                          <a:solidFill>
                            <a:schemeClr val="tx1"/>
                          </a:solidFill>
                          <a:latin typeface="微软雅黑" panose="020B0503020204020204" pitchFamily="34" charset="-122"/>
                          <a:ea typeface="微软雅黑" panose="020B0503020204020204" pitchFamily="34" charset="-122"/>
                          <a:sym typeface="+mn-ea"/>
                        </a:rPr>
                        <a:t>人</a:t>
                      </a:r>
                    </a:p>
                  </a:txBody>
                  <a:tcPr/>
                </a:tc>
                <a:extLst>
                  <a:ext uri="{0D108BD9-81ED-4DB2-BD59-A6C34878D82A}">
                    <a16:rowId xmlns:a16="http://schemas.microsoft.com/office/drawing/2014/main" val="10002"/>
                  </a:ext>
                </a:extLst>
              </a:tr>
              <a:tr h="444500">
                <a:tc>
                  <a:txBody>
                    <a:bodyPr/>
                    <a:lstStyle/>
                    <a:p>
                      <a:pPr algn="ctr">
                        <a:buNone/>
                      </a:pPr>
                      <a:r>
                        <a:rPr lang="zh-CN" altLang="en-US" sz="1800" b="1" dirty="0">
                          <a:solidFill>
                            <a:schemeClr val="tx1"/>
                          </a:solidFill>
                          <a:latin typeface="微软雅黑" panose="020B0503020204020204" pitchFamily="34" charset="-122"/>
                          <a:ea typeface="微软雅黑" panose="020B0503020204020204" pitchFamily="34" charset="-122"/>
                          <a:sym typeface="+mn-ea"/>
                        </a:rPr>
                        <a:t>值班员</a:t>
                      </a:r>
                    </a:p>
                  </a:txBody>
                  <a:tcPr/>
                </a:tc>
                <a:tc>
                  <a:txBody>
                    <a:bodyPr/>
                    <a:lstStyle/>
                    <a:p>
                      <a:pPr algn="ctr">
                        <a:buNone/>
                      </a:pPr>
                      <a:r>
                        <a:rPr lang="en-US" altLang="zh-CN" sz="1800" b="0" dirty="0">
                          <a:solidFill>
                            <a:schemeClr val="tx1"/>
                          </a:solidFill>
                          <a:latin typeface="微软雅黑" panose="020B0503020204020204" pitchFamily="34" charset="-122"/>
                          <a:ea typeface="微软雅黑" panose="020B0503020204020204" pitchFamily="34" charset="-122"/>
                          <a:sym typeface="+mn-ea"/>
                        </a:rPr>
                        <a:t>17</a:t>
                      </a:r>
                      <a:r>
                        <a:rPr lang="zh-CN" altLang="en-US" sz="1800" b="0" dirty="0">
                          <a:solidFill>
                            <a:schemeClr val="tx1"/>
                          </a:solidFill>
                          <a:latin typeface="微软雅黑" panose="020B0503020204020204" pitchFamily="34" charset="-122"/>
                          <a:ea typeface="微软雅黑" panose="020B0503020204020204" pitchFamily="34" charset="-122"/>
                          <a:sym typeface="+mn-ea"/>
                        </a:rPr>
                        <a:t>人</a:t>
                      </a:r>
                    </a:p>
                  </a:txBody>
                  <a:tcPr/>
                </a:tc>
                <a:extLst>
                  <a:ext uri="{0D108BD9-81ED-4DB2-BD59-A6C34878D82A}">
                    <a16:rowId xmlns:a16="http://schemas.microsoft.com/office/drawing/2014/main" val="10003"/>
                  </a:ext>
                </a:extLst>
              </a:tr>
              <a:tr h="349250">
                <a:tc>
                  <a:txBody>
                    <a:bodyPr/>
                    <a:lstStyle/>
                    <a:p>
                      <a:pPr algn="ctr">
                        <a:buNone/>
                      </a:pPr>
                      <a:r>
                        <a:rPr lang="zh-CN" altLang="en-US" sz="1800" b="1" dirty="0">
                          <a:solidFill>
                            <a:schemeClr val="tx1"/>
                          </a:solidFill>
                          <a:latin typeface="微软雅黑" panose="020B0503020204020204" pitchFamily="34" charset="-122"/>
                          <a:ea typeface="微软雅黑" panose="020B0503020204020204" pitchFamily="34" charset="-122"/>
                          <a:sym typeface="+mn-ea"/>
                        </a:rPr>
                        <a:t>保洁</a:t>
                      </a:r>
                    </a:p>
                  </a:txBody>
                  <a:tcPr/>
                </a:tc>
                <a:tc>
                  <a:txBody>
                    <a:bodyPr/>
                    <a:lstStyle/>
                    <a:p>
                      <a:pPr algn="ctr">
                        <a:buNone/>
                      </a:pPr>
                      <a:r>
                        <a:rPr lang="en-US" altLang="zh-CN" sz="1800" b="0" dirty="0">
                          <a:solidFill>
                            <a:schemeClr val="tx1"/>
                          </a:solidFill>
                          <a:latin typeface="微软雅黑" panose="020B0503020204020204" pitchFamily="34" charset="-122"/>
                          <a:ea typeface="微软雅黑" panose="020B0503020204020204" pitchFamily="34" charset="-122"/>
                          <a:sym typeface="+mn-ea"/>
                        </a:rPr>
                        <a:t>5</a:t>
                      </a:r>
                      <a:r>
                        <a:rPr lang="zh-CN" altLang="en-US" sz="1800" b="0" dirty="0">
                          <a:solidFill>
                            <a:schemeClr val="tx1"/>
                          </a:solidFill>
                          <a:latin typeface="微软雅黑" panose="020B0503020204020204" pitchFamily="34" charset="-122"/>
                          <a:ea typeface="微软雅黑" panose="020B0503020204020204" pitchFamily="34" charset="-122"/>
                          <a:sym typeface="+mn-ea"/>
                        </a:rPr>
                        <a:t>人</a:t>
                      </a:r>
                    </a:p>
                  </a:txBody>
                  <a:tcPr/>
                </a:tc>
                <a:extLst>
                  <a:ext uri="{0D108BD9-81ED-4DB2-BD59-A6C34878D82A}">
                    <a16:rowId xmlns:a16="http://schemas.microsoft.com/office/drawing/2014/main" val="10004"/>
                  </a:ext>
                </a:extLst>
              </a:tr>
            </a:tbl>
          </a:graphicData>
        </a:graphic>
      </p:graphicFrame>
      <p:sp>
        <p:nvSpPr>
          <p:cNvPr id="5" name="文本框 25"/>
          <p:cNvSpPr txBox="1"/>
          <p:nvPr/>
        </p:nvSpPr>
        <p:spPr>
          <a:xfrm>
            <a:off x="3123157" y="241386"/>
            <a:ext cx="5950446" cy="553085"/>
          </a:xfrm>
          <a:prstGeom prst="rect">
            <a:avLst/>
          </a:prstGeom>
          <a:noFill/>
          <a:effectLst/>
        </p:spPr>
        <p:txBody>
          <a:bodyPr wrap="square" rtlCol="0">
            <a:spAutoFit/>
          </a:bodyPr>
          <a:lstStyle/>
          <a:p>
            <a:pPr algn="ctr" fontAlgn="base">
              <a:lnSpc>
                <a:spcPct val="125000"/>
              </a:lnSpc>
              <a:spcBef>
                <a:spcPct val="0"/>
              </a:spcBef>
              <a:spcAft>
                <a:spcPct val="0"/>
              </a:spcAf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中心概况</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919720" y="1024255"/>
            <a:ext cx="2303145" cy="4171315"/>
            <a:chOff x="1726173" y="1841912"/>
            <a:chExt cx="2485289" cy="4501513"/>
          </a:xfrm>
        </p:grpSpPr>
        <p:sp>
          <p:nvSpPr>
            <p:cNvPr id="6" name="椭圆 5"/>
            <p:cNvSpPr/>
            <p:nvPr/>
          </p:nvSpPr>
          <p:spPr>
            <a:xfrm>
              <a:off x="1726173" y="3858136"/>
              <a:ext cx="2485289" cy="2485289"/>
            </a:xfrm>
            <a:prstGeom prst="ellips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cs typeface="+mn-ea"/>
                  <a:sym typeface="+mn-lt"/>
                </a:rPr>
                <a:t>学生住宿</a:t>
              </a:r>
            </a:p>
          </p:txBody>
        </p:sp>
        <p:sp>
          <p:nvSpPr>
            <p:cNvPr id="8" name="椭圆 7"/>
            <p:cNvSpPr/>
            <p:nvPr/>
          </p:nvSpPr>
          <p:spPr>
            <a:xfrm>
              <a:off x="1726173" y="1841912"/>
              <a:ext cx="2485289" cy="2485289"/>
            </a:xfrm>
            <a:prstGeom prst="ellipse">
              <a:avLst/>
            </a:prstGeom>
            <a:blipFill dpi="0" rotWithShape="1">
              <a:blip r:embed="rId21"/>
              <a:srcRect/>
              <a:stretch>
                <a:fillRect l="-19014" r="-19014"/>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p:cNvGrpSpPr/>
          <p:nvPr/>
        </p:nvGrpSpPr>
        <p:grpSpPr>
          <a:xfrm>
            <a:off x="1357630" y="1061085"/>
            <a:ext cx="6137275" cy="3456940"/>
            <a:chOff x="1072295" y="1961124"/>
            <a:chExt cx="6137296" cy="3457248"/>
          </a:xfrm>
        </p:grpSpPr>
        <p:grpSp>
          <p:nvGrpSpPr>
            <p:cNvPr id="2" name="组合 1"/>
            <p:cNvGrpSpPr/>
            <p:nvPr/>
          </p:nvGrpSpPr>
          <p:grpSpPr>
            <a:xfrm>
              <a:off x="1072295" y="1961124"/>
              <a:ext cx="6137296" cy="1213539"/>
              <a:chOff x="2196245" y="1950763"/>
              <a:chExt cx="6137296" cy="1213539"/>
            </a:xfrm>
          </p:grpSpPr>
          <p:sp>
            <p:nvSpPr>
              <p:cNvPr id="10" name="图形"/>
              <p:cNvSpPr/>
              <p:nvPr>
                <p:custDataLst>
                  <p:tags r:id="rId18"/>
                </p:custDataLst>
              </p:nvPr>
            </p:nvSpPr>
            <p:spPr>
              <a:xfrm>
                <a:off x="2196245" y="2149784"/>
                <a:ext cx="473731" cy="473731"/>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25" name="组合 24"/>
              <p:cNvGrpSpPr/>
              <p:nvPr/>
            </p:nvGrpSpPr>
            <p:grpSpPr>
              <a:xfrm>
                <a:off x="2669976" y="1950763"/>
                <a:ext cx="5663565" cy="1213539"/>
                <a:chOff x="7877444" y="1218281"/>
                <a:chExt cx="5663565" cy="1213539"/>
              </a:xfrm>
            </p:grpSpPr>
            <p:sp>
              <p:nvSpPr>
                <p:cNvPr id="26" name="文本框 25"/>
                <p:cNvSpPr txBox="1"/>
                <p:nvPr/>
              </p:nvSpPr>
              <p:spPr>
                <a:xfrm>
                  <a:off x="7877444" y="1566896"/>
                  <a:ext cx="5663565" cy="864924"/>
                </a:xfrm>
                <a:prstGeom prst="rect">
                  <a:avLst/>
                </a:prstGeom>
                <a:noFill/>
              </p:spPr>
              <p:txBody>
                <a:bodyPr wrap="square" rtlCol="0">
                  <a:spAutoFit/>
                </a:bodyPr>
                <a:lstStyle/>
                <a:p>
                  <a:pPr>
                    <a:lnSpc>
                      <a:spcPct val="1200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lt"/>
                    </a:rPr>
                    <a:t>包括医学院、公共卫生学院、生命科学与技术学院、生物科学与医学工程学院、人文学院等学院</a:t>
                  </a:r>
                  <a:r>
                    <a:rPr lang="en-US"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2423</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名本科生、研究生（包含博士）</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lt"/>
                    </a:rPr>
                    <a:t>提供日常公寓服务。</a:t>
                  </a:r>
                  <a:endParaRPr lang="en-US" altLang="zh-CN" sz="1400" dirty="0">
                    <a:solidFill>
                      <a:srgbClr val="203864"/>
                    </a:solidFill>
                    <a:cs typeface="+mn-ea"/>
                    <a:sym typeface="+mn-lt"/>
                  </a:endParaRPr>
                </a:p>
              </p:txBody>
            </p:sp>
            <p:sp>
              <p:nvSpPr>
                <p:cNvPr id="27" name="文本框 26"/>
                <p:cNvSpPr txBox="1"/>
                <p:nvPr/>
              </p:nvSpPr>
              <p:spPr>
                <a:xfrm>
                  <a:off x="7877444" y="1218281"/>
                  <a:ext cx="4265295" cy="398780"/>
                </a:xfrm>
                <a:prstGeom prst="rect">
                  <a:avLst/>
                </a:prstGeom>
                <a:noFill/>
              </p:spPr>
              <p:txBody>
                <a:bodyPr wrap="square" rtlCol="0">
                  <a:spAutoFit/>
                </a:bodyPr>
                <a:lstStyle/>
                <a:p>
                  <a:r>
                    <a:rPr lang="zh-CN" altLang="en-US" sz="2000" b="1"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服务区域：求恩1-5舍5幢学生宿舍</a:t>
                  </a:r>
                </a:p>
              </p:txBody>
            </p:sp>
          </p:grpSp>
        </p:grpSp>
        <p:grpSp>
          <p:nvGrpSpPr>
            <p:cNvPr id="31" name="组合 30"/>
            <p:cNvGrpSpPr/>
            <p:nvPr/>
          </p:nvGrpSpPr>
          <p:grpSpPr>
            <a:xfrm>
              <a:off x="1256445" y="3326179"/>
              <a:ext cx="5248676" cy="612960"/>
              <a:chOff x="2380395" y="2240512"/>
              <a:chExt cx="5248676" cy="612960"/>
            </a:xfrm>
          </p:grpSpPr>
          <p:sp>
            <p:nvSpPr>
              <p:cNvPr id="32" name="图形"/>
              <p:cNvSpPr/>
              <p:nvPr>
                <p:custDataLst>
                  <p:tags r:id="rId15"/>
                </p:custDataLst>
              </p:nvPr>
            </p:nvSpPr>
            <p:spPr>
              <a:xfrm>
                <a:off x="2380395" y="2368224"/>
                <a:ext cx="360000" cy="36000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33" name="组合 32"/>
              <p:cNvGrpSpPr/>
              <p:nvPr/>
            </p:nvGrpSpPr>
            <p:grpSpPr>
              <a:xfrm>
                <a:off x="2669976" y="2240512"/>
                <a:ext cx="4959095" cy="612960"/>
                <a:chOff x="7877444" y="1508030"/>
                <a:chExt cx="4959095" cy="612960"/>
              </a:xfrm>
            </p:grpSpPr>
            <p:sp>
              <p:nvSpPr>
                <p:cNvPr id="34" name="文本框 33"/>
                <p:cNvSpPr txBox="1"/>
                <p:nvPr>
                  <p:custDataLst>
                    <p:tags r:id="rId16"/>
                  </p:custDataLst>
                </p:nvPr>
              </p:nvSpPr>
              <p:spPr>
                <a:xfrm>
                  <a:off x="7877444" y="1813213"/>
                  <a:ext cx="4959095" cy="307777"/>
                </a:xfrm>
                <a:prstGeom prst="rect">
                  <a:avLst/>
                </a:prstGeom>
                <a:noFill/>
              </p:spPr>
              <p:txBody>
                <a:bodyPr wrap="square" rtlCol="0">
                  <a:spAutoFit/>
                </a:bodyPr>
                <a:lstStyle/>
                <a:p>
                  <a:r>
                    <a:rPr lang="zh-CN" altLang="en-US"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7</a:t>
                  </a:r>
                  <a:r>
                    <a:rPr lang="en-US" altLang="zh-CN"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58</a:t>
                  </a:r>
                  <a:r>
                    <a:rPr lang="zh-CN" altLang="en-US"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人，男生宿舍，本、硕、博</a:t>
                  </a:r>
                </a:p>
              </p:txBody>
            </p:sp>
            <p:sp>
              <p:nvSpPr>
                <p:cNvPr id="35" name="文本框 34"/>
                <p:cNvSpPr txBox="1"/>
                <p:nvPr>
                  <p:custDataLst>
                    <p:tags r:id="rId17"/>
                  </p:custDataLst>
                </p:nvPr>
              </p:nvSpPr>
              <p:spPr>
                <a:xfrm>
                  <a:off x="7877444" y="1508030"/>
                  <a:ext cx="2374901" cy="338554"/>
                </a:xfrm>
                <a:prstGeom prst="rect">
                  <a:avLst/>
                </a:prstGeom>
                <a:noFill/>
              </p:spPr>
              <p:txBody>
                <a:bodyPr wrap="square" rtlCol="0">
                  <a:spAutoFit/>
                </a:bodyPr>
                <a:lstStyle/>
                <a:p>
                  <a:r>
                    <a:rPr lang="zh-CN" altLang="en-US" sz="1600" b="1" dirty="0">
                      <a:solidFill>
                        <a:srgbClr val="203864"/>
                      </a:solidFill>
                      <a:latin typeface="微软雅黑" panose="020B0503020204020204" pitchFamily="34" charset="-122"/>
                      <a:ea typeface="微软雅黑" panose="020B0503020204020204" pitchFamily="34" charset="-122"/>
                      <a:cs typeface="+mn-ea"/>
                      <a:sym typeface="+mn-lt"/>
                    </a:rPr>
                    <a:t>求恩一舍</a:t>
                  </a:r>
                </a:p>
              </p:txBody>
            </p:sp>
          </p:grpSp>
        </p:grpSp>
        <p:grpSp>
          <p:nvGrpSpPr>
            <p:cNvPr id="36" name="组合 35"/>
            <p:cNvGrpSpPr/>
            <p:nvPr/>
          </p:nvGrpSpPr>
          <p:grpSpPr>
            <a:xfrm>
              <a:off x="1256445" y="4103043"/>
              <a:ext cx="5248676" cy="601522"/>
              <a:chOff x="2380395" y="1942070"/>
              <a:chExt cx="5248676" cy="601522"/>
            </a:xfrm>
          </p:grpSpPr>
          <p:sp>
            <p:nvSpPr>
              <p:cNvPr id="37" name="图形"/>
              <p:cNvSpPr/>
              <p:nvPr>
                <p:custDataLst>
                  <p:tags r:id="rId12"/>
                </p:custDataLst>
              </p:nvPr>
            </p:nvSpPr>
            <p:spPr>
              <a:xfrm>
                <a:off x="2380395" y="1998654"/>
                <a:ext cx="360000" cy="36000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38" name="组合 37"/>
              <p:cNvGrpSpPr/>
              <p:nvPr/>
            </p:nvGrpSpPr>
            <p:grpSpPr>
              <a:xfrm>
                <a:off x="2669976" y="1942070"/>
                <a:ext cx="4959095" cy="601522"/>
                <a:chOff x="7877444" y="1209588"/>
                <a:chExt cx="4959095" cy="601522"/>
              </a:xfrm>
            </p:grpSpPr>
            <p:sp>
              <p:nvSpPr>
                <p:cNvPr id="39" name="文本框 38"/>
                <p:cNvSpPr txBox="1"/>
                <p:nvPr>
                  <p:custDataLst>
                    <p:tags r:id="rId13"/>
                  </p:custDataLst>
                </p:nvPr>
              </p:nvSpPr>
              <p:spPr>
                <a:xfrm>
                  <a:off x="7877444" y="1503333"/>
                  <a:ext cx="4959095" cy="307777"/>
                </a:xfrm>
                <a:prstGeom prst="rect">
                  <a:avLst/>
                </a:prstGeom>
                <a:noFill/>
              </p:spPr>
              <p:txBody>
                <a:bodyPr wrap="square" rtlCol="0">
                  <a:spAutoFit/>
                </a:bodyPr>
                <a:lstStyle/>
                <a:p>
                  <a:r>
                    <a:rPr lang="zh-CN" altLang="en-US"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5</a:t>
                  </a:r>
                  <a:r>
                    <a:rPr lang="en-US" altLang="zh-CN"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35</a:t>
                  </a:r>
                  <a:r>
                    <a:rPr lang="zh-CN" altLang="en-US"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人，男女混住（1-3层：男生，4-5层：女生），硕、博</a:t>
                  </a:r>
                </a:p>
              </p:txBody>
            </p:sp>
            <p:sp>
              <p:nvSpPr>
                <p:cNvPr id="40" name="文本框 39"/>
                <p:cNvSpPr txBox="1"/>
                <p:nvPr>
                  <p:custDataLst>
                    <p:tags r:id="rId14"/>
                  </p:custDataLst>
                </p:nvPr>
              </p:nvSpPr>
              <p:spPr>
                <a:xfrm>
                  <a:off x="7877444" y="1209588"/>
                  <a:ext cx="2374901" cy="338554"/>
                </a:xfrm>
                <a:prstGeom prst="rect">
                  <a:avLst/>
                </a:prstGeom>
                <a:noFill/>
              </p:spPr>
              <p:txBody>
                <a:bodyPr wrap="square" rtlCol="0">
                  <a:spAutoFit/>
                </a:bodyPr>
                <a:lstStyle/>
                <a:p>
                  <a:r>
                    <a:rPr lang="zh-CN" altLang="en-US" sz="1600" b="1" dirty="0">
                      <a:solidFill>
                        <a:srgbClr val="203864"/>
                      </a:solidFill>
                      <a:latin typeface="微软雅黑" panose="020B0503020204020204" pitchFamily="34" charset="-122"/>
                      <a:ea typeface="微软雅黑" panose="020B0503020204020204" pitchFamily="34" charset="-122"/>
                      <a:cs typeface="+mn-ea"/>
                      <a:sym typeface="+mn-lt"/>
                    </a:rPr>
                    <a:t>求恩二舍</a:t>
                  </a:r>
                </a:p>
              </p:txBody>
            </p:sp>
          </p:grpSp>
        </p:grpSp>
        <p:grpSp>
          <p:nvGrpSpPr>
            <p:cNvPr id="41" name="组合 40"/>
            <p:cNvGrpSpPr/>
            <p:nvPr/>
          </p:nvGrpSpPr>
          <p:grpSpPr>
            <a:xfrm>
              <a:off x="1256445" y="4771268"/>
              <a:ext cx="5248676" cy="647104"/>
              <a:chOff x="2380395" y="1534989"/>
              <a:chExt cx="5248676" cy="647104"/>
            </a:xfrm>
          </p:grpSpPr>
          <p:sp>
            <p:nvSpPr>
              <p:cNvPr id="42" name="图形"/>
              <p:cNvSpPr/>
              <p:nvPr>
                <p:custDataLst>
                  <p:tags r:id="rId9"/>
                </p:custDataLst>
              </p:nvPr>
            </p:nvSpPr>
            <p:spPr>
              <a:xfrm>
                <a:off x="2380395" y="1594038"/>
                <a:ext cx="360000" cy="36000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43" name="组合 42"/>
              <p:cNvGrpSpPr/>
              <p:nvPr/>
            </p:nvGrpSpPr>
            <p:grpSpPr>
              <a:xfrm>
                <a:off x="2669976" y="1534989"/>
                <a:ext cx="4959095" cy="647104"/>
                <a:chOff x="7877444" y="802507"/>
                <a:chExt cx="4959095" cy="647104"/>
              </a:xfrm>
            </p:grpSpPr>
            <p:sp>
              <p:nvSpPr>
                <p:cNvPr id="44" name="文本框 43"/>
                <p:cNvSpPr txBox="1"/>
                <p:nvPr>
                  <p:custDataLst>
                    <p:tags r:id="rId10"/>
                  </p:custDataLst>
                </p:nvPr>
              </p:nvSpPr>
              <p:spPr>
                <a:xfrm>
                  <a:off x="7877444" y="1141834"/>
                  <a:ext cx="4959095" cy="307777"/>
                </a:xfrm>
                <a:prstGeom prst="rect">
                  <a:avLst/>
                </a:prstGeom>
                <a:noFill/>
              </p:spPr>
              <p:txBody>
                <a:bodyPr wrap="square" rtlCol="0">
                  <a:spAutoFit/>
                </a:bodyPr>
                <a:lstStyle/>
                <a:p>
                  <a:r>
                    <a:rPr lang="en-US" altLang="zh-CN"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515</a:t>
                  </a:r>
                  <a:r>
                    <a:rPr lang="zh-CN" altLang="en-US"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人，女生宿舍，本、硕、博</a:t>
                  </a:r>
                </a:p>
              </p:txBody>
            </p:sp>
            <p:sp>
              <p:nvSpPr>
                <p:cNvPr id="45" name="文本框 44"/>
                <p:cNvSpPr txBox="1"/>
                <p:nvPr>
                  <p:custDataLst>
                    <p:tags r:id="rId11"/>
                  </p:custDataLst>
                </p:nvPr>
              </p:nvSpPr>
              <p:spPr>
                <a:xfrm>
                  <a:off x="7877444" y="802507"/>
                  <a:ext cx="2374901" cy="338554"/>
                </a:xfrm>
                <a:prstGeom prst="rect">
                  <a:avLst/>
                </a:prstGeom>
                <a:noFill/>
              </p:spPr>
              <p:txBody>
                <a:bodyPr wrap="square" rtlCol="0">
                  <a:spAutoFit/>
                </a:bodyPr>
                <a:lstStyle/>
                <a:p>
                  <a:r>
                    <a:rPr lang="zh-CN" altLang="en-US" sz="1600" b="1" dirty="0">
                      <a:solidFill>
                        <a:srgbClr val="203864"/>
                      </a:solidFill>
                      <a:latin typeface="微软雅黑" panose="020B0503020204020204" pitchFamily="34" charset="-122"/>
                      <a:ea typeface="微软雅黑" panose="020B0503020204020204" pitchFamily="34" charset="-122"/>
                      <a:cs typeface="+mn-ea"/>
                      <a:sym typeface="+mn-lt"/>
                    </a:rPr>
                    <a:t>求恩三舍</a:t>
                  </a:r>
                </a:p>
              </p:txBody>
            </p:sp>
          </p:grpSp>
        </p:grpSp>
      </p:grpSp>
      <p:sp>
        <p:nvSpPr>
          <p:cNvPr id="7172" name="Rectangle 5"/>
          <p:cNvSpPr>
            <a:spLocks noChangeArrowheads="1"/>
          </p:cNvSpPr>
          <p:nvPr>
            <p:custDataLst>
              <p:tags r:id="rId1"/>
            </p:custDataLst>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custDataLst>
              <p:tags r:id="rId2"/>
            </p:custDataLst>
          </p:nvPr>
        </p:nvPicPr>
        <p:blipFill>
          <a:blip r:embed="rId22" cstate="email"/>
          <a:srcRect/>
          <a:stretch>
            <a:fillRect/>
          </a:stretch>
        </p:blipFill>
        <p:spPr bwMode="auto">
          <a:xfrm>
            <a:off x="1" y="31899"/>
            <a:ext cx="1113360" cy="817636"/>
          </a:xfrm>
          <a:prstGeom prst="rect">
            <a:avLst/>
          </a:prstGeom>
          <a:noFill/>
          <a:ln w="9525">
            <a:noFill/>
            <a:miter lim="800000"/>
            <a:headEnd/>
            <a:tailEnd/>
          </a:ln>
        </p:spPr>
      </p:pic>
      <p:sp>
        <p:nvSpPr>
          <p:cNvPr id="14" name="图形"/>
          <p:cNvSpPr/>
          <p:nvPr>
            <p:custDataLst>
              <p:tags r:id="rId3"/>
            </p:custDataLst>
          </p:nvPr>
        </p:nvSpPr>
        <p:spPr>
          <a:xfrm>
            <a:off x="1541559" y="4691312"/>
            <a:ext cx="360000" cy="36000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cs typeface="+mn-ea"/>
              <a:sym typeface="+mn-lt"/>
            </a:endParaRPr>
          </a:p>
        </p:txBody>
      </p:sp>
      <p:sp>
        <p:nvSpPr>
          <p:cNvPr id="15" name="文本框 14"/>
          <p:cNvSpPr txBox="1"/>
          <p:nvPr>
            <p:custDataLst>
              <p:tags r:id="rId4"/>
            </p:custDataLst>
          </p:nvPr>
        </p:nvSpPr>
        <p:spPr>
          <a:xfrm>
            <a:off x="1831142" y="4924664"/>
            <a:ext cx="4959095" cy="307777"/>
          </a:xfrm>
          <a:prstGeom prst="rect">
            <a:avLst/>
          </a:prstGeom>
          <a:noFill/>
        </p:spPr>
        <p:txBody>
          <a:bodyPr wrap="square" rtlCol="0">
            <a:spAutoFit/>
          </a:bodyPr>
          <a:lstStyle/>
          <a:p>
            <a:r>
              <a:rPr lang="zh-CN" altLang="en-US"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2</a:t>
            </a:r>
            <a:r>
              <a:rPr lang="en-US" altLang="zh-CN"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24</a:t>
            </a:r>
            <a:r>
              <a:rPr lang="zh-CN" altLang="en-US"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人，女生宿舍 ，本、硕、博</a:t>
            </a:r>
          </a:p>
        </p:txBody>
      </p:sp>
      <p:sp>
        <p:nvSpPr>
          <p:cNvPr id="16" name="文本框 15"/>
          <p:cNvSpPr txBox="1"/>
          <p:nvPr>
            <p:custDataLst>
              <p:tags r:id="rId5"/>
            </p:custDataLst>
          </p:nvPr>
        </p:nvSpPr>
        <p:spPr>
          <a:xfrm>
            <a:off x="1831142" y="4602146"/>
            <a:ext cx="2374901" cy="338554"/>
          </a:xfrm>
          <a:prstGeom prst="rect">
            <a:avLst/>
          </a:prstGeom>
          <a:noFill/>
        </p:spPr>
        <p:txBody>
          <a:bodyPr wrap="square" rtlCol="0">
            <a:spAutoFit/>
          </a:bodyPr>
          <a:lstStyle/>
          <a:p>
            <a:r>
              <a:rPr lang="zh-CN" altLang="en-US" sz="1600" b="1" dirty="0">
                <a:solidFill>
                  <a:srgbClr val="203864"/>
                </a:solidFill>
                <a:latin typeface="微软雅黑" panose="020B0503020204020204" pitchFamily="34" charset="-122"/>
                <a:ea typeface="微软雅黑" panose="020B0503020204020204" pitchFamily="34" charset="-122"/>
                <a:cs typeface="+mn-ea"/>
                <a:sym typeface="+mn-lt"/>
              </a:rPr>
              <a:t>求恩四舍</a:t>
            </a:r>
          </a:p>
        </p:txBody>
      </p:sp>
      <p:sp>
        <p:nvSpPr>
          <p:cNvPr id="17" name="图形"/>
          <p:cNvSpPr/>
          <p:nvPr>
            <p:custDataLst>
              <p:tags r:id="rId6"/>
            </p:custDataLst>
          </p:nvPr>
        </p:nvSpPr>
        <p:spPr>
          <a:xfrm>
            <a:off x="1541559" y="5351712"/>
            <a:ext cx="360000" cy="36000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cs typeface="+mn-ea"/>
              <a:sym typeface="+mn-lt"/>
            </a:endParaRPr>
          </a:p>
        </p:txBody>
      </p:sp>
      <p:sp>
        <p:nvSpPr>
          <p:cNvPr id="18" name="文本框 17"/>
          <p:cNvSpPr txBox="1"/>
          <p:nvPr>
            <p:custDataLst>
              <p:tags r:id="rId7"/>
            </p:custDataLst>
          </p:nvPr>
        </p:nvSpPr>
        <p:spPr>
          <a:xfrm>
            <a:off x="1831142" y="5632054"/>
            <a:ext cx="4959095" cy="307777"/>
          </a:xfrm>
          <a:prstGeom prst="rect">
            <a:avLst/>
          </a:prstGeom>
          <a:noFill/>
        </p:spPr>
        <p:txBody>
          <a:bodyPr wrap="square" rtlCol="0">
            <a:spAutoFit/>
          </a:bodyPr>
          <a:lstStyle/>
          <a:p>
            <a:r>
              <a:rPr lang="zh-CN" altLang="en-US"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3</a:t>
            </a:r>
            <a:r>
              <a:rPr lang="en-US" altLang="zh-CN"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71</a:t>
            </a:r>
            <a:r>
              <a:rPr lang="zh-CN" altLang="en-US" sz="1400" dirty="0">
                <a:solidFill>
                  <a:srgbClr val="203864"/>
                </a:solidFill>
                <a:latin typeface="微软雅黑" panose="020B0503020204020204" pitchFamily="34" charset="-122"/>
                <a:ea typeface="微软雅黑" panose="020B0503020204020204" pitchFamily="34" charset="-122"/>
                <a:cs typeface="微软雅黑" panose="020B0503020204020204" pitchFamily="34" charset="-122"/>
                <a:sym typeface="+mn-lt"/>
              </a:rPr>
              <a:t>人，男女混住（1层：男生，2-5层：女生），本科生</a:t>
            </a:r>
          </a:p>
        </p:txBody>
      </p:sp>
      <p:sp>
        <p:nvSpPr>
          <p:cNvPr id="19" name="文本框 18"/>
          <p:cNvSpPr txBox="1"/>
          <p:nvPr>
            <p:custDataLst>
              <p:tags r:id="rId8"/>
            </p:custDataLst>
          </p:nvPr>
        </p:nvSpPr>
        <p:spPr>
          <a:xfrm>
            <a:off x="1831142" y="5283502"/>
            <a:ext cx="2374901" cy="338554"/>
          </a:xfrm>
          <a:prstGeom prst="rect">
            <a:avLst/>
          </a:prstGeom>
          <a:noFill/>
        </p:spPr>
        <p:txBody>
          <a:bodyPr wrap="square" rtlCol="0">
            <a:spAutoFit/>
          </a:bodyPr>
          <a:lstStyle/>
          <a:p>
            <a:r>
              <a:rPr lang="zh-CN" altLang="en-US" sz="1600" b="1" dirty="0">
                <a:solidFill>
                  <a:srgbClr val="203864"/>
                </a:solidFill>
                <a:latin typeface="微软雅黑" panose="020B0503020204020204" pitchFamily="34" charset="-122"/>
                <a:ea typeface="微软雅黑" panose="020B0503020204020204" pitchFamily="34" charset="-122"/>
                <a:cs typeface="+mn-ea"/>
                <a:sym typeface="+mn-lt"/>
              </a:rPr>
              <a:t>求恩五舍</a:t>
            </a:r>
          </a:p>
        </p:txBody>
      </p:sp>
      <p:sp>
        <p:nvSpPr>
          <p:cNvPr id="7" name="文本框 25"/>
          <p:cNvSpPr txBox="1"/>
          <p:nvPr/>
        </p:nvSpPr>
        <p:spPr>
          <a:xfrm>
            <a:off x="3123157" y="241386"/>
            <a:ext cx="5950446" cy="553085"/>
          </a:xfrm>
          <a:prstGeom prst="rect">
            <a:avLst/>
          </a:prstGeom>
          <a:noFill/>
          <a:effectLst/>
        </p:spPr>
        <p:txBody>
          <a:bodyPr wrap="square" rtlCol="0">
            <a:spAutoFit/>
          </a:bodyPr>
          <a:lstStyle/>
          <a:p>
            <a:pPr algn="ctr" fontAlgn="base">
              <a:lnSpc>
                <a:spcPct val="125000"/>
              </a:lnSpc>
              <a:spcBef>
                <a:spcPct val="0"/>
              </a:spcBef>
              <a:spcAft>
                <a:spcPct val="0"/>
              </a:spcAf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中心概况</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0" y="0"/>
            <a:ext cx="12191365" cy="6858000"/>
          </a:xfrm>
          <a:prstGeom prst="rect">
            <a:avLst/>
          </a:prstGeom>
          <a:solidFill>
            <a:srgbClr val="0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None/>
            </a:pPr>
            <a:endParaRPr lang="zh-CN" altLang="en-US"/>
          </a:p>
        </p:txBody>
      </p:sp>
      <p:sp>
        <p:nvSpPr>
          <p:cNvPr id="51" name="矩形 50"/>
          <p:cNvSpPr/>
          <p:nvPr/>
        </p:nvSpPr>
        <p:spPr>
          <a:xfrm>
            <a:off x="152719" y="159385"/>
            <a:ext cx="11886565" cy="6539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2414271" y="6285865"/>
            <a:ext cx="1958974" cy="0"/>
          </a:xfrm>
          <a:prstGeom prst="line">
            <a:avLst/>
          </a:prstGeom>
          <a:ln w="9525">
            <a:solidFill>
              <a:srgbClr val="00325D"/>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78116" y="6285865"/>
            <a:ext cx="1835150" cy="0"/>
          </a:xfrm>
          <a:prstGeom prst="line">
            <a:avLst/>
          </a:prstGeom>
          <a:ln w="9525">
            <a:solidFill>
              <a:srgbClr val="00325D"/>
            </a:solidFill>
          </a:ln>
        </p:spPr>
        <p:style>
          <a:lnRef idx="1">
            <a:schemeClr val="accent1"/>
          </a:lnRef>
          <a:fillRef idx="0">
            <a:schemeClr val="accent1"/>
          </a:fillRef>
          <a:effectRef idx="0">
            <a:schemeClr val="accent1"/>
          </a:effectRef>
          <a:fontRef idx="minor">
            <a:schemeClr val="tx1"/>
          </a:fontRef>
        </p:style>
      </p:cxnSp>
      <p:sp>
        <p:nvSpPr>
          <p:cNvPr id="32" name="菱形 31"/>
          <p:cNvSpPr/>
          <p:nvPr/>
        </p:nvSpPr>
        <p:spPr>
          <a:xfrm>
            <a:off x="4399914" y="6190616"/>
            <a:ext cx="190500" cy="190500"/>
          </a:xfrm>
          <a:prstGeom prst="diamond">
            <a:avLst/>
          </a:prstGeom>
          <a:noFill/>
          <a:ln>
            <a:solidFill>
              <a:srgbClr val="003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菱形 32"/>
          <p:cNvSpPr/>
          <p:nvPr/>
        </p:nvSpPr>
        <p:spPr>
          <a:xfrm>
            <a:off x="7569834" y="6190616"/>
            <a:ext cx="190500" cy="190500"/>
          </a:xfrm>
          <a:prstGeom prst="diamond">
            <a:avLst/>
          </a:prstGeom>
          <a:noFill/>
          <a:ln>
            <a:solidFill>
              <a:srgbClr val="0032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descr="hamish-weir-Um7ZTJFS1_8-unsplash"/>
          <p:cNvPicPr>
            <a:picLocks noChangeAspect="1"/>
          </p:cNvPicPr>
          <p:nvPr/>
        </p:nvPicPr>
        <p:blipFill>
          <a:blip r:embed="rId5" cstate="email"/>
          <a:srcRect l="581" t="18682" r="565" b="39545"/>
          <a:stretch>
            <a:fillRect/>
          </a:stretch>
        </p:blipFill>
        <p:spPr>
          <a:xfrm>
            <a:off x="313692" y="2272665"/>
            <a:ext cx="11564620" cy="2748915"/>
          </a:xfrm>
          <a:custGeom>
            <a:avLst/>
            <a:gdLst/>
            <a:ahLst/>
            <a:cxnLst>
              <a:cxn ang="3">
                <a:pos x="hc" y="t"/>
              </a:cxn>
              <a:cxn ang="cd2">
                <a:pos x="l" y="vc"/>
              </a:cxn>
              <a:cxn ang="cd4">
                <a:pos x="hc" y="b"/>
              </a:cxn>
              <a:cxn ang="0">
                <a:pos x="r" y="vc"/>
              </a:cxn>
            </a:cxnLst>
            <a:rect l="l" t="t" r="r" b="b"/>
            <a:pathLst>
              <a:path w="18212" h="4329">
                <a:moveTo>
                  <a:pt x="0" y="0"/>
                </a:moveTo>
                <a:lnTo>
                  <a:pt x="18212" y="0"/>
                </a:lnTo>
                <a:lnTo>
                  <a:pt x="18212" y="4329"/>
                </a:lnTo>
                <a:lnTo>
                  <a:pt x="0" y="4329"/>
                </a:lnTo>
                <a:lnTo>
                  <a:pt x="0" y="0"/>
                </a:lnTo>
                <a:close/>
              </a:path>
            </a:pathLst>
          </a:custGeom>
        </p:spPr>
      </p:pic>
      <p:sp>
        <p:nvSpPr>
          <p:cNvPr id="35" name="矩形 34"/>
          <p:cNvSpPr/>
          <p:nvPr/>
        </p:nvSpPr>
        <p:spPr>
          <a:xfrm>
            <a:off x="314326" y="2272665"/>
            <a:ext cx="11564620" cy="2748915"/>
          </a:xfrm>
          <a:prstGeom prst="rect">
            <a:avLst/>
          </a:prstGeom>
          <a:solidFill>
            <a:srgbClr val="00325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688716" y="2827020"/>
            <a:ext cx="4812030" cy="1015663"/>
          </a:xfrm>
          <a:prstGeom prst="rect">
            <a:avLst/>
          </a:prstGeom>
          <a:noFill/>
        </p:spPr>
        <p:txBody>
          <a:bodyPr wrap="square" rtlCol="0" anchor="t">
            <a:spAutoFit/>
          </a:bodyPr>
          <a:lstStyle/>
          <a:p>
            <a:pPr algn="ctr"/>
            <a:r>
              <a:rPr lang="zh-CN" altLang="en-US" sz="6000" dirty="0">
                <a:solidFill>
                  <a:schemeClr val="bg1"/>
                </a:solidFill>
                <a:latin typeface="汉仪旗黑-55简" panose="00020600040101010101" charset="-128"/>
                <a:ea typeface="汉仪旗黑-55简" panose="00020600040101010101" charset="-128"/>
                <a:cs typeface="汉仪旗黑-55简" panose="00020600040101010101" charset="-128"/>
              </a:rPr>
              <a:t>日常工作  </a:t>
            </a:r>
          </a:p>
        </p:txBody>
      </p:sp>
      <p:sp>
        <p:nvSpPr>
          <p:cNvPr id="36" name="文本框 35"/>
          <p:cNvSpPr txBox="1"/>
          <p:nvPr/>
        </p:nvSpPr>
        <p:spPr>
          <a:xfrm>
            <a:off x="5401945" y="874396"/>
            <a:ext cx="1326004" cy="1323439"/>
          </a:xfrm>
          <a:prstGeom prst="rect">
            <a:avLst/>
          </a:prstGeom>
          <a:noFill/>
        </p:spPr>
        <p:txBody>
          <a:bodyPr wrap="none" rtlCol="0">
            <a:spAutoFit/>
          </a:bodyPr>
          <a:lstStyle/>
          <a:p>
            <a:r>
              <a:rPr lang="en-US" altLang="zh-CN" sz="8000">
                <a:solidFill>
                  <a:srgbClr val="00325D"/>
                </a:solidFill>
                <a:latin typeface="汉仪君黑-45简" panose="020B0604020202020204" charset="-122"/>
                <a:ea typeface="汉仪君黑-45简" panose="020B0604020202020204" charset="-122"/>
              </a:rPr>
              <a:t>02</a:t>
            </a:r>
          </a:p>
        </p:txBody>
      </p:sp>
      <p:sp>
        <p:nvSpPr>
          <p:cNvPr id="38" name="等腰三角形 37"/>
          <p:cNvSpPr/>
          <p:nvPr/>
        </p:nvSpPr>
        <p:spPr>
          <a:xfrm flipV="1">
            <a:off x="5491482" y="140335"/>
            <a:ext cx="1209040" cy="584200"/>
          </a:xfrm>
          <a:prstGeom prst="triangle">
            <a:avLst/>
          </a:prstGeom>
          <a:solidFill>
            <a:srgbClr val="003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5" name="Picture 11" descr="未标题-1 拷贝"/>
          <p:cNvPicPr>
            <a:picLocks noChangeAspect="1" noChangeArrowheads="1"/>
          </p:cNvPicPr>
          <p:nvPr>
            <p:custDataLst>
              <p:tags r:id="rId2"/>
            </p:custDataLst>
          </p:nvPr>
        </p:nvPicPr>
        <p:blipFill>
          <a:blip r:embed="rId6" cstate="email"/>
          <a:srcRect/>
          <a:stretch>
            <a:fillRect/>
          </a:stretch>
        </p:blipFill>
        <p:spPr bwMode="auto">
          <a:xfrm>
            <a:off x="5078525" y="5233988"/>
            <a:ext cx="2211387" cy="1624012"/>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ChangeArrowheads="1"/>
          </p:cNvSpPr>
          <p:nvPr/>
        </p:nvSpPr>
        <p:spPr bwMode="auto">
          <a:xfrm>
            <a:off x="1" y="811472"/>
            <a:ext cx="12196763" cy="41275"/>
          </a:xfrm>
          <a:prstGeom prst="rect">
            <a:avLst/>
          </a:prstGeom>
          <a:solidFill>
            <a:schemeClr val="accent1"/>
          </a:solidFill>
          <a:ln w="9525">
            <a:noFill/>
            <a:miter lim="800000"/>
          </a:ln>
        </p:spPr>
        <p:txBody>
          <a:bodyPr/>
          <a:lstStyle/>
          <a:p>
            <a:endParaRPr lang="zh-CN" altLang="en-US">
              <a:latin typeface="Calibri" panose="020F0502020204030204" pitchFamily="34" charset="0"/>
            </a:endParaRPr>
          </a:p>
        </p:txBody>
      </p:sp>
      <p:pic>
        <p:nvPicPr>
          <p:cNvPr id="9" name="Picture 11" descr="未标题-1 拷贝"/>
          <p:cNvPicPr>
            <a:picLocks noChangeAspect="1" noChangeArrowheads="1"/>
          </p:cNvPicPr>
          <p:nvPr/>
        </p:nvPicPr>
        <p:blipFill>
          <a:blip r:embed="rId5" cstate="email"/>
          <a:srcRect/>
          <a:stretch>
            <a:fillRect/>
          </a:stretch>
        </p:blipFill>
        <p:spPr bwMode="auto">
          <a:xfrm>
            <a:off x="1" y="31899"/>
            <a:ext cx="1113360" cy="817636"/>
          </a:xfrm>
          <a:prstGeom prst="rect">
            <a:avLst/>
          </a:prstGeom>
          <a:noFill/>
          <a:ln w="9525">
            <a:noFill/>
            <a:miter lim="800000"/>
            <a:headEnd/>
            <a:tailEnd/>
          </a:ln>
        </p:spPr>
      </p:pic>
      <p:sp>
        <p:nvSpPr>
          <p:cNvPr id="40" name="矩形 39"/>
          <p:cNvSpPr/>
          <p:nvPr>
            <p:custDataLst>
              <p:tags r:id="rId1"/>
            </p:custDataLst>
          </p:nvPr>
        </p:nvSpPr>
        <p:spPr>
          <a:xfrm>
            <a:off x="678815" y="5027930"/>
            <a:ext cx="5476875" cy="1087755"/>
          </a:xfrm>
          <a:prstGeom prst="rect">
            <a:avLst/>
          </a:prstGeom>
        </p:spPr>
        <p:txBody>
          <a:bodyPr wrap="square">
            <a:spAutoFit/>
          </a:bodyPr>
          <a:lstStyle/>
          <a:p>
            <a:pPr>
              <a:lnSpc>
                <a:spcPct val="12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lt"/>
              </a:rPr>
              <a:t>春节前夕，邱校长带领校区管委会同志来宿舍慰问值班的员工。为了让留校的同学感受到新春佳节的气氛，我们在宿舍区挂起了红灯笼，增加过年的味道</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 name="文本框 25"/>
          <p:cNvSpPr txBox="1"/>
          <p:nvPr>
            <p:custDataLst>
              <p:tags r:id="rId2"/>
            </p:custDataLst>
          </p:nvPr>
        </p:nvSpPr>
        <p:spPr>
          <a:xfrm>
            <a:off x="3123157" y="241386"/>
            <a:ext cx="5950446" cy="398780"/>
          </a:xfrm>
          <a:prstGeom prst="rect">
            <a:avLst/>
          </a:prstGeom>
          <a:noFill/>
          <a:effectLst/>
        </p:spPr>
        <p:txBody>
          <a:bodyPr wrap="square" rtlCol="0">
            <a:spAutoFit/>
          </a:bodyPr>
          <a:lstStyle/>
          <a:p>
            <a:pPr lvl="0" algn="ctr">
              <a:lnSpc>
                <a:spcPct val="125000"/>
              </a:lnSpc>
              <a:buClrTx/>
              <a:buSzTx/>
              <a:buFontTx/>
              <a:defRPr/>
            </a:pPr>
            <a:r>
              <a:rPr lang="zh-CN" altLang="en-US" sz="24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日常工作</a:t>
            </a:r>
          </a:p>
        </p:txBody>
      </p:sp>
      <p:pic>
        <p:nvPicPr>
          <p:cNvPr id="4098" name="Picture 2" descr="E:\微信\WeChat Files\wxid_2z47q0xpk50n11\FileStorage\Temp\fd22d31d8ba62e638423d5503431221.jpg"/>
          <p:cNvPicPr>
            <a:picLocks noChangeAspect="1" noChangeArrowheads="1"/>
          </p:cNvPicPr>
          <p:nvPr/>
        </p:nvPicPr>
        <p:blipFill>
          <a:blip r:embed="rId6" cstate="screen"/>
          <a:srcRect/>
          <a:stretch>
            <a:fillRect/>
          </a:stretch>
        </p:blipFill>
        <p:spPr bwMode="auto">
          <a:xfrm rot="5400000">
            <a:off x="6525541" y="1758978"/>
            <a:ext cx="48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微信\WeChat Files\wxid_2z47q0xpk50n11\FileStorage\Temp\2fbc54eb591c1ededc40dd14c542b2f.jpg"/>
          <p:cNvPicPr>
            <a:picLocks noChangeAspect="1" noChangeArrowheads="1"/>
          </p:cNvPicPr>
          <p:nvPr/>
        </p:nvPicPr>
        <p:blipFill>
          <a:blip r:embed="rId7" cstate="screen"/>
          <a:srcRect/>
          <a:stretch>
            <a:fillRect/>
          </a:stretch>
        </p:blipFill>
        <p:spPr bwMode="auto">
          <a:xfrm>
            <a:off x="868680" y="1111250"/>
            <a:ext cx="5096510" cy="3822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zIxOWM5ZjI0OTZlMDhiN2M5NTYxM2NjYjUxMmYzZjM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2_1"/>
  <p:tag name="KSO_WM_TEMPLATE_CATEGORY" val="diagram"/>
  <p:tag name="KSO_WM_TEMPLATE_INDEX" val="20230141"/>
  <p:tag name="KSO_WM_UNIT_LAYERLEVEL" val="1_1_1"/>
  <p:tag name="KSO_WM_TAG_VERSION" val="1.0"/>
  <p:tag name="KSO_WM_BEAUTIFY_FLAG" val="#wm#"/>
  <p:tag name="KSO_WM_DIAGRAM_GROUP_CODE" val="m1-1"/>
  <p:tag name="KSO_WM_UNIT_TYPE" val="m_h_i"/>
  <p:tag name="KSO_WM_UNIT_INDEX" val="1_2_1"/>
  <p:tag name="KSO_WM_UNIT_FILL_FORE_SCHEMECOLOR_INDEX" val="8"/>
  <p:tag name="KSO_WM_UNIT_FILL_TYPE" val="1"/>
  <p:tag name="KSO_WM_UNIT_TEXT_FILL_FORE_SCHEMECOLOR_INDEX" val="2"/>
  <p:tag name="KSO_WM_UNIT_TEXT_FILL_TYPE" val="1"/>
  <p:tag name="KSO_WM_DIAGRAM_VIRTUALLY_FRAME" val="{&quot;height&quot;:473.55,&quot;left&quot;:0.05,&quot;top&quot;:53.85,&quot;width&quot;:960.75}"/>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4_1"/>
  <p:tag name="KSO_WM_TEMPLATE_CATEGORY" val="diagram"/>
  <p:tag name="KSO_WM_TEMPLATE_INDEX" val="20230141"/>
  <p:tag name="KSO_WM_UNIT_LAYERLEVEL" val="1_1_1"/>
  <p:tag name="KSO_WM_TAG_VERSION" val="1.0"/>
  <p:tag name="KSO_WM_BEAUTIFY_FLAG" val="#wm#"/>
  <p:tag name="KSO_WM_DIAGRAM_GROUP_CODE" val="m1-1"/>
  <p:tag name="KSO_WM_UNIT_TYPE" val="m_h_i"/>
  <p:tag name="KSO_WM_UNIT_INDEX" val="1_4_1"/>
  <p:tag name="KSO_WM_UNIT_FILL_FORE_SCHEMECOLOR_INDEX" val="8"/>
  <p:tag name="KSO_WM_UNIT_FILL_TYPE" val="1"/>
  <p:tag name="KSO_WM_UNIT_TEXT_FILL_FORE_SCHEMECOLOR_INDEX" val="2"/>
  <p:tag name="KSO_WM_UNIT_TEXT_FILL_TYPE" val="1"/>
  <p:tag name="KSO_WM_DIAGRAM_VIRTUALLY_FRAME" val="{&quot;height&quot;:473.55,&quot;left&quot;:0.05,&quot;top&quot;:53.85,&quot;width&quot;:960.75}"/>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2_2"/>
  <p:tag name="KSO_WM_TEMPLATE_CATEGORY" val="diagram"/>
  <p:tag name="KSO_WM_TEMPLATE_INDEX" val="20230141"/>
  <p:tag name="KSO_WM_UNIT_LAYERLEVEL" val="1_1_1"/>
  <p:tag name="KSO_WM_TAG_VERSION" val="1.0"/>
  <p:tag name="KSO_WM_BEAUTIFY_FLAG" val="#wm#"/>
  <p:tag name="KSO_WM_DIAGRAM_GROUP_CODE" val="m1-1"/>
  <p:tag name="KSO_WM_UNIT_TYPE" val="m_h_i"/>
  <p:tag name="KSO_WM_UNIT_INDEX" val="1_2_2"/>
  <p:tag name="KSO_WM_UNIT_FILL_FORE_SCHEMECOLOR_INDEX" val="14"/>
  <p:tag name="KSO_WM_UNIT_FILL_TYPE" val="1"/>
  <p:tag name="KSO_WM_UNIT_TEXT_FILL_FORE_SCHEMECOLOR_INDEX" val="2"/>
  <p:tag name="KSO_WM_UNIT_TEXT_FILL_TYPE" val="1"/>
  <p:tag name="KSO_WM_DIAGRAM_VIRTUALLY_FRAME" val="{&quot;height&quot;:473.55,&quot;left&quot;:0.05,&quot;top&quot;:53.85,&quot;width&quot;:960.75}"/>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1_2"/>
  <p:tag name="KSO_WM_TEMPLATE_CATEGORY" val="diagram"/>
  <p:tag name="KSO_WM_TEMPLATE_INDEX" val="20230141"/>
  <p:tag name="KSO_WM_UNIT_LAYERLEVEL" val="1_1_1"/>
  <p:tag name="KSO_WM_TAG_VERSION" val="1.0"/>
  <p:tag name="KSO_WM_BEAUTIFY_FLAG" val="#wm#"/>
  <p:tag name="KSO_WM_DIAGRAM_GROUP_CODE" val="m1-1"/>
  <p:tag name="KSO_WM_UNIT_TYPE" val="m_h_i"/>
  <p:tag name="KSO_WM_UNIT_INDEX" val="1_1_2"/>
  <p:tag name="KSO_WM_UNIT_FILL_FORE_SCHEMECOLOR_INDEX" val="14"/>
  <p:tag name="KSO_WM_UNIT_FILL_TYPE" val="1"/>
  <p:tag name="KSO_WM_UNIT_TEXT_FILL_FORE_SCHEMECOLOR_INDEX" val="2"/>
  <p:tag name="KSO_WM_UNIT_TEXT_FILL_TYPE" val="1"/>
  <p:tag name="KSO_WM_DIAGRAM_VIRTUALLY_FRAME" val="{&quot;height&quot;:473.55,&quot;left&quot;:0.05,&quot;top&quot;:53.85,&quot;width&quot;:960.75}"/>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3_1"/>
  <p:tag name="KSO_WM_TEMPLATE_CATEGORY" val="diagram"/>
  <p:tag name="KSO_WM_TEMPLATE_INDEX" val="20230141"/>
  <p:tag name="KSO_WM_UNIT_LAYERLEVEL" val="1_1_1"/>
  <p:tag name="KSO_WM_TAG_VERSION" val="1.0"/>
  <p:tag name="KSO_WM_BEAUTIFY_FLAG" val="#wm#"/>
  <p:tag name="KSO_WM_DIAGRAM_GROUP_CODE" val="m1-1"/>
  <p:tag name="KSO_WM_UNIT_TYPE" val="m_h_i"/>
  <p:tag name="KSO_WM_UNIT_INDEX" val="1_3_1"/>
  <p:tag name="KSO_WM_UNIT_FILL_FORE_SCHEMECOLOR_INDEX" val="14"/>
  <p:tag name="KSO_WM_UNIT_FILL_TYPE" val="1"/>
  <p:tag name="KSO_WM_UNIT_TEXT_FILL_FORE_SCHEMECOLOR_INDEX" val="2"/>
  <p:tag name="KSO_WM_UNIT_TEXT_FILL_TYPE" val="1"/>
  <p:tag name="KSO_WM_DIAGRAM_VIRTUALLY_FRAME" val="{&quot;height&quot;:473.55,&quot;left&quot;:0.05,&quot;top&quot;:53.85,&quot;width&quot;:960.75}"/>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3_2"/>
  <p:tag name="KSO_WM_TEMPLATE_CATEGORY" val="diagram"/>
  <p:tag name="KSO_WM_TEMPLATE_INDEX" val="20230141"/>
  <p:tag name="KSO_WM_UNIT_LAYERLEVEL" val="1_1_1"/>
  <p:tag name="KSO_WM_TAG_VERSION" val="1.0"/>
  <p:tag name="KSO_WM_BEAUTIFY_FLAG" val="#wm#"/>
  <p:tag name="KSO_WM_DIAGRAM_GROUP_CODE" val="m1-1"/>
  <p:tag name="KSO_WM_UNIT_TYPE" val="m_h_i"/>
  <p:tag name="KSO_WM_UNIT_INDEX" val="1_3_2"/>
  <p:tag name="KSO_WM_UNIT_FILL_FORE_SCHEMECOLOR_INDEX" val="8"/>
  <p:tag name="KSO_WM_UNIT_FILL_TYPE" val="1"/>
  <p:tag name="KSO_WM_UNIT_TEXT_FILL_FORE_SCHEMECOLOR_INDEX" val="2"/>
  <p:tag name="KSO_WM_UNIT_TEXT_FILL_TYPE" val="1"/>
  <p:tag name="KSO_WM_DIAGRAM_VIRTUALLY_FRAME" val="{&quot;height&quot;:473.55,&quot;left&quot;:0.05,&quot;top&quot;:53.85,&quot;width&quot;:960.75}"/>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4_2"/>
  <p:tag name="KSO_WM_TEMPLATE_CATEGORY" val="diagram"/>
  <p:tag name="KSO_WM_TEMPLATE_INDEX" val="20230141"/>
  <p:tag name="KSO_WM_UNIT_LAYERLEVEL" val="1_1_1"/>
  <p:tag name="KSO_WM_TAG_VERSION" val="1.0"/>
  <p:tag name="KSO_WM_BEAUTIFY_FLAG" val="#wm#"/>
  <p:tag name="KSO_WM_DIAGRAM_GROUP_CODE" val="m1-1"/>
  <p:tag name="KSO_WM_UNIT_TYPE" val="m_h_i"/>
  <p:tag name="KSO_WM_UNIT_INDEX" val="1_4_2"/>
  <p:tag name="KSO_WM_UNIT_FILL_FORE_SCHEMECOLOR_INDEX" val="14"/>
  <p:tag name="KSO_WM_UNIT_FILL_TYPE" val="1"/>
  <p:tag name="KSO_WM_UNIT_TEXT_FILL_FORE_SCHEMECOLOR_INDEX" val="2"/>
  <p:tag name="KSO_WM_UNIT_TEXT_FILL_TYPE" val="1"/>
  <p:tag name="KSO_WM_DIAGRAM_VIRTUALLY_FRAME" val="{&quot;height&quot;:473.55,&quot;left&quot;:0.05,&quot;top&quot;:53.85,&quot;width&quot;:960.75}"/>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a*1_1_1"/>
  <p:tag name="KSO_WM_TEMPLATE_CATEGORY" val="diagram"/>
  <p:tag name="KSO_WM_TEMPLATE_INDEX" val="20230141"/>
  <p:tag name="KSO_WM_UNIT_LAYERLEVEL" val="1_1_1"/>
  <p:tag name="KSO_WM_TAG_VERSION" val="1.0"/>
  <p:tag name="KSO_WM_UNIT_ISCONTENTSTITLE" val="0"/>
  <p:tag name="KSO_WM_UNIT_ISNUMDGMTITLE" val="0"/>
  <p:tag name="KSO_WM_UNIT_PRESET_TEXT" val="预设标题"/>
  <p:tag name="KSO_WM_UNIT_NOCLEAR" val="0"/>
  <p:tag name="KSO_WM_DIAGRAM_GROUP_CODE" val="m1-1"/>
  <p:tag name="KSO_WM_UNIT_TYPE" val="m_h_a"/>
  <p:tag name="KSO_WM_UNIT_INDEX" val="1_1_1"/>
  <p:tag name="KSO_WM_UNIT_TEXT_FILL_FORE_SCHEMECOLOR_INDEX" val="13"/>
  <p:tag name="KSO_WM_UNIT_TEXT_FILL_TYPE" val="1"/>
  <p:tag name="KSO_WM_DIAGRAM_VIRTUALLY_FRAME" val="{&quot;height&quot;:391.65,&quot;left&quot;:0,&quot;top&quot;:77.85,&quot;width&quot;:960.75}"/>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1_1"/>
  <p:tag name="KSO_WM_TEMPLATE_CATEGORY" val="diagram"/>
  <p:tag name="KSO_WM_TEMPLATE_INDEX" val="20230141"/>
  <p:tag name="KSO_WM_UNIT_LAYERLEVEL" val="1_1_1"/>
  <p:tag name="KSO_WM_TAG_VERSION" val="1.0"/>
  <p:tag name="KSO_WM_BEAUTIFY_FLAG" val="#wm#"/>
  <p:tag name="KSO_WM_DIAGRAM_GROUP_CODE" val="m1-1"/>
  <p:tag name="KSO_WM_UNIT_SUBTYPE" val="d"/>
  <p:tag name="KSO_WM_UNIT_TYPE" val="m_h_i"/>
  <p:tag name="KSO_WM_UNIT_INDEX" val="1_1_1"/>
  <p:tag name="KSO_WM_UNIT_TEXT_FILL_FORE_SCHEMECOLOR_INDEX" val="8"/>
  <p:tag name="KSO_WM_UNIT_TEXT_FILL_TYPE" val="1"/>
  <p:tag name="KSO_WM_DIAGRAM_VIRTUALLY_FRAME" val="{&quot;height&quot;:473.55,&quot;left&quot;:0.05,&quot;top&quot;:53.85,&quot;width&quot;:960.75}"/>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a*1_2_1"/>
  <p:tag name="KSO_WM_TEMPLATE_CATEGORY" val="diagram"/>
  <p:tag name="KSO_WM_TEMPLATE_INDEX" val="20230141"/>
  <p:tag name="KSO_WM_UNIT_LAYERLEVEL" val="1_1_1"/>
  <p:tag name="KSO_WM_TAG_VERSION" val="1.0"/>
  <p:tag name="KSO_WM_UNIT_ISCONTENTSTITLE" val="0"/>
  <p:tag name="KSO_WM_UNIT_ISNUMDGMTITLE" val="0"/>
  <p:tag name="KSO_WM_UNIT_PRESET_TEXT" val="预设标题"/>
  <p:tag name="KSO_WM_UNIT_NOCLEAR" val="0"/>
  <p:tag name="KSO_WM_DIAGRAM_GROUP_CODE" val="m1-1"/>
  <p:tag name="KSO_WM_UNIT_TYPE" val="m_h_a"/>
  <p:tag name="KSO_WM_UNIT_INDEX" val="1_2_1"/>
  <p:tag name="KSO_WM_UNIT_TEXT_FILL_FORE_SCHEMECOLOR_INDEX" val="13"/>
  <p:tag name="KSO_WM_UNIT_TEXT_FILL_TYPE" val="1"/>
  <p:tag name="KSO_WM_DIAGRAM_VIRTUALLY_FRAME" val="{&quot;height&quot;:391.65,&quot;left&quot;:0,&quot;top&quot;:77.85,&quot;width&quot;:960.7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2_1"/>
  <p:tag name="KSO_WM_TEMPLATE_CATEGORY" val="diagram"/>
  <p:tag name="KSO_WM_TEMPLATE_INDEX" val="20230141"/>
  <p:tag name="KSO_WM_UNIT_LAYERLEVEL" val="1_1_1"/>
  <p:tag name="KSO_WM_TAG_VERSION" val="1.0"/>
  <p:tag name="KSO_WM_BEAUTIFY_FLAG" val="#wm#"/>
  <p:tag name="KSO_WM_DIAGRAM_GROUP_CODE" val="m1-1"/>
  <p:tag name="KSO_WM_UNIT_SUBTYPE" val="d"/>
  <p:tag name="KSO_WM_UNIT_TYPE" val="m_h_i"/>
  <p:tag name="KSO_WM_UNIT_INDEX" val="1_2_1"/>
  <p:tag name="KSO_WM_UNIT_TEXT_FILL_FORE_SCHEMECOLOR_INDEX" val="8"/>
  <p:tag name="KSO_WM_UNIT_TEXT_FILL_TYPE" val="1"/>
  <p:tag name="KSO_WM_DIAGRAM_VIRTUALLY_FRAME" val="{&quot;height&quot;:473.55,&quot;left&quot;:0.05,&quot;top&quot;:53.85,&quot;width&quot;:960.75}"/>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a*1_3_1"/>
  <p:tag name="KSO_WM_TEMPLATE_CATEGORY" val="diagram"/>
  <p:tag name="KSO_WM_TEMPLATE_INDEX" val="20230141"/>
  <p:tag name="KSO_WM_UNIT_LAYERLEVEL" val="1_1_1"/>
  <p:tag name="KSO_WM_TAG_VERSION" val="1.0"/>
  <p:tag name="KSO_WM_UNIT_ISCONTENTSTITLE" val="0"/>
  <p:tag name="KSO_WM_UNIT_ISNUMDGMTITLE" val="0"/>
  <p:tag name="KSO_WM_UNIT_PRESET_TEXT" val="预设标题"/>
  <p:tag name="KSO_WM_UNIT_NOCLEAR" val="0"/>
  <p:tag name="KSO_WM_DIAGRAM_GROUP_CODE" val="m1-1"/>
  <p:tag name="KSO_WM_UNIT_TYPE" val="m_h_a"/>
  <p:tag name="KSO_WM_UNIT_INDEX" val="1_3_1"/>
  <p:tag name="KSO_WM_UNIT_TEXT_FILL_FORE_SCHEMECOLOR_INDEX" val="13"/>
  <p:tag name="KSO_WM_UNIT_TEXT_FILL_TYPE" val="1"/>
  <p:tag name="KSO_WM_DIAGRAM_VIRTUALLY_FRAME" val="{&quot;height&quot;:391.65,&quot;left&quot;:0,&quot;top&quot;:77.85,&quot;width&quot;:960.75}"/>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3_1"/>
  <p:tag name="KSO_WM_TEMPLATE_CATEGORY" val="diagram"/>
  <p:tag name="KSO_WM_TEMPLATE_INDEX" val="20230141"/>
  <p:tag name="KSO_WM_UNIT_LAYERLEVEL" val="1_1_1"/>
  <p:tag name="KSO_WM_TAG_VERSION" val="1.0"/>
  <p:tag name="KSO_WM_BEAUTIFY_FLAG" val="#wm#"/>
  <p:tag name="KSO_WM_DIAGRAM_GROUP_CODE" val="m1-1"/>
  <p:tag name="KSO_WM_UNIT_SUBTYPE" val="d"/>
  <p:tag name="KSO_WM_UNIT_TYPE" val="m_h_i"/>
  <p:tag name="KSO_WM_UNIT_INDEX" val="1_3_1"/>
  <p:tag name="KSO_WM_UNIT_TEXT_FILL_FORE_SCHEMECOLOR_INDEX" val="8"/>
  <p:tag name="KSO_WM_UNIT_TEXT_FILL_TYPE" val="1"/>
  <p:tag name="KSO_WM_DIAGRAM_VIRTUALLY_FRAME" val="{&quot;height&quot;:473.55,&quot;left&quot;:0.05,&quot;top&quot;:53.85,&quot;width&quot;:960.75}"/>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a*1_4_1"/>
  <p:tag name="KSO_WM_TEMPLATE_CATEGORY" val="diagram"/>
  <p:tag name="KSO_WM_TEMPLATE_INDEX" val="20230141"/>
  <p:tag name="KSO_WM_UNIT_LAYERLEVEL" val="1_1_1"/>
  <p:tag name="KSO_WM_TAG_VERSION" val="1.0"/>
  <p:tag name="KSO_WM_UNIT_ISCONTENTSTITLE" val="0"/>
  <p:tag name="KSO_WM_UNIT_ISNUMDGMTITLE" val="0"/>
  <p:tag name="KSO_WM_UNIT_PRESET_TEXT" val="预设标题"/>
  <p:tag name="KSO_WM_UNIT_NOCLEAR" val="0"/>
  <p:tag name="KSO_WM_DIAGRAM_GROUP_CODE" val="m1-1"/>
  <p:tag name="KSO_WM_UNIT_TYPE" val="m_h_a"/>
  <p:tag name="KSO_WM_UNIT_INDEX" val="1_4_1"/>
  <p:tag name="KSO_WM_UNIT_TEXT_FILL_FORE_SCHEMECOLOR_INDEX" val="13"/>
  <p:tag name="KSO_WM_UNIT_TEXT_FILL_TYPE" val="1"/>
  <p:tag name="KSO_WM_DIAGRAM_VIRTUALLY_FRAME" val="{&quot;height&quot;:391.65,&quot;left&quot;:0,&quot;top&quot;:77.85,&quot;width&quot;:960.75}"/>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4_1"/>
  <p:tag name="KSO_WM_TEMPLATE_CATEGORY" val="diagram"/>
  <p:tag name="KSO_WM_TEMPLATE_INDEX" val="20230141"/>
  <p:tag name="KSO_WM_UNIT_LAYERLEVEL" val="1_1_1"/>
  <p:tag name="KSO_WM_TAG_VERSION" val="1.0"/>
  <p:tag name="KSO_WM_BEAUTIFY_FLAG" val="#wm#"/>
  <p:tag name="KSO_WM_DIAGRAM_GROUP_CODE" val="m1-1"/>
  <p:tag name="KSO_WM_UNIT_SUBTYPE" val="d"/>
  <p:tag name="KSO_WM_UNIT_TYPE" val="m_h_i"/>
  <p:tag name="KSO_WM_UNIT_INDEX" val="1_4_1"/>
  <p:tag name="KSO_WM_UNIT_TEXT_FILL_FORE_SCHEMECOLOR_INDEX" val="8"/>
  <p:tag name="KSO_WM_UNIT_TEXT_FILL_TYPE" val="1"/>
  <p:tag name="KSO_WM_DIAGRAM_VIRTUALLY_FRAME" val="{&quot;height&quot;:473.55,&quot;left&quot;:0.05,&quot;top&quot;:53.85,&quot;width&quot;:960.75}"/>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f*1_2_1"/>
  <p:tag name="KSO_WM_TEMPLATE_CATEGORY" val="diagram"/>
  <p:tag name="KSO_WM_TEMPLATE_INDEX" val="20230141"/>
  <p:tag name="KSO_WM_UNIT_LAYERLEVEL" val="1_1_1"/>
  <p:tag name="KSO_WM_TAG_VERSION" val="1.0"/>
  <p:tag name="KSO_WM_UNIT_SUBTYPE" val="a"/>
  <p:tag name="KSO_WM_UNIT_PRESET_TEXT" val="点击此处添加正文，文字是您思想的提炼"/>
  <p:tag name="KSO_WM_UNIT_NOCLEAR" val="0"/>
  <p:tag name="KSO_WM_DIAGRAM_GROUP_CODE" val="m1-1"/>
  <p:tag name="KSO_WM_UNIT_TYPE" val="m_h_f"/>
  <p:tag name="KSO_WM_UNIT_INDEX" val="1_2_1"/>
  <p:tag name="KSO_WM_UNIT_TEXT_FILL_FORE_SCHEMECOLOR_INDEX" val="13"/>
  <p:tag name="KSO_WM_UNIT_TEXT_FILL_TYPE" val="1"/>
  <p:tag name="KSO_WM_DIAGRAM_VIRTUALLY_FRAME" val="{&quot;height&quot;:443.25,&quot;left&quot;:0.05,&quot;top&quot;:53.85,&quot;width&quot;:960.75}"/>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f*1_1_1"/>
  <p:tag name="KSO_WM_TEMPLATE_CATEGORY" val="diagram"/>
  <p:tag name="KSO_WM_TEMPLATE_INDEX" val="20230141"/>
  <p:tag name="KSO_WM_UNIT_LAYERLEVEL" val="1_1_1"/>
  <p:tag name="KSO_WM_TAG_VERSION" val="1.0"/>
  <p:tag name="KSO_WM_UNIT_SUBTYPE" val="a"/>
  <p:tag name="KSO_WM_UNIT_PRESET_TEXT" val="点击此处添加正文，文字是您思想的提炼"/>
  <p:tag name="KSO_WM_UNIT_NOCLEAR" val="0"/>
  <p:tag name="KSO_WM_DIAGRAM_GROUP_CODE" val="m1-1"/>
  <p:tag name="KSO_WM_UNIT_TYPE" val="m_h_f"/>
  <p:tag name="KSO_WM_UNIT_INDEX" val="1_1_1"/>
  <p:tag name="KSO_WM_UNIT_TEXT_FILL_FORE_SCHEMECOLOR_INDEX" val="13"/>
  <p:tag name="KSO_WM_UNIT_TEXT_FILL_TYPE" val="1"/>
  <p:tag name="KSO_WM_DIAGRAM_VIRTUALLY_FRAME" val="{&quot;height&quot;:391.65,&quot;left&quot;:0,&quot;top&quot;:77.85,&quot;width&quot;:960.75}"/>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f*1_4_1"/>
  <p:tag name="KSO_WM_TEMPLATE_CATEGORY" val="diagram"/>
  <p:tag name="KSO_WM_TEMPLATE_INDEX" val="20230141"/>
  <p:tag name="KSO_WM_UNIT_LAYERLEVEL" val="1_1_1"/>
  <p:tag name="KSO_WM_TAG_VERSION" val="1.0"/>
  <p:tag name="KSO_WM_UNIT_SUBTYPE" val="a"/>
  <p:tag name="KSO_WM_UNIT_PRESET_TEXT" val="点击此处添加正文，文字是您思想的提炼"/>
  <p:tag name="KSO_WM_UNIT_NOCLEAR" val="0"/>
  <p:tag name="KSO_WM_DIAGRAM_GROUP_CODE" val="m1-1"/>
  <p:tag name="KSO_WM_UNIT_TYPE" val="m_h_f"/>
  <p:tag name="KSO_WM_UNIT_INDEX" val="1_4_1"/>
  <p:tag name="KSO_WM_UNIT_TEXT_FILL_FORE_SCHEMECOLOR_INDEX" val="13"/>
  <p:tag name="KSO_WM_UNIT_TEXT_FILL_TYPE" val="1"/>
  <p:tag name="KSO_WM_DIAGRAM_VIRTUALLY_FRAME" val="{&quot;height&quot;:444.25,&quot;left&quot;:0.05,&quot;top&quot;:53.85,&quot;width&quot;:960.75}"/>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f*1_3_1"/>
  <p:tag name="KSO_WM_TEMPLATE_CATEGORY" val="diagram"/>
  <p:tag name="KSO_WM_TEMPLATE_INDEX" val="20230141"/>
  <p:tag name="KSO_WM_UNIT_LAYERLEVEL" val="1_1_1"/>
  <p:tag name="KSO_WM_TAG_VERSION" val="1.0"/>
  <p:tag name="KSO_WM_UNIT_SUBTYPE" val="a"/>
  <p:tag name="KSO_WM_UNIT_PRESET_TEXT" val="点击此处添加正文，文字是您思想的提炼"/>
  <p:tag name="KSO_WM_UNIT_NOCLEAR" val="0"/>
  <p:tag name="KSO_WM_DIAGRAM_GROUP_CODE" val="m1-1"/>
  <p:tag name="KSO_WM_UNIT_TYPE" val="m_h_f"/>
  <p:tag name="KSO_WM_UNIT_INDEX" val="1_3_1"/>
  <p:tag name="KSO_WM_UNIT_TEXT_FILL_FORE_SCHEMECOLOR_INDEX" val="13"/>
  <p:tag name="KSO_WM_UNIT_TEXT_FILL_TYPE" val="1"/>
  <p:tag name="KSO_WM_DIAGRAM_VIRTUALLY_FRAME" val="{&quot;height&quot;:444.25,&quot;left&quot;:0.05,&quot;top&quot;:53.85,&quot;width&quot;:960.75}"/>
</p:tagLst>
</file>

<file path=ppt/tags/tag11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TABLE_ENDDRAG_ORIGIN_RECT" val="189*332"/>
  <p:tag name="TABLE_ENDDRAG_RECT" val="378*207*189*332"/>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TABLE_ENDDRAG_ORIGIN_RECT" val="358*174"/>
  <p:tag name="TABLE_ENDDRAG_RECT" val="519*253*358*174"/>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PA" val="v3.0.1"/>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86.95488188976384,&quot;left&quot;:106.88267716535434,&quot;top&quot;:80.66385826771653,&quot;width&quot;:698.0382677165355}"/>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86.95488188976384,&quot;left&quot;:106.88267716535434,&quot;top&quot;:80.66385826771653,&quot;width&quot;:698.0382677165355}"/>
</p:tagLst>
</file>

<file path=ppt/tags/tag37.xml><?xml version="1.0" encoding="utf-8"?>
<p:tagLst xmlns:a="http://schemas.openxmlformats.org/drawingml/2006/main" xmlns:r="http://schemas.openxmlformats.org/officeDocument/2006/relationships" xmlns:p="http://schemas.openxmlformats.org/presentationml/2006/main">
  <p:tag name="PA" val="v3.0.1"/>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86.95488188976384,&quot;left&quot;:106.88267716535434,&quot;top&quot;:80.66385826771653,&quot;width&quot;:698.0382677165355}"/>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86.95488188976384,&quot;left&quot;:106.88267716535434,&quot;top&quot;:80.66385826771653,&quot;width&quot;:698.0382677165355}"/>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386.95488188976384,&quot;left&quot;:106.88267716535434,&quot;top&quot;:80.66385826771653,&quot;width&quot;:698.0382677165355}"/>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386.95488188976384,&quot;left&quot;:106.88267716535434,&quot;top&quot;:80.66385826771653,&quot;width&quot;:698.0382677165355}"/>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386.95488188976384,&quot;left&quot;:106.88267716535434,&quot;top&quot;:80.66385826771653,&quot;width&quot;:698.0382677165355}"/>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386.95488188976384,&quot;left&quot;:106.88267716535434,&quot;top&quot;:80.66385826771653,&quot;width&quot;:698.0382677165355}"/>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386.95488188976384,&quot;left&quot;:106.88267716535434,&quot;top&quot;:80.66385826771653,&quot;width&quot;:698.0382677165355}"/>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386.95488188976384,&quot;left&quot;:106.88267716535434,&quot;top&quot;:80.66385826771653,&quot;width&quot;:698.0382677165355}"/>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5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669.291338582677,&quot;width&quot;:4596.7228346456695}"/>
  <p:tag name="KSO_WM_UNIT_PLACING_PICTURE_USER_RELATIVERECTANGLE" val="{&quot;bottom&quot;:0,&quot;left&quot;:0,&quot;right&quot;:0,&quot;top&quot;:0}"/>
  <p:tag name="KSO_WM_UNIT_PLACING_PICTURE_COLLAGE_RELATIVERECTANGLE" val="{&quot;bottom&quot;:0.1974969763015158,&quot;left&quot;:0,&quot;right&quot;:0,&quot;top&quot;:0.1974969763015158}"/>
  <p:tag name="KSO_WM_UNIT_PLACING_PICTURE_COLLAGE_VIEWPORT" val="{&quot;height&quot;:3656.8599630154354,&quot;width&quot;:4900.813284020581}"/>
  <p:tag name="KSO_WM_UNIT_PLACING_PICTURE_INFO" val="{&quot;code&quot;:&quot;Ba[1]&quot;,&quot;full_picture&quot;:false,&quot;last_crop_picture&quot;:&quot;Ba[1]&quot;,&quot;scheme&quot;:&quot;3-8&quot;,&quot;spacing&quot;:5}"/>
  <p:tag name="KSO_WM_UNIT_PLACING_PICTURE" val="214228.044"/>
  <p:tag name="KSO_WM_BEAUTIFY_FLAG" val=""/>
  <p:tag name="KSO_WM_UNIT_INDEX" val=""/>
  <p:tag name="KSO_WM_UNIT_ID"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13.85,&quot;left&quot;:479.7,&quot;top&quot;:111.05,&quot;width&quot;:419.2}"/>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i*1_1"/>
  <p:tag name="KSO_WM_TEMPLATE_CATEGORY" val="diagram"/>
  <p:tag name="KSO_WM_TEMPLATE_INDEX" val="20230141"/>
  <p:tag name="KSO_WM_UNIT_LAYERLEVEL" val="1_1"/>
  <p:tag name="KSO_WM_TAG_VERSION" val="1.0"/>
  <p:tag name="KSO_WM_BEAUTIFY_FLAG" val="#wm#"/>
  <p:tag name="KSO_WM_DIAGRAM_GROUP_CODE" val="m1-1"/>
  <p:tag name="KSO_WM_UNIT_TYPE" val="m_i"/>
  <p:tag name="KSO_WM_UNIT_INDEX" val="1_1"/>
  <p:tag name="KSO_WM_UNIT_LINE_FORE_SCHEMECOLOR_INDEX" val="2"/>
  <p:tag name="KSO_WM_UNIT_LINE_FILL_TYPE" val="2"/>
  <p:tag name="KSO_WM_UNIT_TEXT_FILL_FORE_SCHEMECOLOR_INDEX" val="2"/>
  <p:tag name="KSO_WM_UNIT_TEXT_FILL_TYPE" val="1"/>
  <p:tag name="KSO_WM_DIAGRAM_VIRTUALLY_FRAME" val="{&quot;height&quot;:473.55,&quot;left&quot;:0.05,&quot;top&quot;:53.85,&quot;width&quot;:960.75}"/>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30141_3*m_h_i*1_1_1"/>
  <p:tag name="KSO_WM_TEMPLATE_CATEGORY" val="diagram"/>
  <p:tag name="KSO_WM_TEMPLATE_INDEX" val="20230141"/>
  <p:tag name="KSO_WM_UNIT_LAYERLEVEL" val="1_1_1"/>
  <p:tag name="KSO_WM_TAG_VERSION" val="1.0"/>
  <p:tag name="KSO_WM_BEAUTIFY_FLAG" val="#wm#"/>
  <p:tag name="KSO_WM_DIAGRAM_GROUP_CODE" val="m1-1"/>
  <p:tag name="KSO_WM_UNIT_TYPE" val="m_h_i"/>
  <p:tag name="KSO_WM_UNIT_INDEX" val="1_1_1"/>
  <p:tag name="KSO_WM_UNIT_FILL_FORE_SCHEMECOLOR_INDEX" val="8"/>
  <p:tag name="KSO_WM_UNIT_FILL_TYPE" val="1"/>
  <p:tag name="KSO_WM_UNIT_TEXT_FILL_FORE_SCHEMECOLOR_INDEX" val="2"/>
  <p:tag name="KSO_WM_UNIT_TEXT_FILL_TYPE" val="1"/>
  <p:tag name="KSO_WM_DIAGRAM_VIRTUALLY_FRAME" val="{&quot;height&quot;:473.55,&quot;left&quot;:0.05,&quot;top&quot;:53.85,&quot;width&quot;:960.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76200" dir="2700000" algn="tl" rotWithShape="0">
            <a:prstClr val="black">
              <a:alpha val="60000"/>
            </a:prstClr>
          </a:outerShdw>
        </a:effectLst>
      </a:spPr>
      <a:bodyPr rtlCol="0" anchor="ctr"/>
      <a:lstStyle>
        <a:defPPr algn="ctr">
          <a:defRPr sz="14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fontAlgn="base">
          <a:lnSpc>
            <a:spcPct val="125000"/>
          </a:lnSpc>
          <a:spcBef>
            <a:spcPct val="0"/>
          </a:spcBef>
          <a:spcAft>
            <a:spcPct val="0"/>
          </a:spcAft>
          <a:defRPr kumimoji="0" sz="16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1387</Words>
  <Application>Microsoft Office PowerPoint</Application>
  <PresentationFormat>宽屏</PresentationFormat>
  <Paragraphs>159</Paragraphs>
  <Slides>32</Slides>
  <Notes>28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32</vt:i4>
      </vt:variant>
    </vt:vector>
  </HeadingPairs>
  <TitlesOfParts>
    <vt:vector size="47" baseType="lpstr">
      <vt:lpstr>阿里巴巴普惠体 Heavy</vt:lpstr>
      <vt:lpstr>汉仪君黑-45简</vt:lpstr>
      <vt:lpstr>汉仪旗黑-55简</vt:lpstr>
      <vt:lpstr>汉仪中黑简</vt:lpstr>
      <vt:lpstr>华文细黑</vt:lpstr>
      <vt:lpstr>思源黑体 CN Bold</vt:lpstr>
      <vt:lpstr>宋体</vt:lpstr>
      <vt:lpstr>微软雅黑</vt:lpstr>
      <vt:lpstr>Arial</vt:lpstr>
      <vt:lpstr>Arial Black</vt:lpstr>
      <vt:lpstr>Calibri</vt:lpstr>
      <vt:lpstr>Calibri Light</vt:lpstr>
      <vt:lpstr>Century Gothic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202312</dc:title>
  <dc:creator>yuandan</dc:creator>
  <cp:lastModifiedBy>周建华</cp:lastModifiedBy>
  <cp:revision>811</cp:revision>
  <dcterms:created xsi:type="dcterms:W3CDTF">2016-06-07T09:36:00Z</dcterms:created>
  <dcterms:modified xsi:type="dcterms:W3CDTF">2025-05-28T01:47:47Z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ICV">
    <vt:lpwstr>032147E5D8A043CD95C5AAF783AEC45B_13</vt:lpwstr>
  </property>
</Properties>
</file>