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40"/>
  </p:notesMasterIdLst>
  <p:sldIdLst>
    <p:sldId id="311" r:id="rId4"/>
    <p:sldId id="344" r:id="rId5"/>
    <p:sldId id="345" r:id="rId6"/>
    <p:sldId id="365" r:id="rId7"/>
    <p:sldId id="388" r:id="rId8"/>
    <p:sldId id="392" r:id="rId9"/>
    <p:sldId id="398" r:id="rId10"/>
    <p:sldId id="423" r:id="rId11"/>
    <p:sldId id="399" r:id="rId12"/>
    <p:sldId id="400" r:id="rId13"/>
    <p:sldId id="402" r:id="rId14"/>
    <p:sldId id="424" r:id="rId15"/>
    <p:sldId id="315" r:id="rId16"/>
    <p:sldId id="425" r:id="rId17"/>
    <p:sldId id="426" r:id="rId18"/>
    <p:sldId id="427" r:id="rId19"/>
    <p:sldId id="430" r:id="rId20"/>
    <p:sldId id="431" r:id="rId21"/>
    <p:sldId id="472" r:id="rId22"/>
    <p:sldId id="434" r:id="rId23"/>
    <p:sldId id="438" r:id="rId24"/>
    <p:sldId id="439" r:id="rId25"/>
    <p:sldId id="436" r:id="rId26"/>
    <p:sldId id="470" r:id="rId27"/>
    <p:sldId id="422" r:id="rId28"/>
    <p:sldId id="418" r:id="rId29"/>
    <p:sldId id="462" r:id="rId30"/>
    <p:sldId id="463" r:id="rId31"/>
    <p:sldId id="464" r:id="rId32"/>
    <p:sldId id="465" r:id="rId33"/>
    <p:sldId id="467" r:id="rId34"/>
    <p:sldId id="489" r:id="rId35"/>
    <p:sldId id="469" r:id="rId36"/>
    <p:sldId id="416" r:id="rId37"/>
    <p:sldId id="332" r:id="rId38"/>
    <p:sldId id="271" r:id="rId39"/>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guide id="2" pos="3788" userDrawn="1">
          <p15:clr>
            <a:srgbClr val="A4A3A4"/>
          </p15:clr>
        </p15:guide>
        <p15:guide id="3" orient="horz" pos="4045" userDrawn="1">
          <p15:clr>
            <a:srgbClr val="A4A3A4"/>
          </p15:clr>
        </p15:guide>
        <p15:guide id="4" orient="horz" pos="422" userDrawn="1">
          <p15:clr>
            <a:srgbClr val="A4A3A4"/>
          </p15:clr>
        </p15:guide>
        <p15:guide id="5" orient="horz" pos="1046" userDrawn="1">
          <p15:clr>
            <a:srgbClr val="A4A3A4"/>
          </p15:clr>
        </p15:guide>
        <p15:guide id="6" pos="7405" userDrawn="1">
          <p15:clr>
            <a:srgbClr val="A4A3A4"/>
          </p15:clr>
        </p15:guide>
        <p15:guide id="7" pos="1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7D77"/>
    <a:srgbClr val="000000"/>
    <a:srgbClr val="FFFFFF"/>
    <a:srgbClr val="227F76"/>
    <a:srgbClr val="395673"/>
    <a:srgbClr val="1C2D3F"/>
    <a:srgbClr val="1FA799"/>
    <a:srgbClr val="002C4E"/>
    <a:srgbClr val="1F4D70"/>
    <a:srgbClr val="197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p:scale>
          <a:sx n="66" d="100"/>
          <a:sy n="66" d="100"/>
        </p:scale>
        <p:origin x="906" y="1146"/>
      </p:cViewPr>
      <p:guideLst>
        <p:guide orient="horz" pos="2143"/>
        <p:guide pos="3788"/>
        <p:guide orient="horz" pos="4045"/>
        <p:guide orient="horz" pos="422"/>
        <p:guide orient="horz" pos="1046"/>
        <p:guide pos="7405"/>
        <p:guide pos="155"/>
      </p:guideLst>
    </p:cSldViewPr>
  </p:slideViewPr>
  <p:notesTextViewPr>
    <p:cViewPr>
      <p:scale>
        <a:sx n="1" d="1"/>
        <a:sy n="1" d="1"/>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210.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sz="1600">
                <a:latin typeface="黑体" panose="02010609060101010101" charset="-122"/>
                <a:ea typeface="黑体" panose="02010609060101010101" charset="-122"/>
              </a:rPr>
              <a:t>年度营业额</a:t>
            </a:r>
            <a:endParaRPr sz="1600">
              <a:latin typeface="黑体" panose="02010609060101010101" charset="-122"/>
              <a:ea typeface="黑体" panose="02010609060101010101" charset="-122"/>
            </a:endParaRPr>
          </a:p>
        </c:rich>
      </c:tx>
      <c:layout/>
      <c:overlay val="0"/>
      <c:spPr>
        <a:noFill/>
        <a:ln>
          <a:noFill/>
        </a:ln>
        <a:effectLst/>
      </c:spPr>
    </c:title>
    <c:autoTitleDeleted val="0"/>
    <c:plotArea>
      <c:layout>
        <c:manualLayout>
          <c:layoutTarget val="inner"/>
          <c:xMode val="edge"/>
          <c:yMode val="edge"/>
          <c:x val="0.0981912817176318"/>
          <c:y val="0.128247048138056"/>
          <c:w val="0.848458035133377"/>
          <c:h val="0.681453224341508"/>
        </c:manualLayout>
      </c:layout>
      <c:barChart>
        <c:barDir val="col"/>
        <c:grouping val="clustered"/>
        <c:varyColors val="0"/>
        <c:ser>
          <c:idx val="1"/>
          <c:order val="0"/>
          <c:tx>
            <c:strRef>
              <c:f>Sheet1!$B$1</c:f>
              <c:strCache>
                <c:ptCount val="1"/>
                <c:pt idx="0">
                  <c:v>2023年</c:v>
                </c:pt>
              </c:strCache>
            </c:strRef>
          </c:tx>
          <c:spPr>
            <a:solidFill>
              <a:schemeClr val="accent4"/>
            </a:solidFill>
            <a:ln>
              <a:noFill/>
            </a:ln>
            <a:effectLst/>
          </c:spPr>
          <c:invertIfNegative val="0"/>
          <c:dLbls>
            <c:delete val="1"/>
          </c:dLbls>
          <c:cat>
            <c:strRef>
              <c:f>Sheet1!$A$2:$A$11</c:f>
              <c:strCache>
                <c:ptCount val="10"/>
                <c:pt idx="0">
                  <c:v>12-2月</c:v>
                </c:pt>
                <c:pt idx="1">
                  <c:v>3月</c:v>
                </c:pt>
                <c:pt idx="2">
                  <c:v>4月</c:v>
                </c:pt>
                <c:pt idx="3">
                  <c:v>5月</c:v>
                </c:pt>
                <c:pt idx="4">
                  <c:v>6月</c:v>
                </c:pt>
                <c:pt idx="5">
                  <c:v>7月</c:v>
                </c:pt>
                <c:pt idx="6">
                  <c:v>8月</c:v>
                </c:pt>
                <c:pt idx="7">
                  <c:v>9月</c:v>
                </c:pt>
                <c:pt idx="8">
                  <c:v>10月</c:v>
                </c:pt>
                <c:pt idx="9">
                  <c:v>11月</c:v>
                </c:pt>
              </c:strCache>
            </c:strRef>
          </c:cat>
          <c:val>
            <c:numRef>
              <c:f>Sheet1!$B$2:$B$11</c:f>
              <c:numCache>
                <c:formatCode>General</c:formatCode>
                <c:ptCount val="10"/>
                <c:pt idx="0">
                  <c:v>1027093.59</c:v>
                </c:pt>
                <c:pt idx="1">
                  <c:v>4033226.71</c:v>
                </c:pt>
                <c:pt idx="2">
                  <c:v>3420272.54</c:v>
                </c:pt>
                <c:pt idx="3">
                  <c:v>3547579.9</c:v>
                </c:pt>
                <c:pt idx="4">
                  <c:v>2809205.49</c:v>
                </c:pt>
                <c:pt idx="5">
                  <c:v>219315.77</c:v>
                </c:pt>
                <c:pt idx="6">
                  <c:v>1856247.81</c:v>
                </c:pt>
                <c:pt idx="7">
                  <c:v>4180901.88</c:v>
                </c:pt>
                <c:pt idx="8">
                  <c:v>3980473.05</c:v>
                </c:pt>
                <c:pt idx="9">
                  <c:v>4261478.38</c:v>
                </c:pt>
              </c:numCache>
            </c:numRef>
          </c:val>
        </c:ser>
        <c:ser>
          <c:idx val="2"/>
          <c:order val="1"/>
          <c:tx>
            <c:strRef>
              <c:f>Sheet1!$C$1</c:f>
              <c:strCache>
                <c:ptCount val="1"/>
                <c:pt idx="0">
                  <c:v>2024年</c:v>
                </c:pt>
              </c:strCache>
            </c:strRef>
          </c:tx>
          <c:spPr>
            <a:solidFill>
              <a:schemeClr val="accent6"/>
            </a:solidFill>
            <a:ln>
              <a:noFill/>
            </a:ln>
            <a:effectLst/>
          </c:spPr>
          <c:invertIfNegative val="0"/>
          <c:dLbls>
            <c:delete val="1"/>
          </c:dLbls>
          <c:cat>
            <c:strRef>
              <c:f>Sheet1!$A$2:$A$11</c:f>
              <c:strCache>
                <c:ptCount val="10"/>
                <c:pt idx="0">
                  <c:v>12-2月</c:v>
                </c:pt>
                <c:pt idx="1">
                  <c:v>3月</c:v>
                </c:pt>
                <c:pt idx="2">
                  <c:v>4月</c:v>
                </c:pt>
                <c:pt idx="3">
                  <c:v>5月</c:v>
                </c:pt>
                <c:pt idx="4">
                  <c:v>6月</c:v>
                </c:pt>
                <c:pt idx="5">
                  <c:v>7月</c:v>
                </c:pt>
                <c:pt idx="6">
                  <c:v>8月</c:v>
                </c:pt>
                <c:pt idx="7">
                  <c:v>9月</c:v>
                </c:pt>
                <c:pt idx="8">
                  <c:v>10月</c:v>
                </c:pt>
                <c:pt idx="9">
                  <c:v>11月</c:v>
                </c:pt>
              </c:strCache>
            </c:strRef>
          </c:cat>
          <c:val>
            <c:numRef>
              <c:f>Sheet1!$C$2:$C$11</c:f>
              <c:numCache>
                <c:formatCode>General</c:formatCode>
                <c:ptCount val="10"/>
                <c:pt idx="0">
                  <c:v>5264950.57</c:v>
                </c:pt>
                <c:pt idx="1">
                  <c:v>4018373.8</c:v>
                </c:pt>
                <c:pt idx="2">
                  <c:v>3729997.47</c:v>
                </c:pt>
                <c:pt idx="3">
                  <c:v>3673656.72</c:v>
                </c:pt>
                <c:pt idx="4">
                  <c:v>2888718.52</c:v>
                </c:pt>
                <c:pt idx="5">
                  <c:v>881257.25</c:v>
                </c:pt>
                <c:pt idx="6">
                  <c:v>2038174.45</c:v>
                </c:pt>
                <c:pt idx="7">
                  <c:v>3911755.3</c:v>
                </c:pt>
                <c:pt idx="8">
                  <c:v>3722533.88</c:v>
                </c:pt>
                <c:pt idx="9">
                  <c:v>3979386.74</c:v>
                </c:pt>
              </c:numCache>
            </c:numRef>
          </c:val>
        </c:ser>
        <c:dLbls>
          <c:showLegendKey val="0"/>
          <c:showVal val="0"/>
          <c:showCatName val="0"/>
          <c:showSerName val="0"/>
          <c:showPercent val="0"/>
          <c:showBubbleSize val="0"/>
        </c:dLbls>
        <c:gapWidth val="246"/>
        <c:overlap val="-28"/>
        <c:axId val="694520310"/>
        <c:axId val="415551906"/>
      </c:barChart>
      <c:catAx>
        <c:axId val="69452031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15551906"/>
        <c:crosses val="autoZero"/>
        <c:auto val="1"/>
        <c:lblAlgn val="ctr"/>
        <c:lblOffset val="100"/>
        <c:noMultiLvlLbl val="0"/>
      </c:catAx>
      <c:valAx>
        <c:axId val="415551906"/>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9452031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cap="none" spc="0" normalizeH="0" baseline="0">
                <a:solidFill>
                  <a:schemeClr val="tx1">
                    <a:lumMod val="65000"/>
                    <a:lumOff val="35000"/>
                  </a:schemeClr>
                </a:solidFill>
                <a:uFill>
                  <a:solidFill>
                    <a:schemeClr val="tx1">
                      <a:lumMod val="65000"/>
                      <a:lumOff val="35000"/>
                    </a:schemeClr>
                  </a:solidFill>
                </a:uFill>
                <a:latin typeface="黑体" panose="02010609060101010101" charset="-122"/>
                <a:ea typeface="黑体" panose="02010609060101010101" charset="-122"/>
                <a:cs typeface="+mn-cs"/>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chemeClr val="tx1">
                    <a:lumMod val="65000"/>
                    <a:lumOff val="35000"/>
                  </a:schemeClr>
                </a:solidFill>
                <a:uFill>
                  <a:solidFill>
                    <a:schemeClr val="tx1">
                      <a:lumMod val="65000"/>
                      <a:lumOff val="35000"/>
                    </a:schemeClr>
                  </a:solidFill>
                </a:uFill>
                <a:latin typeface="黑体" panose="02010609060101010101" charset="-122"/>
                <a:ea typeface="黑体" panose="02010609060101010101" charset="-122"/>
                <a:cs typeface="+mn-cs"/>
              </a:defRPr>
            </a:pPr>
          </a:p>
        </c:txPr>
      </c:legendEntry>
      <c:layout>
        <c:manualLayout>
          <c:xMode val="edge"/>
          <c:yMode val="edge"/>
          <c:x val="0.391219129753038"/>
          <c:y val="0.902404774442689"/>
          <c:w val="0.282764928786097"/>
          <c:h val="0.076531507811128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03c86a63-9fe9-4dd7-932e-c330c65fbf53}"/>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forceAA="0"/>
          <a:lstStyle/>
          <a:p>
            <a:pPr defTabSz="914400">
              <a:defRPr lang="zh-CN" sz="14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600" b="1">
                <a:latin typeface="黑体" panose="02010609060101010101" charset="-122"/>
                <a:ea typeface="黑体" panose="02010609060101010101" charset="-122"/>
              </a:rPr>
              <a:t>师生</a:t>
            </a:r>
            <a:r>
              <a:rPr sz="1600" b="1">
                <a:solidFill>
                  <a:schemeClr val="tx1">
                    <a:lumMod val="75000"/>
                    <a:lumOff val="25000"/>
                  </a:schemeClr>
                </a:solidFill>
                <a:uFillTx/>
                <a:latin typeface="黑体" panose="02010609060101010101" charset="-122"/>
                <a:ea typeface="黑体" panose="02010609060101010101" charset="-122"/>
              </a:rPr>
              <a:t>满意度</a:t>
            </a:r>
            <a:endParaRPr sz="1600" b="1">
              <a:solidFill>
                <a:schemeClr val="tx1">
                  <a:lumMod val="75000"/>
                  <a:lumOff val="25000"/>
                </a:schemeClr>
              </a:solidFill>
              <a:uFillTx/>
              <a:latin typeface="黑体" panose="02010609060101010101" charset="-122"/>
              <a:ea typeface="黑体" panose="02010609060101010101" charset="-122"/>
            </a:endParaRPr>
          </a:p>
        </c:rich>
      </c:tx>
      <c:layout>
        <c:manualLayout>
          <c:xMode val="edge"/>
          <c:yMode val="edge"/>
          <c:x val="0.355281690140845"/>
          <c:y val="0.00528262017960909"/>
        </c:manualLayout>
      </c:layout>
      <c:overlay val="0"/>
      <c:spPr>
        <a:noFill/>
        <a:ln>
          <a:noFill/>
        </a:ln>
        <a:effectLst/>
      </c:spPr>
    </c:title>
    <c:autoTitleDeleted val="0"/>
    <c:plotArea>
      <c:layout>
        <c:manualLayout>
          <c:layoutTarget val="inner"/>
          <c:xMode val="edge"/>
          <c:yMode val="edge"/>
          <c:x val="0.0851253864651323"/>
          <c:y val="0.171332981158655"/>
          <c:w val="0.865750601167983"/>
          <c:h val="0.638739214650467"/>
        </c:manualLayout>
      </c:layout>
      <c:barChart>
        <c:barDir val="col"/>
        <c:grouping val="clustered"/>
        <c:varyColors val="0"/>
        <c:ser>
          <c:idx val="0"/>
          <c:order val="0"/>
          <c:tx>
            <c:strRef>
              <c:f>Sheet1!$B$1</c:f>
              <c:strCache>
                <c:ptCount val="1"/>
                <c:pt idx="0">
                  <c:v>2023年</c:v>
                </c:pt>
              </c:strCache>
            </c:strRef>
          </c:tx>
          <c:spPr>
            <a:solidFill>
              <a:schemeClr val="accent6"/>
            </a:solidFill>
            <a:ln>
              <a:noFill/>
            </a:ln>
            <a:effectLst/>
            <a:sp3d contourW="25400"/>
          </c:spPr>
          <c:invertIfNegative val="0"/>
          <c:dLbls>
            <c:delete val="1"/>
          </c:dLbls>
          <c:cat>
            <c:strRef>
              <c:f>Sheet1!$A$2:$A$8</c:f>
              <c:strCache>
                <c:ptCount val="7"/>
                <c:pt idx="0">
                  <c:v>1</c:v>
                </c:pt>
                <c:pt idx="1">
                  <c:v>2</c:v>
                </c:pt>
                <c:pt idx="2">
                  <c:v>3</c:v>
                </c:pt>
                <c:pt idx="3">
                  <c:v>4</c:v>
                </c:pt>
                <c:pt idx="4">
                  <c:v>5</c:v>
                </c:pt>
                <c:pt idx="5">
                  <c:v>6</c:v>
                </c:pt>
                <c:pt idx="6">
                  <c:v>均分</c:v>
                </c:pt>
              </c:strCache>
            </c:strRef>
          </c:cat>
          <c:val>
            <c:numRef>
              <c:f>Sheet1!$B$2:$B$8</c:f>
              <c:numCache>
                <c:formatCode>General</c:formatCode>
                <c:ptCount val="7"/>
                <c:pt idx="0">
                  <c:v>75.6</c:v>
                </c:pt>
                <c:pt idx="1">
                  <c:v>85.9</c:v>
                </c:pt>
                <c:pt idx="2">
                  <c:v>82.5</c:v>
                </c:pt>
                <c:pt idx="3">
                  <c:v>85.8</c:v>
                </c:pt>
                <c:pt idx="4">
                  <c:v>82.2</c:v>
                </c:pt>
                <c:pt idx="5">
                  <c:v>88.6</c:v>
                </c:pt>
                <c:pt idx="6">
                  <c:v>83.43</c:v>
                </c:pt>
              </c:numCache>
            </c:numRef>
          </c:val>
        </c:ser>
        <c:ser>
          <c:idx val="1"/>
          <c:order val="1"/>
          <c:tx>
            <c:strRef>
              <c:f>Sheet1!$C$1</c:f>
              <c:strCache>
                <c:ptCount val="1"/>
                <c:pt idx="0">
                  <c:v>2024年</c:v>
                </c:pt>
              </c:strCache>
            </c:strRef>
          </c:tx>
          <c:spPr>
            <a:solidFill>
              <a:schemeClr val="accent5"/>
            </a:solidFill>
            <a:ln>
              <a:noFill/>
            </a:ln>
            <a:effectLst/>
            <a:sp3d contourW="25400"/>
          </c:spPr>
          <c:invertIfNegative val="0"/>
          <c:dLbls>
            <c:delete val="1"/>
          </c:dLbls>
          <c:cat>
            <c:strRef>
              <c:f>Sheet1!$A$2:$A$8</c:f>
              <c:strCache>
                <c:ptCount val="7"/>
                <c:pt idx="0">
                  <c:v>1</c:v>
                </c:pt>
                <c:pt idx="1">
                  <c:v>2</c:v>
                </c:pt>
                <c:pt idx="2">
                  <c:v>3</c:v>
                </c:pt>
                <c:pt idx="3">
                  <c:v>4</c:v>
                </c:pt>
                <c:pt idx="4">
                  <c:v>5</c:v>
                </c:pt>
                <c:pt idx="5">
                  <c:v>6</c:v>
                </c:pt>
                <c:pt idx="6">
                  <c:v>均分</c:v>
                </c:pt>
              </c:strCache>
            </c:strRef>
          </c:cat>
          <c:val>
            <c:numRef>
              <c:f>Sheet1!$C$2:$C$8</c:f>
              <c:numCache>
                <c:formatCode>General</c:formatCode>
                <c:ptCount val="7"/>
                <c:pt idx="0">
                  <c:v>89</c:v>
                </c:pt>
                <c:pt idx="1">
                  <c:v>85.7</c:v>
                </c:pt>
                <c:pt idx="2">
                  <c:v>88.4</c:v>
                </c:pt>
                <c:pt idx="3">
                  <c:v>90.8</c:v>
                </c:pt>
                <c:pt idx="4">
                  <c:v>90.3</c:v>
                </c:pt>
                <c:pt idx="6">
                  <c:v>88.84</c:v>
                </c:pt>
              </c:numCache>
            </c:numRef>
          </c:val>
        </c:ser>
        <c:dLbls>
          <c:showLegendKey val="0"/>
          <c:showVal val="0"/>
          <c:showCatName val="0"/>
          <c:showSerName val="0"/>
          <c:showPercent val="0"/>
          <c:showBubbleSize val="0"/>
        </c:dLbls>
        <c:gapWidth val="150"/>
        <c:overlap val="0"/>
        <c:axId val="880984556"/>
        <c:axId val="733894986"/>
      </c:barChart>
      <c:catAx>
        <c:axId val="880984556"/>
        <c:scaling>
          <c:orientation val="minMax"/>
        </c:scaling>
        <c:delete val="0"/>
        <c:axPos val="b"/>
        <c:numFmt formatCode="General" sourceLinked="1"/>
        <c:majorTickMark val="none"/>
        <c:minorTickMark val="none"/>
        <c:tickLblPos val="nextTo"/>
        <c:spPr>
          <a:noFill/>
          <a:ln w="1270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33894986"/>
        <c:crosses val="autoZero"/>
        <c:auto val="1"/>
        <c:lblAlgn val="ctr"/>
        <c:lblOffset val="100"/>
        <c:noMultiLvlLbl val="0"/>
      </c:catAx>
      <c:valAx>
        <c:axId val="733894986"/>
        <c:scaling>
          <c:orientation val="minMax"/>
        </c:scaling>
        <c:delete val="0"/>
        <c:axPos val="l"/>
        <c:majorGridlines>
          <c:spPr>
            <a:ln w="6350" cap="flat" cmpd="sng" algn="ctr">
              <a:solidFill>
                <a:schemeClr val="tx1">
                  <a:lumMod val="50000"/>
                  <a:lumOff val="50000"/>
                  <a:alpha val="250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0984556"/>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cap="none" spc="0" normalizeH="0" baseline="0">
                <a:solidFill>
                  <a:schemeClr val="tx1">
                    <a:lumMod val="75000"/>
                    <a:lumOff val="25000"/>
                  </a:schemeClr>
                </a:solidFill>
                <a:uFill>
                  <a:solidFill>
                    <a:schemeClr val="tx1">
                      <a:lumMod val="75000"/>
                      <a:lumOff val="25000"/>
                    </a:schemeClr>
                  </a:solidFill>
                </a:uFill>
                <a:latin typeface="黑体" panose="02010609060101010101" charset="-122"/>
                <a:ea typeface="黑体" panose="02010609060101010101"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chemeClr val="tx1">
                    <a:lumMod val="75000"/>
                    <a:lumOff val="25000"/>
                  </a:schemeClr>
                </a:solidFill>
                <a:uFill>
                  <a:solidFill>
                    <a:schemeClr val="tx1">
                      <a:lumMod val="75000"/>
                      <a:lumOff val="25000"/>
                    </a:schemeClr>
                  </a:solidFill>
                </a:uFill>
                <a:latin typeface="黑体" panose="02010609060101010101" charset="-122"/>
                <a:ea typeface="黑体" panose="02010609060101010101" charset="-122"/>
                <a:cs typeface="微软雅黑" panose="020B0503020204020204" pitchFamily="34" charset="-122"/>
                <a:sym typeface="微软雅黑" panose="020B0503020204020204" pitchFamily="34" charset="-122"/>
              </a:defRPr>
            </a:pPr>
          </a:p>
        </c:txPr>
      </c:legendEntry>
      <c:layout>
        <c:manualLayout>
          <c:xMode val="edge"/>
          <c:yMode val="edge"/>
          <c:x val="0.300068704912401"/>
          <c:y val="0.893819334389857"/>
          <c:w val="0.4055307454483"/>
          <c:h val="0.0700827610494805"/>
        </c:manualLayout>
      </c:layout>
      <c:overlay val="0"/>
      <c:spPr>
        <a:noFill/>
        <a:ln>
          <a:noFill/>
        </a:ln>
        <a:effectLst/>
      </c:spPr>
      <c:txPr>
        <a:bodyPr rot="0" spcFirstLastPara="0" vertOverflow="ellipsis" vert="horz" wrap="square" anchor="ctr" anchorCtr="1" forceAA="0"/>
        <a:lstStyle/>
        <a:p>
          <a:pPr>
            <a:defRPr lang="zh-CN" sz="12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8fd18488-9579-4fc3-a034-7d7df93bccd7}"/>
      </c:ext>
    </c:extLst>
  </c:chart>
  <c:spPr>
    <a:solidFill>
      <a:schemeClr val="bg1">
        <a:alpha val="0"/>
      </a:schemeClr>
    </a:solidFill>
    <a:ln w="6350" cap="flat" cmpd="sng" algn="ctr">
      <a:solidFill>
        <a:schemeClr val="tx1">
          <a:lumMod val="50000"/>
          <a:lumOff val="50000"/>
          <a:alpha val="2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descr="1"/>
          <p:cNvPicPr>
            <a:picLocks noChangeAspect="1"/>
          </p:cNvPicPr>
          <p:nvPr userDrawn="1"/>
        </p:nvPicPr>
        <p:blipFill>
          <a:blip r:embed="rId2"/>
          <a:stretch>
            <a:fillRect/>
          </a:stretch>
        </p:blipFill>
        <p:spPr>
          <a:xfrm>
            <a:off x="246380" y="138430"/>
            <a:ext cx="11911965" cy="6699885"/>
          </a:xfrm>
          <a:prstGeom prst="rect">
            <a:avLst/>
          </a:prstGeom>
        </p:spPr>
      </p:pic>
      <p:sp>
        <p:nvSpPr>
          <p:cNvPr id="8" name="椭圆 7"/>
          <p:cNvSpPr/>
          <p:nvPr userDrawn="1"/>
        </p:nvSpPr>
        <p:spPr>
          <a:xfrm>
            <a:off x="1689735" y="-265430"/>
            <a:ext cx="8884920" cy="8081010"/>
          </a:xfrm>
          <a:prstGeom prst="ellipse">
            <a:avLst/>
          </a:prstGeom>
          <a:solidFill>
            <a:schemeClr val="bg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userDrawn="1"/>
        </p:nvSpPr>
        <p:spPr>
          <a:xfrm>
            <a:off x="1965960" y="-34925"/>
            <a:ext cx="8328025" cy="757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descr="1"/>
          <p:cNvPicPr>
            <a:picLocks noChangeAspect="1"/>
          </p:cNvPicPr>
          <p:nvPr userDrawn="1"/>
        </p:nvPicPr>
        <p:blipFill>
          <a:blip r:embed="rId2"/>
          <a:stretch>
            <a:fillRect/>
          </a:stretch>
        </p:blipFill>
        <p:spPr>
          <a:xfrm>
            <a:off x="0" y="0"/>
            <a:ext cx="12192000" cy="6857365"/>
          </a:xfrm>
          <a:prstGeom prst="rect">
            <a:avLst/>
          </a:prstGeom>
        </p:spPr>
      </p:pic>
      <p:sp>
        <p:nvSpPr>
          <p:cNvPr id="4" name="矩形 3"/>
          <p:cNvSpPr/>
          <p:nvPr userDrawn="1"/>
        </p:nvSpPr>
        <p:spPr>
          <a:xfrm>
            <a:off x="323850" y="335915"/>
            <a:ext cx="11544300" cy="61849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5960" y="360000"/>
            <a:ext cx="10800000" cy="720000"/>
          </a:xfrm>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695960" y="6356350"/>
            <a:ext cx="2743200" cy="365125"/>
          </a:xfrm>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753983"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descr="1"/>
          <p:cNvPicPr>
            <a:picLocks noChangeAspect="1"/>
          </p:cNvPicPr>
          <p:nvPr userDrawn="1"/>
        </p:nvPicPr>
        <p:blipFill>
          <a:blip r:embed="rId2"/>
          <a:stretch>
            <a:fillRect/>
          </a:stretch>
        </p:blipFill>
        <p:spPr>
          <a:xfrm>
            <a:off x="0" y="0"/>
            <a:ext cx="12192000" cy="6857365"/>
          </a:xfrm>
          <a:prstGeom prst="rect">
            <a:avLst/>
          </a:prstGeom>
        </p:spPr>
      </p:pic>
      <p:sp>
        <p:nvSpPr>
          <p:cNvPr id="4" name="矩形 3"/>
          <p:cNvSpPr/>
          <p:nvPr userDrawn="1"/>
        </p:nvSpPr>
        <p:spPr>
          <a:xfrm>
            <a:off x="323850" y="335915"/>
            <a:ext cx="11544300" cy="61849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2" Type="http://schemas.openxmlformats.org/officeDocument/2006/relationships/slideLayout" Target="../slideLayouts/slideLayout2.xml"/><Relationship Id="rId21" Type="http://schemas.openxmlformats.org/officeDocument/2006/relationships/tags" Target="../tags/tag98.xml"/><Relationship Id="rId20" Type="http://schemas.openxmlformats.org/officeDocument/2006/relationships/image" Target="../media/image3.jpeg"/><Relationship Id="rId2" Type="http://schemas.openxmlformats.org/officeDocument/2006/relationships/tags" Target="../tags/tag87.xml"/><Relationship Id="rId19" Type="http://schemas.openxmlformats.org/officeDocument/2006/relationships/image" Target="../media/image4.png"/><Relationship Id="rId18" Type="http://schemas.openxmlformats.org/officeDocument/2006/relationships/tags" Target="../tags/tag97.xml"/><Relationship Id="rId17" Type="http://schemas.openxmlformats.org/officeDocument/2006/relationships/image" Target="../media/image25.jpeg"/><Relationship Id="rId16" Type="http://schemas.openxmlformats.org/officeDocument/2006/relationships/image" Target="../media/image24.jpeg"/><Relationship Id="rId15" Type="http://schemas.openxmlformats.org/officeDocument/2006/relationships/image" Target="../media/image23.jpeg"/><Relationship Id="rId14" Type="http://schemas.openxmlformats.org/officeDocument/2006/relationships/image" Target="../media/image22.jpeg"/><Relationship Id="rId13" Type="http://schemas.openxmlformats.org/officeDocument/2006/relationships/image" Target="../media/image21.jpeg"/><Relationship Id="rId12" Type="http://schemas.openxmlformats.org/officeDocument/2006/relationships/image" Target="../media/image20.png"/><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slideLayout" Target="../slideLayouts/slideLayout2.xml"/><Relationship Id="rId12" Type="http://schemas.openxmlformats.org/officeDocument/2006/relationships/image" Target="../media/image3.jpeg"/><Relationship Id="rId11" Type="http://schemas.openxmlformats.org/officeDocument/2006/relationships/image" Target="../media/image4.png"/><Relationship Id="rId10" Type="http://schemas.openxmlformats.org/officeDocument/2006/relationships/tags" Target="../tags/tag103.xml"/><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104.xml"/></Relationships>
</file>

<file path=ppt/slides/_rels/slide13.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4.png"/><Relationship Id="rId7" Type="http://schemas.openxmlformats.org/officeDocument/2006/relationships/tags" Target="../tags/tag10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png"/><Relationship Id="rId10" Type="http://schemas.openxmlformats.org/officeDocument/2006/relationships/slideLayout" Target="../slideLayouts/slideLayout2.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tags" Target="../tags/tag106.xml"/><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 Id="rId3" Type="http://schemas.openxmlformats.org/officeDocument/2006/relationships/tags" Target="../tags/tag108.xml"/><Relationship Id="rId2" Type="http://schemas.openxmlformats.org/officeDocument/2006/relationships/image" Target="../media/image40.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1" Type="http://schemas.openxmlformats.org/officeDocument/2006/relationships/slideLayout" Target="../slideLayouts/slideLayout2.xml"/><Relationship Id="rId20" Type="http://schemas.openxmlformats.org/officeDocument/2006/relationships/image" Target="../media/image3.jpeg"/><Relationship Id="rId2" Type="http://schemas.openxmlformats.org/officeDocument/2006/relationships/tags" Target="../tags/tag110.xml"/><Relationship Id="rId19" Type="http://schemas.openxmlformats.org/officeDocument/2006/relationships/image" Target="../media/image4.png"/><Relationship Id="rId18" Type="http://schemas.openxmlformats.org/officeDocument/2006/relationships/tags" Target="../tags/tag122.xml"/><Relationship Id="rId17" Type="http://schemas.openxmlformats.org/officeDocument/2006/relationships/image" Target="../media/image44.jpeg"/><Relationship Id="rId16" Type="http://schemas.openxmlformats.org/officeDocument/2006/relationships/tags" Target="../tags/tag121.xml"/><Relationship Id="rId15" Type="http://schemas.openxmlformats.org/officeDocument/2006/relationships/image" Target="../media/image43.jpeg"/><Relationship Id="rId14" Type="http://schemas.openxmlformats.org/officeDocument/2006/relationships/tags" Target="../tags/tag120.xml"/><Relationship Id="rId13" Type="http://schemas.openxmlformats.org/officeDocument/2006/relationships/image" Target="../media/image42.jpeg"/><Relationship Id="rId12" Type="http://schemas.openxmlformats.org/officeDocument/2006/relationships/tags" Target="../tags/tag119.xml"/><Relationship Id="rId11" Type="http://schemas.openxmlformats.org/officeDocument/2006/relationships/image" Target="../media/image41.jpeg"/><Relationship Id="rId10" Type="http://schemas.openxmlformats.org/officeDocument/2006/relationships/tags" Target="../tags/tag118.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image" Target="../media/image46.jpeg"/><Relationship Id="rId6" Type="http://schemas.openxmlformats.org/officeDocument/2006/relationships/image" Target="../media/image45.jpeg"/><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4" Type="http://schemas.openxmlformats.org/officeDocument/2006/relationships/slideLayout" Target="../slideLayouts/slideLayout2.xml"/><Relationship Id="rId23" Type="http://schemas.openxmlformats.org/officeDocument/2006/relationships/image" Target="../media/image3.jpeg"/><Relationship Id="rId22" Type="http://schemas.openxmlformats.org/officeDocument/2006/relationships/image" Target="../media/image4.png"/><Relationship Id="rId21" Type="http://schemas.openxmlformats.org/officeDocument/2006/relationships/tags" Target="../tags/tag131.xml"/><Relationship Id="rId20" Type="http://schemas.openxmlformats.org/officeDocument/2006/relationships/image" Target="../media/image56.jpeg"/><Relationship Id="rId2" Type="http://schemas.openxmlformats.org/officeDocument/2006/relationships/tags" Target="../tags/tag124.xml"/><Relationship Id="rId19" Type="http://schemas.openxmlformats.org/officeDocument/2006/relationships/image" Target="../media/image55.jpeg"/><Relationship Id="rId18" Type="http://schemas.openxmlformats.org/officeDocument/2006/relationships/image" Target="../media/image54.jpeg"/><Relationship Id="rId17" Type="http://schemas.openxmlformats.org/officeDocument/2006/relationships/image" Target="../media/image53.jpeg"/><Relationship Id="rId16" Type="http://schemas.openxmlformats.org/officeDocument/2006/relationships/image" Target="../media/image52.jpeg"/><Relationship Id="rId15" Type="http://schemas.openxmlformats.org/officeDocument/2006/relationships/image" Target="../media/image51.jpeg"/><Relationship Id="rId14" Type="http://schemas.openxmlformats.org/officeDocument/2006/relationships/image" Target="../media/image50.jpeg"/><Relationship Id="rId13" Type="http://schemas.openxmlformats.org/officeDocument/2006/relationships/image" Target="../media/image49.jpeg"/><Relationship Id="rId12" Type="http://schemas.openxmlformats.org/officeDocument/2006/relationships/image" Target="../media/image48.jpeg"/><Relationship Id="rId11" Type="http://schemas.openxmlformats.org/officeDocument/2006/relationships/image" Target="../media/image47.jpeg"/><Relationship Id="rId10" Type="http://schemas.openxmlformats.org/officeDocument/2006/relationships/tags" Target="../tags/tag130.xml"/><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9" Type="http://schemas.openxmlformats.org/officeDocument/2006/relationships/image" Target="../media/image58.jpeg"/><Relationship Id="rId8" Type="http://schemas.openxmlformats.org/officeDocument/2006/relationships/image" Target="../media/image57.png"/><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6" Type="http://schemas.openxmlformats.org/officeDocument/2006/relationships/slideLayout" Target="../slideLayouts/slideLayout2.xml"/><Relationship Id="rId15" Type="http://schemas.openxmlformats.org/officeDocument/2006/relationships/image" Target="../media/image3.jpeg"/><Relationship Id="rId14" Type="http://schemas.openxmlformats.org/officeDocument/2006/relationships/image" Target="../media/image4.png"/><Relationship Id="rId13" Type="http://schemas.openxmlformats.org/officeDocument/2006/relationships/tags" Target="../tags/tag139.xml"/><Relationship Id="rId12" Type="http://schemas.openxmlformats.org/officeDocument/2006/relationships/image" Target="../media/image61.jpeg"/><Relationship Id="rId11" Type="http://schemas.openxmlformats.org/officeDocument/2006/relationships/image" Target="../media/image60.jpeg"/><Relationship Id="rId10" Type="http://schemas.openxmlformats.org/officeDocument/2006/relationships/image" Target="../media/image59.jpeg"/><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9" Type="http://schemas.openxmlformats.org/officeDocument/2006/relationships/image" Target="../media/image62.jpeg"/><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5" Type="http://schemas.openxmlformats.org/officeDocument/2006/relationships/slideLayout" Target="../slideLayouts/slideLayout2.xml"/><Relationship Id="rId34" Type="http://schemas.openxmlformats.org/officeDocument/2006/relationships/image" Target="../media/image3.jpeg"/><Relationship Id="rId33" Type="http://schemas.openxmlformats.org/officeDocument/2006/relationships/image" Target="../media/image4.png"/><Relationship Id="rId32" Type="http://schemas.openxmlformats.org/officeDocument/2006/relationships/tags" Target="../tags/tag159.xml"/><Relationship Id="rId31" Type="http://schemas.openxmlformats.org/officeDocument/2006/relationships/image" Target="../media/image73.png"/><Relationship Id="rId30" Type="http://schemas.openxmlformats.org/officeDocument/2006/relationships/tags" Target="../tags/tag158.xml"/><Relationship Id="rId3" Type="http://schemas.openxmlformats.org/officeDocument/2006/relationships/tags" Target="../tags/tag142.xml"/><Relationship Id="rId29" Type="http://schemas.openxmlformats.org/officeDocument/2006/relationships/image" Target="../media/image72.png"/><Relationship Id="rId28" Type="http://schemas.openxmlformats.org/officeDocument/2006/relationships/tags" Target="../tags/tag157.xml"/><Relationship Id="rId27" Type="http://schemas.openxmlformats.org/officeDocument/2006/relationships/image" Target="../media/image71.jpeg"/><Relationship Id="rId26" Type="http://schemas.openxmlformats.org/officeDocument/2006/relationships/tags" Target="../tags/tag156.xml"/><Relationship Id="rId25" Type="http://schemas.openxmlformats.org/officeDocument/2006/relationships/image" Target="../media/image70.jpeg"/><Relationship Id="rId24" Type="http://schemas.openxmlformats.org/officeDocument/2006/relationships/tags" Target="../tags/tag155.xml"/><Relationship Id="rId23" Type="http://schemas.openxmlformats.org/officeDocument/2006/relationships/image" Target="../media/image69.png"/><Relationship Id="rId22" Type="http://schemas.openxmlformats.org/officeDocument/2006/relationships/tags" Target="../tags/tag154.xml"/><Relationship Id="rId21" Type="http://schemas.openxmlformats.org/officeDocument/2006/relationships/image" Target="../media/image68.jpeg"/><Relationship Id="rId20" Type="http://schemas.openxmlformats.org/officeDocument/2006/relationships/tags" Target="../tags/tag153.xml"/><Relationship Id="rId2" Type="http://schemas.openxmlformats.org/officeDocument/2006/relationships/tags" Target="../tags/tag141.xml"/><Relationship Id="rId19" Type="http://schemas.openxmlformats.org/officeDocument/2006/relationships/image" Target="../media/image67.jpeg"/><Relationship Id="rId18" Type="http://schemas.openxmlformats.org/officeDocument/2006/relationships/tags" Target="../tags/tag152.xml"/><Relationship Id="rId17" Type="http://schemas.openxmlformats.org/officeDocument/2006/relationships/image" Target="../media/image66.jpeg"/><Relationship Id="rId16" Type="http://schemas.openxmlformats.org/officeDocument/2006/relationships/tags" Target="../tags/tag151.xml"/><Relationship Id="rId15" Type="http://schemas.openxmlformats.org/officeDocument/2006/relationships/image" Target="../media/image65.jpeg"/><Relationship Id="rId14" Type="http://schemas.openxmlformats.org/officeDocument/2006/relationships/tags" Target="../tags/tag150.xml"/><Relationship Id="rId13" Type="http://schemas.openxmlformats.org/officeDocument/2006/relationships/image" Target="../media/image64.jpeg"/><Relationship Id="rId12" Type="http://schemas.openxmlformats.org/officeDocument/2006/relationships/tags" Target="../tags/tag149.xml"/><Relationship Id="rId11" Type="http://schemas.openxmlformats.org/officeDocument/2006/relationships/image" Target="../media/image63.jpeg"/><Relationship Id="rId10" Type="http://schemas.openxmlformats.org/officeDocument/2006/relationships/tags" Target="../tags/tag148.xml"/><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2" Type="http://schemas.openxmlformats.org/officeDocument/2006/relationships/slideLayout" Target="../slideLayouts/slideLayout2.xml"/><Relationship Id="rId21" Type="http://schemas.openxmlformats.org/officeDocument/2006/relationships/image" Target="../media/image3.jpeg"/><Relationship Id="rId20" Type="http://schemas.openxmlformats.org/officeDocument/2006/relationships/image" Target="../media/image4.png"/><Relationship Id="rId2" Type="http://schemas.openxmlformats.org/officeDocument/2006/relationships/tags" Target="../tags/tag161.xml"/><Relationship Id="rId19" Type="http://schemas.openxmlformats.org/officeDocument/2006/relationships/tags" Target="../tags/tag170.xml"/><Relationship Id="rId18" Type="http://schemas.openxmlformats.org/officeDocument/2006/relationships/image" Target="../media/image81.jpeg"/><Relationship Id="rId17" Type="http://schemas.openxmlformats.org/officeDocument/2006/relationships/image" Target="../media/image80.jpeg"/><Relationship Id="rId16" Type="http://schemas.openxmlformats.org/officeDocument/2006/relationships/image" Target="../media/image79.jpeg"/><Relationship Id="rId15" Type="http://schemas.openxmlformats.org/officeDocument/2006/relationships/image" Target="../media/image78.jpeg"/><Relationship Id="rId14" Type="http://schemas.openxmlformats.org/officeDocument/2006/relationships/image" Target="../media/image77.jpeg"/><Relationship Id="rId13" Type="http://schemas.openxmlformats.org/officeDocument/2006/relationships/image" Target="../media/image76.jpeg"/><Relationship Id="rId12" Type="http://schemas.openxmlformats.org/officeDocument/2006/relationships/image" Target="../media/image75.jpeg"/><Relationship Id="rId11" Type="http://schemas.openxmlformats.org/officeDocument/2006/relationships/image" Target="../media/image74.jpeg"/><Relationship Id="rId10" Type="http://schemas.openxmlformats.org/officeDocument/2006/relationships/tags" Target="../tags/tag169.xml"/><Relationship Id="rId1" Type="http://schemas.openxmlformats.org/officeDocument/2006/relationships/tags" Target="../tags/tag16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jpeg"/><Relationship Id="rId6" Type="http://schemas.openxmlformats.org/officeDocument/2006/relationships/image" Target="../media/image4.png"/><Relationship Id="rId5" Type="http://schemas.openxmlformats.org/officeDocument/2006/relationships/tags" Target="../tags/tag171.xml"/><Relationship Id="rId4" Type="http://schemas.openxmlformats.org/officeDocument/2006/relationships/image" Target="../media/image85.jpeg"/><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8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172.xml"/></Relationships>
</file>

<file path=ppt/slides/_rels/slide23.xml.rels><?xml version="1.0" encoding="UTF-8" standalone="yes"?>
<Relationships xmlns="http://schemas.openxmlformats.org/package/2006/relationships"><Relationship Id="rId9" Type="http://schemas.openxmlformats.org/officeDocument/2006/relationships/image" Target="../media/image94.jpeg"/><Relationship Id="rId8" Type="http://schemas.openxmlformats.org/officeDocument/2006/relationships/image" Target="../media/image93.png"/><Relationship Id="rId7" Type="http://schemas.openxmlformats.org/officeDocument/2006/relationships/image" Target="../media/image92.jpeg"/><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 Id="rId3" Type="http://schemas.openxmlformats.org/officeDocument/2006/relationships/image" Target="../media/image88.jpeg"/><Relationship Id="rId2" Type="http://schemas.openxmlformats.org/officeDocument/2006/relationships/image" Target="../media/image87.jpeg"/><Relationship Id="rId16" Type="http://schemas.openxmlformats.org/officeDocument/2006/relationships/slideLayout" Target="../slideLayouts/slideLayout2.xml"/><Relationship Id="rId15" Type="http://schemas.openxmlformats.org/officeDocument/2006/relationships/image" Target="../media/image3.jpeg"/><Relationship Id="rId14" Type="http://schemas.openxmlformats.org/officeDocument/2006/relationships/image" Target="../media/image4.png"/><Relationship Id="rId13" Type="http://schemas.openxmlformats.org/officeDocument/2006/relationships/tags" Target="../tags/tag173.xml"/><Relationship Id="rId12" Type="http://schemas.openxmlformats.org/officeDocument/2006/relationships/image" Target="../media/image97.jpeg"/><Relationship Id="rId11" Type="http://schemas.openxmlformats.org/officeDocument/2006/relationships/image" Target="../media/image96.jpeg"/><Relationship Id="rId10" Type="http://schemas.openxmlformats.org/officeDocument/2006/relationships/image" Target="../media/image95.jpeg"/><Relationship Id="rId1" Type="http://schemas.openxmlformats.org/officeDocument/2006/relationships/image" Target="../media/image86.jpeg"/></Relationships>
</file>

<file path=ppt/slides/_rels/slide24.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4.png"/><Relationship Id="rId7" Type="http://schemas.openxmlformats.org/officeDocument/2006/relationships/tags" Target="../tags/tag174.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0" Type="http://schemas.openxmlformats.org/officeDocument/2006/relationships/slideLayout" Target="../slideLayouts/slideLayout2.xml"/><Relationship Id="rId1"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jpeg"/><Relationship Id="rId6" Type="http://schemas.openxmlformats.org/officeDocument/2006/relationships/image" Target="../media/image4.png"/><Relationship Id="rId5" Type="http://schemas.openxmlformats.org/officeDocument/2006/relationships/tags" Target="../tags/tag175.xml"/><Relationship Id="rId4" Type="http://schemas.openxmlformats.org/officeDocument/2006/relationships/image" Target="../media/image107.png"/><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image" Target="../media/image104.jpeg"/></Relationships>
</file>

<file path=ppt/slides/_rels/slide26.xml.rels><?xml version="1.0" encoding="UTF-8" standalone="yes"?>
<Relationships xmlns="http://schemas.openxmlformats.org/package/2006/relationships"><Relationship Id="rId9" Type="http://schemas.openxmlformats.org/officeDocument/2006/relationships/image" Target="../media/image116.jpeg"/><Relationship Id="rId8" Type="http://schemas.openxmlformats.org/officeDocument/2006/relationships/image" Target="../media/image115.png"/><Relationship Id="rId7" Type="http://schemas.openxmlformats.org/officeDocument/2006/relationships/image" Target="../media/image114.jpeg"/><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3" Type="http://schemas.openxmlformats.org/officeDocument/2006/relationships/image" Target="../media/image110.png"/><Relationship Id="rId2" Type="http://schemas.openxmlformats.org/officeDocument/2006/relationships/image" Target="../media/image109.png"/><Relationship Id="rId15" Type="http://schemas.openxmlformats.org/officeDocument/2006/relationships/slideLayout" Target="../slideLayouts/slideLayout2.xml"/><Relationship Id="rId14" Type="http://schemas.openxmlformats.org/officeDocument/2006/relationships/image" Target="../media/image3.jpeg"/><Relationship Id="rId13" Type="http://schemas.openxmlformats.org/officeDocument/2006/relationships/image" Target="../media/image4.png"/><Relationship Id="rId12" Type="http://schemas.openxmlformats.org/officeDocument/2006/relationships/tags" Target="../tags/tag176.xml"/><Relationship Id="rId11" Type="http://schemas.openxmlformats.org/officeDocument/2006/relationships/image" Target="../media/image118.jpeg"/><Relationship Id="rId10" Type="http://schemas.openxmlformats.org/officeDocument/2006/relationships/image" Target="../media/image117.jpeg"/><Relationship Id="rId1" Type="http://schemas.openxmlformats.org/officeDocument/2006/relationships/image" Target="../media/image108.png"/></Relationships>
</file>

<file path=ppt/slides/_rels/slide27.xml.rels><?xml version="1.0" encoding="UTF-8" standalone="yes"?>
<Relationships xmlns="http://schemas.openxmlformats.org/package/2006/relationships"><Relationship Id="rId9" Type="http://schemas.openxmlformats.org/officeDocument/2006/relationships/image" Target="../media/image126.jpeg"/><Relationship Id="rId8" Type="http://schemas.openxmlformats.org/officeDocument/2006/relationships/image" Target="../media/image125.jpeg"/><Relationship Id="rId7" Type="http://schemas.openxmlformats.org/officeDocument/2006/relationships/image" Target="../media/image124.jpeg"/><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 Id="rId3" Type="http://schemas.openxmlformats.org/officeDocument/2006/relationships/image" Target="../media/image120.png"/><Relationship Id="rId2" Type="http://schemas.openxmlformats.org/officeDocument/2006/relationships/image" Target="../media/image119.png"/><Relationship Id="rId13" Type="http://schemas.openxmlformats.org/officeDocument/2006/relationships/slideLayout" Target="../slideLayouts/slideLayout2.xml"/><Relationship Id="rId12" Type="http://schemas.openxmlformats.org/officeDocument/2006/relationships/image" Target="../media/image3.jpeg"/><Relationship Id="rId11" Type="http://schemas.openxmlformats.org/officeDocument/2006/relationships/image" Target="../media/image4.png"/><Relationship Id="rId10" Type="http://schemas.openxmlformats.org/officeDocument/2006/relationships/tags" Target="../tags/tag177.xml"/><Relationship Id="rId1" Type="http://schemas.openxmlformats.org/officeDocument/2006/relationships/image" Target="../media/image113.png"/></Relationships>
</file>

<file path=ppt/slides/_rels/slide2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78.xml"/><Relationship Id="rId7" Type="http://schemas.openxmlformats.org/officeDocument/2006/relationships/image" Target="../media/image133.jpeg"/><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png"/><Relationship Id="rId3" Type="http://schemas.openxmlformats.org/officeDocument/2006/relationships/image" Target="../media/image129.jpeg"/><Relationship Id="rId2" Type="http://schemas.openxmlformats.org/officeDocument/2006/relationships/image" Target="../media/image128.png"/><Relationship Id="rId11" Type="http://schemas.openxmlformats.org/officeDocument/2006/relationships/slideLayout" Target="../slideLayouts/slideLayout2.xml"/><Relationship Id="rId10" Type="http://schemas.openxmlformats.org/officeDocument/2006/relationships/image" Target="../media/image3.jpeg"/><Relationship Id="rId1" Type="http://schemas.openxmlformats.org/officeDocument/2006/relationships/image" Target="../media/image127.png"/></Relationships>
</file>

<file path=ppt/slides/_rels/slide29.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79.xml"/><Relationship Id="rId7" Type="http://schemas.openxmlformats.org/officeDocument/2006/relationships/image" Target="../media/image140.jpeg"/><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 Id="rId3" Type="http://schemas.openxmlformats.org/officeDocument/2006/relationships/image" Target="../media/image136.jpeg"/><Relationship Id="rId2" Type="http://schemas.openxmlformats.org/officeDocument/2006/relationships/image" Target="../media/image135.jpeg"/><Relationship Id="rId11" Type="http://schemas.openxmlformats.org/officeDocument/2006/relationships/slideLayout" Target="../slideLayouts/slideLayout2.xml"/><Relationship Id="rId10" Type="http://schemas.openxmlformats.org/officeDocument/2006/relationships/image" Target="../media/image3.jpeg"/><Relationship Id="rId1" Type="http://schemas.openxmlformats.org/officeDocument/2006/relationships/image" Target="../media/image134.jpeg"/></Relationships>
</file>

<file path=ppt/slides/_rels/slide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1" Type="http://schemas.openxmlformats.org/officeDocument/2006/relationships/slideLayout" Target="../slideLayouts/slideLayout2.xml"/><Relationship Id="rId20" Type="http://schemas.openxmlformats.org/officeDocument/2006/relationships/image" Target="../media/image3.jpeg"/><Relationship Id="rId2" Type="http://schemas.openxmlformats.org/officeDocument/2006/relationships/tags" Target="../tags/tag11.xml"/><Relationship Id="rId19" Type="http://schemas.openxmlformats.org/officeDocument/2006/relationships/image" Target="../media/image4.png"/><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4.png"/><Relationship Id="rId7" Type="http://schemas.openxmlformats.org/officeDocument/2006/relationships/tags" Target="../tags/tag180.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jpeg"/><Relationship Id="rId3" Type="http://schemas.openxmlformats.org/officeDocument/2006/relationships/image" Target="../media/image143.jpeg"/><Relationship Id="rId2" Type="http://schemas.openxmlformats.org/officeDocument/2006/relationships/image" Target="../media/image142.jpeg"/><Relationship Id="rId10" Type="http://schemas.openxmlformats.org/officeDocument/2006/relationships/slideLayout" Target="../slideLayouts/slideLayout2.xml"/><Relationship Id="rId1" Type="http://schemas.openxmlformats.org/officeDocument/2006/relationships/image" Target="../media/image141.jpeg"/></Relationships>
</file>

<file path=ppt/slides/_rels/slide3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4.png"/><Relationship Id="rId7" Type="http://schemas.openxmlformats.org/officeDocument/2006/relationships/tags" Target="../tags/tag181.xml"/><Relationship Id="rId6" Type="http://schemas.openxmlformats.org/officeDocument/2006/relationships/image" Target="../media/image152.png"/><Relationship Id="rId5" Type="http://schemas.openxmlformats.org/officeDocument/2006/relationships/image" Target="../media/image151.jpeg"/><Relationship Id="rId4" Type="http://schemas.openxmlformats.org/officeDocument/2006/relationships/image" Target="../media/image150.png"/><Relationship Id="rId3" Type="http://schemas.openxmlformats.org/officeDocument/2006/relationships/image" Target="../media/image149.jpeg"/><Relationship Id="rId2" Type="http://schemas.openxmlformats.org/officeDocument/2006/relationships/image" Target="../media/image148.jpeg"/><Relationship Id="rId10" Type="http://schemas.openxmlformats.org/officeDocument/2006/relationships/slideLayout" Target="../slideLayouts/slideLayout2.xml"/><Relationship Id="rId1" Type="http://schemas.openxmlformats.org/officeDocument/2006/relationships/image" Target="../media/image147.jpe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jpeg"/><Relationship Id="rId7" Type="http://schemas.openxmlformats.org/officeDocument/2006/relationships/image" Target="../media/image4.png"/><Relationship Id="rId6" Type="http://schemas.openxmlformats.org/officeDocument/2006/relationships/tags" Target="../tags/tag182.xml"/><Relationship Id="rId5" Type="http://schemas.openxmlformats.org/officeDocument/2006/relationships/image" Target="../media/image157.png"/><Relationship Id="rId4" Type="http://schemas.openxmlformats.org/officeDocument/2006/relationships/image" Target="../media/image156.png"/><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image" Target="../media/image153.jpe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jpeg"/><Relationship Id="rId7" Type="http://schemas.openxmlformats.org/officeDocument/2006/relationships/image" Target="../media/image4.png"/><Relationship Id="rId6" Type="http://schemas.openxmlformats.org/officeDocument/2006/relationships/tags" Target="../tags/tag183.xml"/><Relationship Id="rId5" Type="http://schemas.openxmlformats.org/officeDocument/2006/relationships/image" Target="../media/image162.png"/><Relationship Id="rId4" Type="http://schemas.openxmlformats.org/officeDocument/2006/relationships/image" Target="../media/image161.jpeg"/><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image" Target="../media/image158.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 Id="rId3" Type="http://schemas.openxmlformats.org/officeDocument/2006/relationships/tags" Target="../tags/tag184.xml"/><Relationship Id="rId2" Type="http://schemas.openxmlformats.org/officeDocument/2006/relationships/chart" Target="../charts/chart2.xml"/><Relationship Id="rId1" Type="http://schemas.openxmlformats.org/officeDocument/2006/relationships/chart" Target="../charts/chart1.xml"/></Relationships>
</file>

<file path=ppt/slides/_rels/slide35.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7" Type="http://schemas.openxmlformats.org/officeDocument/2006/relationships/slideLayout" Target="../slideLayouts/slideLayout2.xml"/><Relationship Id="rId26" Type="http://schemas.openxmlformats.org/officeDocument/2006/relationships/image" Target="../media/image3.jpeg"/><Relationship Id="rId25" Type="http://schemas.openxmlformats.org/officeDocument/2006/relationships/image" Target="../media/image4.png"/><Relationship Id="rId24" Type="http://schemas.openxmlformats.org/officeDocument/2006/relationships/tags" Target="../tags/tag208.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tags" Target="../tags/tag186.xml"/><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209.xml"/></Relationships>
</file>

<file path=ppt/slides/_rels/slide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6" Type="http://schemas.openxmlformats.org/officeDocument/2006/relationships/slideLayout" Target="../slideLayouts/slideLayout2.xml"/><Relationship Id="rId15" Type="http://schemas.openxmlformats.org/officeDocument/2006/relationships/image" Target="../media/image3.jpeg"/><Relationship Id="rId14" Type="http://schemas.openxmlformats.org/officeDocument/2006/relationships/image" Target="../media/image4.png"/><Relationship Id="rId13" Type="http://schemas.openxmlformats.org/officeDocument/2006/relationships/tags" Target="../tags/tag36.xml"/><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9" Type="http://schemas.openxmlformats.org/officeDocument/2006/relationships/slideLayout" Target="../slideLayouts/slideLayout2.xml"/><Relationship Id="rId18" Type="http://schemas.openxmlformats.org/officeDocument/2006/relationships/image" Target="../media/image3.jpeg"/><Relationship Id="rId17" Type="http://schemas.openxmlformats.org/officeDocument/2006/relationships/image" Target="../media/image4.png"/><Relationship Id="rId16" Type="http://schemas.openxmlformats.org/officeDocument/2006/relationships/tags" Target="../tags/tag51.xml"/><Relationship Id="rId15" Type="http://schemas.openxmlformats.org/officeDocument/2006/relationships/image" Target="../media/image9.jpeg"/><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2" Type="http://schemas.openxmlformats.org/officeDocument/2006/relationships/slideLayout" Target="../slideLayouts/slideLayout6.xml"/><Relationship Id="rId21" Type="http://schemas.openxmlformats.org/officeDocument/2006/relationships/tags" Target="../tags/tag67.xml"/><Relationship Id="rId20" Type="http://schemas.openxmlformats.org/officeDocument/2006/relationships/image" Target="../media/image3.jpeg"/><Relationship Id="rId2" Type="http://schemas.openxmlformats.org/officeDocument/2006/relationships/tags" Target="../tags/tag53.xml"/><Relationship Id="rId19" Type="http://schemas.openxmlformats.org/officeDocument/2006/relationships/image" Target="../media/image4.png"/><Relationship Id="rId18" Type="http://schemas.openxmlformats.org/officeDocument/2006/relationships/tags" Target="../tags/tag66.xml"/><Relationship Id="rId17" Type="http://schemas.openxmlformats.org/officeDocument/2006/relationships/image" Target="../media/image12.jpeg"/><Relationship Id="rId16" Type="http://schemas.openxmlformats.org/officeDocument/2006/relationships/image" Target="../media/image11.jpeg"/><Relationship Id="rId15" Type="http://schemas.openxmlformats.org/officeDocument/2006/relationships/image" Target="../media/image10.png"/><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4" Type="http://schemas.openxmlformats.org/officeDocument/2006/relationships/slideLayout" Target="../slideLayouts/slideLayout2.xml"/><Relationship Id="rId13" Type="http://schemas.openxmlformats.org/officeDocument/2006/relationships/image" Target="../media/image3.jpeg"/><Relationship Id="rId12" Type="http://schemas.openxmlformats.org/officeDocument/2006/relationships/image" Target="../media/image4.png"/><Relationship Id="rId11" Type="http://schemas.openxmlformats.org/officeDocument/2006/relationships/tags" Target="../tags/tag72.xml"/><Relationship Id="rId10" Type="http://schemas.openxmlformats.org/officeDocument/2006/relationships/image" Target="../media/image18.jpeg"/><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6" Type="http://schemas.openxmlformats.org/officeDocument/2006/relationships/slideLayout" Target="../slideLayouts/slideLayout2.xml"/><Relationship Id="rId15" Type="http://schemas.openxmlformats.org/officeDocument/2006/relationships/image" Target="../media/image3.jpeg"/><Relationship Id="rId14" Type="http://schemas.openxmlformats.org/officeDocument/2006/relationships/image" Target="../media/image4.png"/><Relationship Id="rId13" Type="http://schemas.openxmlformats.org/officeDocument/2006/relationships/tags" Target="../tags/tag85.xml"/><Relationship Id="rId12" Type="http://schemas.openxmlformats.org/officeDocument/2006/relationships/image" Target="../media/image19.jpeg"/><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rot="0">
            <a:off x="4730750" y="4667885"/>
            <a:ext cx="2834640" cy="457835"/>
            <a:chOff x="5016500" y="4318000"/>
            <a:chExt cx="2730500" cy="457835"/>
          </a:xfrm>
          <a:solidFill>
            <a:schemeClr val="tx1"/>
          </a:solidFill>
        </p:grpSpPr>
        <p:sp>
          <p:nvSpPr>
            <p:cNvPr id="23" name="矩形: 圆角 2"/>
            <p:cNvSpPr/>
            <p:nvPr/>
          </p:nvSpPr>
          <p:spPr>
            <a:xfrm>
              <a:off x="5016500" y="4318000"/>
              <a:ext cx="2730500" cy="457200"/>
            </a:xfrm>
            <a:prstGeom prst="roundRect">
              <a:avLst>
                <a:gd name="adj" fmla="val 50000"/>
              </a:avLst>
            </a:prstGeom>
            <a:noFill/>
            <a:ln>
              <a:solidFill>
                <a:srgbClr val="227F76"/>
              </a:solidFill>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400">
                <a:solidFill>
                  <a:schemeClr val="bg1"/>
                </a:solidFill>
                <a:cs typeface="+mn-ea"/>
                <a:sym typeface="+mn-lt"/>
              </a:endParaRPr>
            </a:p>
          </p:txBody>
        </p:sp>
        <p:sp>
          <p:nvSpPr>
            <p:cNvPr id="24" name="文本框 23"/>
            <p:cNvSpPr txBox="1"/>
            <p:nvPr/>
          </p:nvSpPr>
          <p:spPr>
            <a:xfrm>
              <a:off x="5094605" y="4408805"/>
              <a:ext cx="2216785" cy="367030"/>
            </a:xfrm>
            <a:prstGeom prst="rect">
              <a:avLst/>
            </a:prstGeom>
            <a:noFill/>
            <a:ln>
              <a:noFill/>
            </a:ln>
            <a:extLst>
              <a:ext uri="{909E8E84-426E-40DD-AFC4-6F175D3DCCD1}">
                <a14:hiddenFill xmlns:a14="http://schemas.microsoft.com/office/drawing/2010/main">
                  <a:grpFill/>
                </a14:hiddenFill>
              </a:ext>
            </a:extLst>
          </p:spPr>
          <p:txBody>
            <a:bodyPr wrap="none" rtlCol="0">
              <a:noAutofit/>
            </a:bodyPr>
            <a:lstStyle/>
            <a:p>
              <a:pPr algn="l"/>
              <a:r>
                <a:rPr lang="zh-CN" altLang="en-US" sz="1400" spc="200" dirty="0">
                  <a:solidFill>
                    <a:srgbClr val="002C4E"/>
                  </a:solidFill>
                  <a:latin typeface="黑体" panose="02010609060101010101" charset="-122"/>
                  <a:ea typeface="黑体" panose="02010609060101010101" charset="-122"/>
                  <a:cs typeface="黑体" panose="02010609060101010101" charset="-122"/>
                  <a:sym typeface="+mn-lt"/>
                </a:rPr>
                <a:t>汇报人：谭猛</a:t>
              </a:r>
              <a:r>
                <a:rPr lang="en-US" altLang="zh-CN" sz="1400" spc="200" dirty="0">
                  <a:solidFill>
                    <a:srgbClr val="002C4E"/>
                  </a:solidFill>
                  <a:latin typeface="黑体" panose="02010609060101010101" charset="-122"/>
                  <a:ea typeface="黑体" panose="02010609060101010101" charset="-122"/>
                  <a:cs typeface="黑体" panose="02010609060101010101" charset="-122"/>
                  <a:sym typeface="+mn-lt"/>
                </a:rPr>
                <a:t>/ 2024.12.18</a:t>
              </a:r>
              <a:endParaRPr lang="en-US" altLang="zh-CN" sz="1400" spc="200" dirty="0">
                <a:solidFill>
                  <a:srgbClr val="002C4E"/>
                </a:solidFill>
                <a:latin typeface="黑体" panose="02010609060101010101" charset="-122"/>
                <a:ea typeface="黑体" panose="02010609060101010101" charset="-122"/>
                <a:cs typeface="黑体" panose="02010609060101010101" charset="-122"/>
                <a:sym typeface="+mn-lt"/>
              </a:endParaRPr>
            </a:p>
          </p:txBody>
        </p:sp>
      </p:grpSp>
      <p:sp>
        <p:nvSpPr>
          <p:cNvPr id="25" name="文本框 24"/>
          <p:cNvSpPr txBox="1"/>
          <p:nvPr/>
        </p:nvSpPr>
        <p:spPr>
          <a:xfrm>
            <a:off x="2690495" y="2259965"/>
            <a:ext cx="6584950" cy="1051560"/>
          </a:xfrm>
          <a:prstGeom prst="rect">
            <a:avLst/>
          </a:prstGeom>
          <a:noFill/>
          <a:extLst>
            <a:ext uri="{909E8E84-426E-40DD-AFC4-6F175D3DCCD1}">
              <a14:hiddenFill xmlns:a14="http://schemas.microsoft.com/office/drawing/2010/main">
                <a:solidFill>
                  <a:schemeClr val="tx1"/>
                </a:solidFill>
              </a14:hiddenFill>
            </a:ext>
          </a:extLst>
        </p:spPr>
        <p:txBody>
          <a:bodyPr wrap="square" rtlCol="0" anchor="ctr">
            <a:noAutofit/>
          </a:bodyPr>
          <a:lstStyle>
            <a:defPPr>
              <a:defRPr lang="zh-CN"/>
            </a:defPPr>
            <a:lvl1pPr algn="ctr">
              <a:defRPr sz="75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ctr"/>
            <a:r>
              <a:rPr lang="zh-CN" altLang="en-US" sz="4000" b="1">
                <a:solidFill>
                  <a:schemeClr val="tx1">
                    <a:lumMod val="75000"/>
                    <a:lumOff val="25000"/>
                  </a:schemeClr>
                </a:solidFill>
                <a:effectLst/>
                <a:latin typeface="黑体" panose="02010609060101010101" charset="-122"/>
                <a:ea typeface="黑体" panose="02010609060101010101" charset="-122"/>
                <a:sym typeface="+mn-ea"/>
              </a:rPr>
              <a:t>东南大学桃园餐厅工作总结</a:t>
            </a:r>
            <a:endParaRPr lang="zh-CN" altLang="en-US" sz="4000" b="1" dirty="0">
              <a:solidFill>
                <a:schemeClr val="tx1">
                  <a:lumMod val="75000"/>
                  <a:lumOff val="25000"/>
                </a:schemeClr>
              </a:solidFill>
              <a:effectLst/>
              <a:latin typeface="黑体" panose="02010609060101010101" charset="-122"/>
              <a:ea typeface="黑体" panose="02010609060101010101" charset="-122"/>
              <a:cs typeface="+mn-ea"/>
              <a:sym typeface="+mn-ea"/>
            </a:endParaRPr>
          </a:p>
        </p:txBody>
      </p:sp>
      <p:sp>
        <p:nvSpPr>
          <p:cNvPr id="30" name="矩形 29"/>
          <p:cNvSpPr/>
          <p:nvPr/>
        </p:nvSpPr>
        <p:spPr>
          <a:xfrm>
            <a:off x="3343910" y="3780155"/>
            <a:ext cx="5504815" cy="737235"/>
          </a:xfrm>
          <a:prstGeom prst="rect">
            <a:avLst/>
          </a:prstGeom>
          <a:noFill/>
          <a:extLst>
            <a:ext uri="{909E8E84-426E-40DD-AFC4-6F175D3DCCD1}">
              <a14:hiddenFill xmlns:a14="http://schemas.microsoft.com/office/drawing/2010/main">
                <a:solidFill>
                  <a:schemeClr val="tx1"/>
                </a:solidFill>
              </a14:hiddenFill>
            </a:ext>
          </a:extLst>
        </p:spPr>
        <p:txBody>
          <a:bodyPr wrap="square">
            <a:spAutoFit/>
          </a:bodyPr>
          <a:lstStyle/>
          <a:p>
            <a:pPr algn="ctr">
              <a:lnSpc>
                <a:spcPct val="150000"/>
              </a:lnSpc>
            </a:pPr>
            <a:r>
              <a:rPr lang="en-US" altLang="zh-CN" sz="1400" dirty="0">
                <a:solidFill>
                  <a:srgbClr val="002C4E"/>
                </a:solidFill>
                <a:cs typeface="+mn-ea"/>
                <a:sym typeface="+mn-lt"/>
              </a:rPr>
              <a:t>I</a:t>
            </a:r>
            <a:r>
              <a:rPr lang="en-US" altLang="zh-CN" sz="1400" dirty="0">
                <a:solidFill>
                  <a:srgbClr val="002C4E"/>
                </a:solidFill>
                <a:latin typeface="黑体" panose="02010609060101010101" charset="-122"/>
                <a:ea typeface="黑体" panose="02010609060101010101" charset="-122"/>
                <a:cs typeface="+mn-ea"/>
                <a:sym typeface="+mn-lt"/>
              </a:rPr>
              <a:t>t's the service that warms you, and it's the delicious food that moves you. Enjoy, relax and be yourself.</a:t>
            </a:r>
            <a:endParaRPr lang="en-US" altLang="zh-CN" sz="1400" dirty="0">
              <a:solidFill>
                <a:srgbClr val="002C4E"/>
              </a:solidFill>
              <a:latin typeface="黑体" panose="02010609060101010101" charset="-122"/>
              <a:ea typeface="黑体" panose="02010609060101010101" charset="-122"/>
              <a:cs typeface="+mn-ea"/>
              <a:sym typeface="+mn-lt"/>
            </a:endParaRPr>
          </a:p>
        </p:txBody>
      </p:sp>
      <p:sp>
        <p:nvSpPr>
          <p:cNvPr id="8" name="文本框 7"/>
          <p:cNvSpPr txBox="1"/>
          <p:nvPr/>
        </p:nvSpPr>
        <p:spPr>
          <a:xfrm>
            <a:off x="3505200" y="3199130"/>
            <a:ext cx="5420360" cy="583565"/>
          </a:xfrm>
          <a:prstGeom prst="rect">
            <a:avLst/>
          </a:prstGeom>
          <a:noFill/>
        </p:spPr>
        <p:txBody>
          <a:bodyPr wrap="square" rtlCol="0">
            <a:spAutoFit/>
          </a:bodyPr>
          <a:p>
            <a:pPr algn="ctr"/>
            <a:r>
              <a:rPr lang="en-US" sz="32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2024</a:t>
            </a:r>
            <a:r>
              <a:rPr lang="zh-CN" altLang="en-US" sz="32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年年度工作汇报</a:t>
            </a:r>
            <a:endParaRPr lang="zh-CN" altLang="en-US" sz="32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pic>
        <p:nvPicPr>
          <p:cNvPr id="19" name="图片 18" descr="华餐logo黑体字"/>
          <p:cNvPicPr>
            <a:picLocks noChangeAspect="1"/>
          </p:cNvPicPr>
          <p:nvPr>
            <p:custDataLst>
              <p:tags r:id="rId1"/>
            </p:custDataLst>
          </p:nvPr>
        </p:nvPicPr>
        <p:blipFill>
          <a:blip r:embed="rId2"/>
          <a:stretch>
            <a:fillRect/>
          </a:stretch>
        </p:blipFill>
        <p:spPr>
          <a:xfrm>
            <a:off x="5880100" y="1412875"/>
            <a:ext cx="1857375" cy="796290"/>
          </a:xfrm>
          <a:prstGeom prst="rect">
            <a:avLst/>
          </a:prstGeom>
        </p:spPr>
      </p:pic>
      <p:pic>
        <p:nvPicPr>
          <p:cNvPr id="3" name="图片 2" descr="微信图片_20241127172716"/>
          <p:cNvPicPr>
            <a:picLocks noChangeAspect="1"/>
          </p:cNvPicPr>
          <p:nvPr/>
        </p:nvPicPr>
        <p:blipFill>
          <a:blip r:embed="rId3"/>
          <a:stretch>
            <a:fillRect/>
          </a:stretch>
        </p:blipFill>
        <p:spPr>
          <a:xfrm>
            <a:off x="2991485" y="936625"/>
            <a:ext cx="1323340" cy="1323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901"/>
          <p:cNvSpPr txBox="1"/>
          <p:nvPr>
            <p:custDataLst>
              <p:tags r:id="rId1"/>
            </p:custDataLst>
          </p:nvPr>
        </p:nvSpPr>
        <p:spPr>
          <a:xfrm>
            <a:off x="4502150" y="443230"/>
            <a:ext cx="3159125" cy="657860"/>
          </a:xfrm>
          <a:prstGeom prst="rect">
            <a:avLst/>
          </a:prstGeom>
        </p:spPr>
        <p:txBody>
          <a:bodyPr vert="horz" lIns="63500" tIns="25400" rIns="63500" bIns="25400" rtlCol="0" anchor="b" anchorCtr="0">
            <a:normAutofit/>
          </a:bodyPr>
          <a:p>
            <a:pPr marL="0" indent="0" algn="ctr" fontAlgn="auto">
              <a:lnSpc>
                <a:spcPct val="100000"/>
              </a:lnSpc>
              <a:spcBef>
                <a:spcPts val="0"/>
              </a:spcBef>
              <a:spcAft>
                <a:spcPts val="0"/>
              </a:spcAft>
              <a:buSzPct val="100000"/>
              <a:buNone/>
            </a:pPr>
            <a:r>
              <a:rPr lang="zh-CN" altLang="en-US" sz="2800" b="1" i="0" spc="270" dirty="0">
                <a:solidFill>
                  <a:srgbClr val="227F76"/>
                </a:solidFill>
                <a:uFillTx/>
                <a:latin typeface="黑体" panose="02010609060101010101" charset="-122"/>
                <a:ea typeface="黑体" panose="02010609060101010101" charset="-122"/>
                <a:sym typeface="+mn-lt"/>
              </a:rPr>
              <a:t>原料验收</a:t>
            </a:r>
            <a:endParaRPr lang="zh-CN" altLang="en-US" sz="2800" b="1" i="0" spc="270" dirty="0">
              <a:solidFill>
                <a:srgbClr val="227F76"/>
              </a:solidFill>
              <a:uFillTx/>
              <a:latin typeface="黑体" panose="02010609060101010101" charset="-122"/>
              <a:ea typeface="黑体" panose="02010609060101010101" charset="-122"/>
              <a:sym typeface="+mn-lt"/>
            </a:endParaRPr>
          </a:p>
        </p:txBody>
      </p:sp>
      <p:sp>
        <p:nvSpPr>
          <p:cNvPr id="3" name="Object 902"/>
          <p:cNvSpPr txBox="1"/>
          <p:nvPr>
            <p:custDataLst>
              <p:tags r:id="rId2"/>
            </p:custDataLst>
          </p:nvPr>
        </p:nvSpPr>
        <p:spPr>
          <a:xfrm>
            <a:off x="10075545" y="1856105"/>
            <a:ext cx="1268095" cy="403225"/>
          </a:xfrm>
          <a:prstGeom prst="rect">
            <a:avLst/>
          </a:prstGeom>
        </p:spPr>
        <p:txBody>
          <a:bodyPr vert="horz" lIns="63500" tIns="25400" rIns="63500" bIns="25400" rtlCol="0" anchor="t" anchorCtr="0">
            <a:normAutofit fontScale="90000" lnSpcReduction="20000"/>
          </a:bodyPr>
          <a:p>
            <a:pPr marL="0" indent="0" algn="ctr" fontAlgn="auto">
              <a:lnSpc>
                <a:spcPct val="100000"/>
              </a:lnSpc>
              <a:spcBef>
                <a:spcPts val="0"/>
              </a:spcBef>
              <a:spcAft>
                <a:spcPts val="0"/>
              </a:spcAft>
              <a:buSzPct val="100000"/>
              <a:buNone/>
            </a:pPr>
            <a:r>
              <a:rPr lang="en-US" altLang="zh-CN" sz="2400" spc="160" dirty="0">
                <a:solidFill>
                  <a:srgbClr val="227F76"/>
                </a:solidFill>
                <a:uFillTx/>
                <a:latin typeface="微软雅黑" panose="020B0503020204020204" pitchFamily="34" charset="-122"/>
                <a:ea typeface="微软雅黑" panose="020B0503020204020204" pitchFamily="34" charset="-122"/>
                <a:sym typeface="+mn-ea"/>
              </a:rPr>
              <a:t>.</a:t>
            </a:r>
            <a:endParaRPr lang="en-US" altLang="zh-CN" sz="2400" spc="160" dirty="0">
              <a:solidFill>
                <a:srgbClr val="227F76"/>
              </a:solidFill>
              <a:uFillTx/>
              <a:latin typeface="微软雅黑" panose="020B0503020204020204" pitchFamily="34" charset="-122"/>
              <a:ea typeface="微软雅黑" panose="020B0503020204020204" pitchFamily="34" charset="-122"/>
              <a:sym typeface="+mn-ea"/>
            </a:endParaRPr>
          </a:p>
        </p:txBody>
      </p:sp>
      <p:sp>
        <p:nvSpPr>
          <p:cNvPr id="7" name="装饰"/>
          <p:cNvSpPr/>
          <p:nvPr>
            <p:custDataLst>
              <p:tags r:id="rId3"/>
            </p:custDataLst>
          </p:nvPr>
        </p:nvSpPr>
        <p:spPr>
          <a:xfrm>
            <a:off x="1522730" y="3636645"/>
            <a:ext cx="1961515" cy="246507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1270000" dist="1219200" dir="81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8" name="文本框 7"/>
          <p:cNvSpPr txBox="1"/>
          <p:nvPr>
            <p:custDataLst>
              <p:tags r:id="rId4"/>
            </p:custDataLst>
          </p:nvPr>
        </p:nvSpPr>
        <p:spPr>
          <a:xfrm>
            <a:off x="1543050" y="3637280"/>
            <a:ext cx="1837055" cy="2025015"/>
          </a:xfrm>
          <a:prstGeom prst="rect">
            <a:avLst/>
          </a:prstGeom>
          <a:noFill/>
        </p:spPr>
        <p:txBody>
          <a:bodyPr wrap="square" anchor="t"/>
          <a:p>
            <a:pPr marL="0" lvl="0" indent="0" algn="just">
              <a:lnSpc>
                <a:spcPct val="110000"/>
              </a:lnSpc>
              <a:spcBef>
                <a:spcPts val="0"/>
              </a:spcBef>
              <a:spcAft>
                <a:spcPts val="800"/>
              </a:spcAft>
              <a:buSzPct val="100000"/>
            </a:pPr>
            <a:r>
              <a:rPr lang="zh-CN" altLang="en-US" sz="1200" spc="90" dirty="0">
                <a:solidFill>
                  <a:srgbClr val="000000"/>
                </a:solidFill>
                <a:latin typeface="黑体" panose="02010609060101010101" charset="-122"/>
                <a:ea typeface="黑体" panose="02010609060101010101" charset="-122"/>
                <a:sym typeface="+mn-lt"/>
              </a:rPr>
              <a:t>专人负责查验：安排库管和厨师长及餐厅经理负责原料进货查验工作，确保每一批次进入餐厅的原料都能得到细致的检查，对原料的外观、包装、标签、生产日期、保质期等基本信息进行逐一核对。</a:t>
            </a:r>
            <a:endParaRPr lang="zh-CN" altLang="en-US" sz="1200" spc="90" dirty="0">
              <a:solidFill>
                <a:schemeClr val="lt1"/>
              </a:solidFill>
              <a:latin typeface="黑体" panose="02010609060101010101" charset="-122"/>
              <a:ea typeface="黑体" panose="02010609060101010101" charset="-122"/>
              <a:sym typeface="+mn-lt"/>
            </a:endParaRPr>
          </a:p>
          <a:p>
            <a:pPr marL="0" lvl="0" indent="0" algn="just">
              <a:lnSpc>
                <a:spcPct val="110000"/>
              </a:lnSpc>
              <a:spcBef>
                <a:spcPts val="0"/>
              </a:spcBef>
              <a:spcAft>
                <a:spcPts val="800"/>
              </a:spcAft>
              <a:buSzPct val="100000"/>
            </a:pPr>
            <a:endParaRPr lang="zh-CN" altLang="en-US" sz="1200" spc="90" dirty="0">
              <a:solidFill>
                <a:schemeClr val="lt1"/>
              </a:solidFill>
              <a:latin typeface="黑体" panose="02010609060101010101" charset="-122"/>
              <a:ea typeface="黑体" panose="02010609060101010101" charset="-122"/>
              <a:sym typeface="+mn-lt"/>
            </a:endParaRPr>
          </a:p>
        </p:txBody>
      </p:sp>
      <p:sp>
        <p:nvSpPr>
          <p:cNvPr id="11" name="序号"/>
          <p:cNvSpPr/>
          <p:nvPr>
            <p:custDataLst>
              <p:tags r:id="rId5"/>
            </p:custDataLst>
          </p:nvPr>
        </p:nvSpPr>
        <p:spPr>
          <a:xfrm>
            <a:off x="2026285" y="5661660"/>
            <a:ext cx="645795" cy="439420"/>
          </a:xfrm>
          <a:prstGeom prst="rect">
            <a:avLst/>
          </a:prstGeom>
          <a:effectLst>
            <a:outerShdw blurRad="177800" dist="76200" dir="2700000" algn="tl" rotWithShape="0">
              <a:schemeClr val="bg1">
                <a:lumMod val="50000"/>
                <a:alpha val="40000"/>
              </a:schemeClr>
            </a:outerShdw>
          </a:effectLst>
        </p:spPr>
        <p:txBody>
          <a:bodyPr wrap="square" lIns="0" tIns="0" rIns="0" bIns="0" anchor="ctr"/>
          <a:p>
            <a:pPr algn="ctr"/>
            <a:r>
              <a:rPr lang="en-US" sz="2800" b="1" spc="300" dirty="0">
                <a:solidFill>
                  <a:schemeClr val="lt1"/>
                </a:solidFill>
                <a:latin typeface="黑体" panose="02010609060101010101" charset="-122"/>
                <a:ea typeface="黑体" panose="02010609060101010101" charset="-122"/>
                <a:cs typeface="Segoe UI" panose="020B0502040204020203" charset="0"/>
              </a:rPr>
              <a:t>01</a:t>
            </a:r>
            <a:endParaRPr lang="en-US" sz="2800" b="1" spc="300" dirty="0">
              <a:solidFill>
                <a:schemeClr val="lt1"/>
              </a:solidFill>
              <a:latin typeface="黑体" panose="02010609060101010101" charset="-122"/>
              <a:ea typeface="黑体" panose="02010609060101010101" charset="-122"/>
              <a:cs typeface="Segoe UI" panose="020B0502040204020203" charset="0"/>
            </a:endParaRPr>
          </a:p>
        </p:txBody>
      </p:sp>
      <p:sp>
        <p:nvSpPr>
          <p:cNvPr id="15" name="序号"/>
          <p:cNvSpPr/>
          <p:nvPr>
            <p:custDataLst>
              <p:tags r:id="rId6"/>
            </p:custDataLst>
          </p:nvPr>
        </p:nvSpPr>
        <p:spPr>
          <a:xfrm>
            <a:off x="5317976" y="5347686"/>
            <a:ext cx="442359" cy="468757"/>
          </a:xfrm>
          <a:prstGeom prst="rect">
            <a:avLst/>
          </a:prstGeom>
          <a:effectLst>
            <a:outerShdw blurRad="177800" dist="76200" dir="2700000" algn="tl" rotWithShape="0">
              <a:schemeClr val="bg1">
                <a:lumMod val="50000"/>
                <a:alpha val="40000"/>
              </a:schemeClr>
            </a:outerShdw>
          </a:effectLst>
        </p:spPr>
        <p:txBody>
          <a:bodyPr wrap="square" lIns="0" tIns="0" rIns="0" bIns="0" anchor="ctr">
            <a:normAutofit fontScale="80000"/>
          </a:bodyPr>
          <a:p>
            <a:pPr algn="ctr"/>
            <a:endParaRPr lang="en-US" sz="3600" b="1" spc="300" dirty="0">
              <a:solidFill>
                <a:schemeClr val="lt1"/>
              </a:solidFill>
              <a:latin typeface="Arial" panose="020B0604020202020204" pitchFamily="34" charset="0"/>
              <a:ea typeface="微软雅黑" panose="020B0503020204020204" pitchFamily="34" charset="-122"/>
              <a:cs typeface="Segoe UI" panose="020B0502040204020203" charset="0"/>
            </a:endParaRPr>
          </a:p>
        </p:txBody>
      </p:sp>
      <p:sp>
        <p:nvSpPr>
          <p:cNvPr id="16" name="装饰"/>
          <p:cNvSpPr/>
          <p:nvPr>
            <p:custDataLst>
              <p:tags r:id="rId7"/>
            </p:custDataLst>
          </p:nvPr>
        </p:nvSpPr>
        <p:spPr>
          <a:xfrm>
            <a:off x="8642985" y="3636010"/>
            <a:ext cx="2080260" cy="246507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1270000" dist="1219200" dir="81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19" name="文本框 18"/>
          <p:cNvSpPr txBox="1"/>
          <p:nvPr>
            <p:custDataLst>
              <p:tags r:id="rId8"/>
            </p:custDataLst>
          </p:nvPr>
        </p:nvSpPr>
        <p:spPr>
          <a:xfrm>
            <a:off x="8642985" y="3637280"/>
            <a:ext cx="2096770" cy="2044065"/>
          </a:xfrm>
          <a:prstGeom prst="rect">
            <a:avLst/>
          </a:prstGeom>
          <a:noFill/>
        </p:spPr>
        <p:txBody>
          <a:bodyPr wrap="square" anchor="t"/>
          <a:p>
            <a:pPr marL="0" lvl="0" indent="0" algn="just">
              <a:lnSpc>
                <a:spcPct val="140000"/>
              </a:lnSpc>
              <a:spcBef>
                <a:spcPts val="0"/>
              </a:spcBef>
              <a:spcAft>
                <a:spcPts val="800"/>
              </a:spcAft>
              <a:buSzPct val="100000"/>
            </a:pPr>
            <a:r>
              <a:rPr lang="zh-CN" altLang="en-US" sz="1200">
                <a:solidFill>
                  <a:srgbClr val="000000"/>
                </a:solidFill>
                <a:latin typeface="黑体" panose="02010609060101010101" charset="-122"/>
                <a:ea typeface="黑体" panose="02010609060101010101" charset="-122"/>
                <a:cs typeface="黑体" panose="02010609060101010101" charset="-122"/>
                <a:sym typeface="+mn-ea"/>
              </a:rPr>
              <a:t>完善查验记录：详细记录每一次进货查验的情况，包括原料名称、规格、数量、供应商、查验时间、查验结果等内容，方便日后查询与追溯，也为食品安全管理提供有力的数据支撑。</a:t>
            </a:r>
            <a:endParaRPr lang="zh-CN" altLang="en-US" sz="1200" spc="70" dirty="0">
              <a:solidFill>
                <a:srgbClr val="000000"/>
              </a:solidFill>
              <a:latin typeface="黑体" panose="02010609060101010101" charset="-122"/>
              <a:ea typeface="黑体" panose="02010609060101010101" charset="-122"/>
              <a:cs typeface="黑体" panose="02010609060101010101" charset="-122"/>
              <a:sym typeface="+mn-ea"/>
            </a:endParaRPr>
          </a:p>
        </p:txBody>
      </p:sp>
      <p:sp>
        <p:nvSpPr>
          <p:cNvPr id="20" name="序号"/>
          <p:cNvSpPr/>
          <p:nvPr>
            <p:custDataLst>
              <p:tags r:id="rId9"/>
            </p:custDataLst>
          </p:nvPr>
        </p:nvSpPr>
        <p:spPr>
          <a:xfrm>
            <a:off x="9163685" y="5661660"/>
            <a:ext cx="689610" cy="440690"/>
          </a:xfrm>
          <a:prstGeom prst="rect">
            <a:avLst/>
          </a:prstGeom>
          <a:effectLst>
            <a:outerShdw blurRad="177800" dist="76200" dir="2700000" algn="tl" rotWithShape="0">
              <a:schemeClr val="bg1">
                <a:lumMod val="50000"/>
                <a:alpha val="40000"/>
              </a:schemeClr>
            </a:outerShdw>
          </a:effectLst>
        </p:spPr>
        <p:txBody>
          <a:bodyPr wrap="square" lIns="0" tIns="0" rIns="0" bIns="0" anchor="ctr"/>
          <a:p>
            <a:pPr algn="ctr"/>
            <a:r>
              <a:rPr lang="en-US" sz="2800" b="1" spc="300" dirty="0">
                <a:solidFill>
                  <a:schemeClr val="lt1"/>
                </a:solidFill>
                <a:latin typeface="黑体" panose="02010609060101010101" charset="-122"/>
                <a:ea typeface="黑体" panose="02010609060101010101" charset="-122"/>
                <a:cs typeface="Segoe UI" panose="020B0502040204020203" charset="0"/>
              </a:rPr>
              <a:t>03</a:t>
            </a:r>
            <a:endParaRPr lang="en-US" sz="2800" b="1" spc="300" dirty="0">
              <a:solidFill>
                <a:schemeClr val="lt1"/>
              </a:solidFill>
              <a:latin typeface="黑体" panose="02010609060101010101" charset="-122"/>
              <a:ea typeface="黑体" panose="02010609060101010101" charset="-122"/>
              <a:cs typeface="Segoe UI" panose="020B0502040204020203" charset="0"/>
            </a:endParaRPr>
          </a:p>
        </p:txBody>
      </p:sp>
      <p:sp>
        <p:nvSpPr>
          <p:cNvPr id="2" name="装饰"/>
          <p:cNvSpPr/>
          <p:nvPr>
            <p:custDataLst>
              <p:tags r:id="rId10"/>
            </p:custDataLst>
          </p:nvPr>
        </p:nvSpPr>
        <p:spPr>
          <a:xfrm>
            <a:off x="4652645" y="3637280"/>
            <a:ext cx="2009775" cy="246380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1270000" dist="1219200" dir="81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21" name="文本框 20"/>
          <p:cNvSpPr txBox="1"/>
          <p:nvPr/>
        </p:nvSpPr>
        <p:spPr>
          <a:xfrm>
            <a:off x="4655820" y="3637280"/>
            <a:ext cx="2010410" cy="2044065"/>
          </a:xfrm>
          <a:prstGeom prst="rect">
            <a:avLst/>
          </a:prstGeom>
        </p:spPr>
        <p:txBody>
          <a:bodyPr>
            <a:noAutofit/>
            <a:extLst>
              <a:ext uri="{4A0BC546-FE56-4ADE-93B0-CB8AF2F6F144}">
                <wpsdc:textFrameExt xmlns:wpsdc="http://www.wps.cn/officeDocument/2022/drawingmlCustomData" type="text"/>
              </a:ext>
            </a:extLst>
          </a:bodyPr>
          <a:p>
            <a:pPr algn="ctr">
              <a:lnSpc>
                <a:spcPct val="120000"/>
              </a:lnSpc>
            </a:pPr>
            <a:r>
              <a:rPr lang="en-US" altLang="en-US" sz="1200">
                <a:solidFill>
                  <a:srgbClr val="000000"/>
                </a:solidFill>
                <a:latin typeface="黑体" panose="02010609060101010101" charset="-122"/>
                <a:ea typeface="黑体" panose="02010609060101010101" charset="-122"/>
                <a:cs typeface="黑体" panose="02010609060101010101" charset="-122"/>
              </a:rPr>
              <a:t> </a:t>
            </a:r>
            <a:r>
              <a:rPr lang="zh-CN" altLang="en-US" sz="1200">
                <a:solidFill>
                  <a:srgbClr val="000000"/>
                </a:solidFill>
                <a:latin typeface="黑体" panose="02010609060101010101" charset="-122"/>
                <a:ea typeface="黑体" panose="02010609060101010101" charset="-122"/>
                <a:cs typeface="黑体" panose="02010609060101010101" charset="-122"/>
              </a:rPr>
              <a:t>严格查验标准：参照食品安全相关法规以及学校餐厅内部制定的严格标准，对于不符合要求的原料，坚决予以退回，绝不允许流入餐厅加工环节。如肉类原料需具备合格的动物检疫证明，蔬菜要新鲜无黄叶烂叶等明显质量问题。</a:t>
            </a:r>
            <a:endParaRPr lang="zh-CN" altLang="en-US" sz="1200">
              <a:solidFill>
                <a:srgbClr val="000000"/>
              </a:solidFill>
              <a:latin typeface="黑体" panose="02010609060101010101" charset="-122"/>
              <a:ea typeface="黑体" panose="02010609060101010101" charset="-122"/>
              <a:cs typeface="黑体" panose="02010609060101010101" charset="-122"/>
            </a:endParaRPr>
          </a:p>
          <a:p>
            <a:pPr algn="l"/>
            <a:endParaRPr lang="zh-CN" altLang="en-US" sz="1200">
              <a:solidFill>
                <a:srgbClr val="000000"/>
              </a:solidFill>
              <a:latin typeface="黑体" panose="02010609060101010101" charset="-122"/>
              <a:ea typeface="黑体" panose="02010609060101010101" charset="-122"/>
              <a:cs typeface="黑体" panose="02010609060101010101" charset="-122"/>
            </a:endParaRPr>
          </a:p>
        </p:txBody>
      </p:sp>
      <p:sp>
        <p:nvSpPr>
          <p:cNvPr id="22" name="序号"/>
          <p:cNvSpPr/>
          <p:nvPr>
            <p:custDataLst>
              <p:tags r:id="rId11"/>
            </p:custDataLst>
          </p:nvPr>
        </p:nvSpPr>
        <p:spPr>
          <a:xfrm>
            <a:off x="5261610" y="5661660"/>
            <a:ext cx="763905" cy="439420"/>
          </a:xfrm>
          <a:prstGeom prst="rect">
            <a:avLst/>
          </a:prstGeom>
          <a:effectLst>
            <a:outerShdw blurRad="177800" dist="76200" dir="2700000" algn="tl" rotWithShape="0">
              <a:schemeClr val="bg1">
                <a:lumMod val="50000"/>
                <a:alpha val="40000"/>
              </a:schemeClr>
            </a:outerShdw>
          </a:effectLst>
        </p:spPr>
        <p:txBody>
          <a:bodyPr wrap="square" lIns="0" tIns="0" rIns="0" bIns="0" anchor="ctr"/>
          <a:p>
            <a:pPr algn="ctr"/>
            <a:r>
              <a:rPr lang="en-US" sz="2800" b="1" spc="300" dirty="0">
                <a:solidFill>
                  <a:schemeClr val="lt1"/>
                </a:solidFill>
                <a:latin typeface="黑体" panose="02010609060101010101" charset="-122"/>
                <a:ea typeface="黑体" panose="02010609060101010101" charset="-122"/>
                <a:cs typeface="Segoe UI" panose="020B0502040204020203" charset="0"/>
              </a:rPr>
              <a:t>02</a:t>
            </a:r>
            <a:endParaRPr lang="en-US" sz="2800" b="1" spc="300" dirty="0">
              <a:solidFill>
                <a:schemeClr val="lt1"/>
              </a:solidFill>
              <a:latin typeface="黑体" panose="02010609060101010101" charset="-122"/>
              <a:ea typeface="黑体" panose="02010609060101010101" charset="-122"/>
              <a:cs typeface="Segoe UI" panose="020B0502040204020203" charset="0"/>
            </a:endParaRPr>
          </a:p>
        </p:txBody>
      </p:sp>
      <p:pic>
        <p:nvPicPr>
          <p:cNvPr id="6" name="图片 5"/>
          <p:cNvPicPr>
            <a:picLocks noChangeAspect="1"/>
          </p:cNvPicPr>
          <p:nvPr/>
        </p:nvPicPr>
        <p:blipFill>
          <a:blip r:embed="rId12"/>
          <a:stretch>
            <a:fillRect/>
          </a:stretch>
        </p:blipFill>
        <p:spPr>
          <a:xfrm>
            <a:off x="6037580" y="1514475"/>
            <a:ext cx="1800000" cy="1800000"/>
          </a:xfrm>
          <a:prstGeom prst="ellipse">
            <a:avLst/>
          </a:prstGeom>
        </p:spPr>
      </p:pic>
      <p:pic>
        <p:nvPicPr>
          <p:cNvPr id="9" name="图片 8" descr="微信图片_20241202154052"/>
          <p:cNvPicPr>
            <a:picLocks noChangeAspect="1"/>
          </p:cNvPicPr>
          <p:nvPr/>
        </p:nvPicPr>
        <p:blipFill>
          <a:blip r:embed="rId13"/>
          <a:stretch>
            <a:fillRect/>
          </a:stretch>
        </p:blipFill>
        <p:spPr>
          <a:xfrm>
            <a:off x="486410" y="1514475"/>
            <a:ext cx="1800000" cy="1800000"/>
          </a:xfrm>
          <a:prstGeom prst="ellipse">
            <a:avLst/>
          </a:prstGeom>
        </p:spPr>
      </p:pic>
      <p:pic>
        <p:nvPicPr>
          <p:cNvPr id="12" name="图片 11" descr="微信图片_20241202154947"/>
          <p:cNvPicPr>
            <a:picLocks noChangeAspect="1"/>
          </p:cNvPicPr>
          <p:nvPr/>
        </p:nvPicPr>
        <p:blipFill>
          <a:blip r:embed="rId14"/>
          <a:stretch>
            <a:fillRect/>
          </a:stretch>
        </p:blipFill>
        <p:spPr>
          <a:xfrm>
            <a:off x="4220210" y="1599565"/>
            <a:ext cx="1800000" cy="1800000"/>
          </a:xfrm>
          <a:prstGeom prst="ellipse">
            <a:avLst/>
          </a:prstGeom>
        </p:spPr>
      </p:pic>
      <p:pic>
        <p:nvPicPr>
          <p:cNvPr id="14" name="图片 13" descr="微信图片_20241202155054"/>
          <p:cNvPicPr>
            <a:picLocks noChangeAspect="1"/>
          </p:cNvPicPr>
          <p:nvPr/>
        </p:nvPicPr>
        <p:blipFill>
          <a:blip r:embed="rId15"/>
          <a:stretch>
            <a:fillRect/>
          </a:stretch>
        </p:blipFill>
        <p:spPr>
          <a:xfrm rot="5400000">
            <a:off x="7977505" y="1438275"/>
            <a:ext cx="1800000" cy="1800000"/>
          </a:xfrm>
          <a:prstGeom prst="ellipse">
            <a:avLst/>
          </a:prstGeom>
        </p:spPr>
      </p:pic>
      <p:pic>
        <p:nvPicPr>
          <p:cNvPr id="17" name="图片 16" descr="微信图片_20241202155500"/>
          <p:cNvPicPr>
            <a:picLocks noChangeAspect="1"/>
          </p:cNvPicPr>
          <p:nvPr/>
        </p:nvPicPr>
        <p:blipFill>
          <a:blip r:embed="rId16"/>
          <a:stretch>
            <a:fillRect/>
          </a:stretch>
        </p:blipFill>
        <p:spPr>
          <a:xfrm>
            <a:off x="9788525" y="1438275"/>
            <a:ext cx="1800000" cy="1800000"/>
          </a:xfrm>
          <a:prstGeom prst="ellipse">
            <a:avLst/>
          </a:prstGeom>
        </p:spPr>
      </p:pic>
      <p:cxnSp>
        <p:nvCxnSpPr>
          <p:cNvPr id="25" name="直接连接符 24"/>
          <p:cNvCxnSpPr>
            <a:stCxn id="12" idx="4"/>
            <a:endCxn id="21" idx="0"/>
          </p:cNvCxnSpPr>
          <p:nvPr/>
        </p:nvCxnSpPr>
        <p:spPr>
          <a:xfrm>
            <a:off x="5120640" y="3399790"/>
            <a:ext cx="540385" cy="237490"/>
          </a:xfrm>
          <a:prstGeom prst="line">
            <a:avLst/>
          </a:prstGeom>
        </p:spPr>
        <p:style>
          <a:lnRef idx="2">
            <a:schemeClr val="accent1"/>
          </a:lnRef>
          <a:fillRef idx="0">
            <a:srgbClr val="FFFFFF"/>
          </a:fillRef>
          <a:effectRef idx="0">
            <a:srgbClr val="FFFFFF"/>
          </a:effectRef>
          <a:fontRef idx="minor">
            <a:schemeClr val="tx1"/>
          </a:fontRef>
        </p:style>
      </p:cxnSp>
      <p:cxnSp>
        <p:nvCxnSpPr>
          <p:cNvPr id="26" name="直接连接符 25"/>
          <p:cNvCxnSpPr>
            <a:stCxn id="10" idx="4"/>
            <a:endCxn id="8" idx="0"/>
          </p:cNvCxnSpPr>
          <p:nvPr/>
        </p:nvCxnSpPr>
        <p:spPr>
          <a:xfrm flipH="1">
            <a:off x="2461895" y="3314700"/>
            <a:ext cx="725170" cy="322580"/>
          </a:xfrm>
          <a:prstGeom prst="line">
            <a:avLst/>
          </a:prstGeom>
        </p:spPr>
        <p:style>
          <a:lnRef idx="2">
            <a:schemeClr val="accent1"/>
          </a:lnRef>
          <a:fillRef idx="0">
            <a:srgbClr val="FFFFFF"/>
          </a:fillRef>
          <a:effectRef idx="0">
            <a:srgbClr val="FFFFFF"/>
          </a:effectRef>
          <a:fontRef idx="minor">
            <a:schemeClr val="tx1"/>
          </a:fontRef>
        </p:style>
      </p:cxnSp>
      <p:cxnSp>
        <p:nvCxnSpPr>
          <p:cNvPr id="28" name="直接连接符 27"/>
          <p:cNvCxnSpPr>
            <a:stCxn id="9" idx="4"/>
            <a:endCxn id="8" idx="0"/>
          </p:cNvCxnSpPr>
          <p:nvPr/>
        </p:nvCxnSpPr>
        <p:spPr>
          <a:xfrm>
            <a:off x="1386840" y="3314700"/>
            <a:ext cx="1075055" cy="322580"/>
          </a:xfrm>
          <a:prstGeom prst="line">
            <a:avLst/>
          </a:prstGeom>
        </p:spPr>
        <p:style>
          <a:lnRef idx="2">
            <a:schemeClr val="accent1"/>
          </a:lnRef>
          <a:fillRef idx="0">
            <a:srgbClr val="FFFFFF"/>
          </a:fillRef>
          <a:effectRef idx="0">
            <a:srgbClr val="FFFFFF"/>
          </a:effectRef>
          <a:fontRef idx="minor">
            <a:schemeClr val="tx1"/>
          </a:fontRef>
        </p:style>
      </p:cxnSp>
      <p:cxnSp>
        <p:nvCxnSpPr>
          <p:cNvPr id="29" name="直接连接符 28"/>
          <p:cNvCxnSpPr>
            <a:stCxn id="6" idx="3"/>
            <a:endCxn id="21" idx="0"/>
          </p:cNvCxnSpPr>
          <p:nvPr/>
        </p:nvCxnSpPr>
        <p:spPr>
          <a:xfrm flipH="1">
            <a:off x="5661025" y="3051175"/>
            <a:ext cx="640080" cy="586105"/>
          </a:xfrm>
          <a:prstGeom prst="line">
            <a:avLst/>
          </a:prstGeom>
        </p:spPr>
        <p:style>
          <a:lnRef idx="2">
            <a:schemeClr val="accent1"/>
          </a:lnRef>
          <a:fillRef idx="0">
            <a:srgbClr val="FFFFFF"/>
          </a:fillRef>
          <a:effectRef idx="0">
            <a:srgbClr val="FFFFFF"/>
          </a:effectRef>
          <a:fontRef idx="minor">
            <a:schemeClr val="tx1"/>
          </a:fontRef>
        </p:style>
      </p:cxnSp>
      <p:cxnSp>
        <p:nvCxnSpPr>
          <p:cNvPr id="30" name="直接连接符 29"/>
          <p:cNvCxnSpPr>
            <a:stCxn id="14" idx="6"/>
            <a:endCxn id="19" idx="0"/>
          </p:cNvCxnSpPr>
          <p:nvPr/>
        </p:nvCxnSpPr>
        <p:spPr>
          <a:xfrm>
            <a:off x="8877300" y="3238500"/>
            <a:ext cx="814070" cy="398780"/>
          </a:xfrm>
          <a:prstGeom prst="line">
            <a:avLst/>
          </a:prstGeom>
        </p:spPr>
        <p:style>
          <a:lnRef idx="2">
            <a:schemeClr val="accent1"/>
          </a:lnRef>
          <a:fillRef idx="0">
            <a:srgbClr val="FFFFFF"/>
          </a:fillRef>
          <a:effectRef idx="0">
            <a:srgbClr val="FFFFFF"/>
          </a:effectRef>
          <a:fontRef idx="minor">
            <a:schemeClr val="tx1"/>
          </a:fontRef>
        </p:style>
      </p:cxnSp>
      <p:cxnSp>
        <p:nvCxnSpPr>
          <p:cNvPr id="31" name="直接连接符 30"/>
          <p:cNvCxnSpPr>
            <a:stCxn id="17" idx="3"/>
            <a:endCxn id="19" idx="0"/>
          </p:cNvCxnSpPr>
          <p:nvPr/>
        </p:nvCxnSpPr>
        <p:spPr>
          <a:xfrm flipH="1">
            <a:off x="9691370" y="2974975"/>
            <a:ext cx="360680" cy="662305"/>
          </a:xfrm>
          <a:prstGeom prst="line">
            <a:avLst/>
          </a:prstGeom>
        </p:spPr>
        <p:style>
          <a:lnRef idx="2">
            <a:schemeClr val="accent1"/>
          </a:lnRef>
          <a:fillRef idx="0">
            <a:srgbClr val="FFFFFF"/>
          </a:fillRef>
          <a:effectRef idx="0">
            <a:srgbClr val="FFFFFF"/>
          </a:effectRef>
          <a:fontRef idx="minor">
            <a:schemeClr val="tx1"/>
          </a:fontRef>
        </p:style>
      </p:cxnSp>
      <p:sp>
        <p:nvSpPr>
          <p:cNvPr id="33" name="文本框 32"/>
          <p:cNvSpPr txBox="1"/>
          <p:nvPr/>
        </p:nvSpPr>
        <p:spPr>
          <a:xfrm>
            <a:off x="7980045" y="1856105"/>
            <a:ext cx="1682750" cy="403225"/>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solidFill>
                  <a:srgbClr val="227F76"/>
                </a:solidFill>
                <a:latin typeface="Arial" panose="020B0604020202020204" pitchFamily="34" charset="0"/>
                <a:ea typeface="微软雅黑" panose="020B0503020204020204" pitchFamily="34" charset="-122"/>
              </a:rPr>
              <a:t>原料验收台账</a:t>
            </a:r>
            <a:endParaRPr lang="zh-CN" altLang="en-US" sz="1800">
              <a:solidFill>
                <a:srgbClr val="227F76"/>
              </a:solidFill>
              <a:latin typeface="Arial" panose="020B0604020202020204" pitchFamily="34" charset="0"/>
              <a:ea typeface="微软雅黑" panose="020B0503020204020204" pitchFamily="34" charset="-122"/>
            </a:endParaRPr>
          </a:p>
        </p:txBody>
      </p:sp>
      <p:sp>
        <p:nvSpPr>
          <p:cNvPr id="35" name="文本框 34"/>
          <p:cNvSpPr txBox="1"/>
          <p:nvPr/>
        </p:nvSpPr>
        <p:spPr>
          <a:xfrm>
            <a:off x="9805670" y="1855470"/>
            <a:ext cx="1608455" cy="404495"/>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solidFill>
                  <a:srgbClr val="227F76"/>
                </a:solidFill>
                <a:latin typeface="Arial" panose="020B0604020202020204" pitchFamily="34" charset="0"/>
                <a:ea typeface="微软雅黑" panose="020B0503020204020204" pitchFamily="34" charset="-122"/>
              </a:rPr>
              <a:t>库存盘点台账</a:t>
            </a:r>
            <a:endParaRPr lang="zh-CN" altLang="en-US" sz="1800">
              <a:solidFill>
                <a:srgbClr val="227F76"/>
              </a:solidFill>
              <a:latin typeface="Arial" panose="020B0604020202020204" pitchFamily="34" charset="0"/>
              <a:ea typeface="微软雅黑" panose="020B0503020204020204" pitchFamily="34" charset="-122"/>
            </a:endParaRPr>
          </a:p>
        </p:txBody>
      </p:sp>
      <p:pic>
        <p:nvPicPr>
          <p:cNvPr id="36" name="图片 35" descr="微信图片_20241203075829"/>
          <p:cNvPicPr>
            <a:picLocks noChangeAspect="1"/>
          </p:cNvPicPr>
          <p:nvPr/>
        </p:nvPicPr>
        <p:blipFill>
          <a:blip r:embed="rId17"/>
          <a:stretch>
            <a:fillRect/>
          </a:stretch>
        </p:blipFill>
        <p:spPr>
          <a:xfrm>
            <a:off x="2269490" y="1514475"/>
            <a:ext cx="1800000" cy="1800000"/>
          </a:xfrm>
          <a:prstGeom prst="ellipse">
            <a:avLst/>
          </a:prstGeom>
        </p:spPr>
      </p:pic>
      <p:sp>
        <p:nvSpPr>
          <p:cNvPr id="5" name="文本框 4"/>
          <p:cNvSpPr txBox="1"/>
          <p:nvPr/>
        </p:nvSpPr>
        <p:spPr>
          <a:xfrm>
            <a:off x="4747895" y="1101090"/>
            <a:ext cx="2794635" cy="342265"/>
          </a:xfrm>
          <a:prstGeom prst="rect">
            <a:avLst/>
          </a:prstGeom>
          <a:noFill/>
        </p:spPr>
        <p:txBody>
          <a:bodyPr wrap="square" rtlCol="0">
            <a:noAutofit/>
          </a:bodyPr>
          <a:p>
            <a:pPr algn="ctr"/>
            <a:r>
              <a:rPr lang="en-US" altLang="zh-CN"/>
              <a:t>Raw material acceptance</a:t>
            </a:r>
            <a:endParaRPr lang="en-US" altLang="zh-CN"/>
          </a:p>
        </p:txBody>
      </p:sp>
      <p:pic>
        <p:nvPicPr>
          <p:cNvPr id="32" name="图片 31" descr="华餐logo黑体字"/>
          <p:cNvPicPr>
            <a:picLocks noChangeAspect="1"/>
          </p:cNvPicPr>
          <p:nvPr>
            <p:custDataLst>
              <p:tags r:id="rId18"/>
            </p:custDataLst>
          </p:nvPr>
        </p:nvPicPr>
        <p:blipFill>
          <a:blip r:embed="rId19"/>
          <a:stretch>
            <a:fillRect/>
          </a:stretch>
        </p:blipFill>
        <p:spPr>
          <a:xfrm>
            <a:off x="10066655" y="340995"/>
            <a:ext cx="1771650" cy="674370"/>
          </a:xfrm>
          <a:prstGeom prst="rect">
            <a:avLst/>
          </a:prstGeom>
        </p:spPr>
      </p:pic>
      <p:pic>
        <p:nvPicPr>
          <p:cNvPr id="10" name="图片 9" descr="微信图片_20241127172716"/>
          <p:cNvPicPr>
            <a:picLocks noChangeAspect="1"/>
          </p:cNvPicPr>
          <p:nvPr/>
        </p:nvPicPr>
        <p:blipFill>
          <a:blip r:embed="rId20"/>
          <a:stretch>
            <a:fillRect/>
          </a:stretch>
        </p:blipFill>
        <p:spPr>
          <a:xfrm>
            <a:off x="335915" y="332740"/>
            <a:ext cx="936625" cy="913130"/>
          </a:xfrm>
          <a:prstGeom prst="rect">
            <a:avLst/>
          </a:prstGeom>
        </p:spPr>
      </p:pic>
    </p:spTree>
    <p:custDataLst>
      <p:tags r:id="rId2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4446270" y="600710"/>
            <a:ext cx="3332480" cy="859155"/>
            <a:chOff x="4200" y="4811"/>
            <a:chExt cx="5248" cy="1353"/>
          </a:xfrm>
        </p:grpSpPr>
        <p:sp>
          <p:nvSpPr>
            <p:cNvPr id="28" name="矩形 27"/>
            <p:cNvSpPr/>
            <p:nvPr/>
          </p:nvSpPr>
          <p:spPr>
            <a:xfrm>
              <a:off x="4899" y="4811"/>
              <a:ext cx="3798" cy="822"/>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原料贮存管理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29" name="矩形 28"/>
            <p:cNvSpPr/>
            <p:nvPr/>
          </p:nvSpPr>
          <p:spPr>
            <a:xfrm>
              <a:off x="4200" y="5633"/>
              <a:ext cx="5248" cy="531"/>
            </a:xfrm>
            <a:prstGeom prst="rect">
              <a:avLst/>
            </a:prstGeom>
          </p:spPr>
          <p:txBody>
            <a:bodyPr wrap="non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Raw material storage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grpSp>
        <p:nvGrpSpPr>
          <p:cNvPr id="2" name="组合 1"/>
          <p:cNvGrpSpPr/>
          <p:nvPr/>
        </p:nvGrpSpPr>
        <p:grpSpPr>
          <a:xfrm rot="0">
            <a:off x="590550" y="1524000"/>
            <a:ext cx="4781550" cy="4974590"/>
            <a:chOff x="1566" y="2181"/>
            <a:chExt cx="7030" cy="6842"/>
          </a:xfrm>
        </p:grpSpPr>
        <p:grpSp>
          <p:nvGrpSpPr>
            <p:cNvPr id="30" name="组合 29"/>
            <p:cNvGrpSpPr/>
            <p:nvPr/>
          </p:nvGrpSpPr>
          <p:grpSpPr>
            <a:xfrm rot="0">
              <a:off x="7606" y="3620"/>
              <a:ext cx="990" cy="4669"/>
              <a:chOff x="4216665" y="2887683"/>
              <a:chExt cx="633971" cy="3565325"/>
            </a:xfrm>
            <a:solidFill>
              <a:srgbClr val="A40013"/>
            </a:solidFill>
          </p:grpSpPr>
          <p:sp>
            <p:nvSpPr>
              <p:cNvPr id="31" name="燕尾形 30"/>
              <p:cNvSpPr/>
              <p:nvPr>
                <p:custDataLst>
                  <p:tags r:id="rId1"/>
                </p:custDataLst>
              </p:nvPr>
            </p:nvSpPr>
            <p:spPr>
              <a:xfrm>
                <a:off x="4364592" y="6089114"/>
                <a:ext cx="363894" cy="363894"/>
              </a:xfrm>
              <a:prstGeom prst="chevron">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i="0" u="none" strike="noStrike" kern="1200" cap="none" spc="0" normalizeH="0" baseline="0" noProof="0">
                  <a:ln>
                    <a:noFill/>
                  </a:ln>
                  <a:solidFill>
                    <a:prstClr val="black"/>
                  </a:solidFill>
                  <a:effectLst/>
                  <a:uLnTx/>
                  <a:uFillTx/>
                  <a:latin typeface="Calibri Light" panose="020F0302020204030204"/>
                  <a:ea typeface="微软雅黑 Light" panose="020B0502040204020203" charset="-122"/>
                  <a:cs typeface="+mn-cs"/>
                </a:endParaRPr>
              </a:p>
            </p:txBody>
          </p:sp>
          <p:sp>
            <p:nvSpPr>
              <p:cNvPr id="32" name="燕尾形 31"/>
              <p:cNvSpPr/>
              <p:nvPr>
                <p:custDataLst>
                  <p:tags r:id="rId2"/>
                </p:custDataLst>
              </p:nvPr>
            </p:nvSpPr>
            <p:spPr>
              <a:xfrm>
                <a:off x="4216665" y="2887683"/>
                <a:ext cx="633971" cy="713966"/>
              </a:xfrm>
              <a:prstGeom prst="chevron">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i="0" u="none" strike="noStrike" kern="1200" cap="none" spc="0" normalizeH="0" baseline="0" noProof="0">
                  <a:ln>
                    <a:noFill/>
                  </a:ln>
                  <a:solidFill>
                    <a:prstClr val="black"/>
                  </a:solidFill>
                  <a:effectLst/>
                  <a:uLnTx/>
                  <a:uFillTx/>
                  <a:latin typeface="Calibri Light" panose="020F0302020204030204"/>
                  <a:ea typeface="微软雅黑 Light" panose="020B0502040204020203" charset="-122"/>
                  <a:cs typeface="+mn-cs"/>
                </a:endParaRPr>
              </a:p>
            </p:txBody>
          </p:sp>
        </p:grpSp>
        <p:sp>
          <p:nvSpPr>
            <p:cNvPr id="33" name="矩形 32"/>
            <p:cNvSpPr/>
            <p:nvPr>
              <p:custDataLst>
                <p:tags r:id="rId3"/>
              </p:custDataLst>
            </p:nvPr>
          </p:nvSpPr>
          <p:spPr>
            <a:xfrm>
              <a:off x="2735" y="2181"/>
              <a:ext cx="4177" cy="725"/>
            </a:xfrm>
            <a:prstGeom prst="rect">
              <a:avLst/>
            </a:prstGeom>
          </p:spPr>
          <p:txBody>
            <a:bodyPr wrap="square">
              <a:spAutoFit/>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cs"/>
              </a:endParaRPr>
            </a:p>
          </p:txBody>
        </p:sp>
        <p:sp>
          <p:nvSpPr>
            <p:cNvPr id="34" name="文本框 33"/>
            <p:cNvSpPr txBox="1"/>
            <p:nvPr>
              <p:custDataLst>
                <p:tags r:id="rId4"/>
              </p:custDataLst>
            </p:nvPr>
          </p:nvSpPr>
          <p:spPr>
            <a:xfrm>
              <a:off x="1566" y="2672"/>
              <a:ext cx="7030" cy="6351"/>
            </a:xfrm>
            <a:prstGeom prst="rect">
              <a:avLst/>
            </a:prstGeom>
            <a:noFill/>
            <a:ln>
              <a:noFill/>
            </a:ln>
          </p:spPr>
          <p:txBody>
            <a:bodyPr wrap="square" rtlCol="0">
              <a:noAutofit/>
            </a:bodyPr>
            <a:p>
              <a:pPr>
                <a:lnSpc>
                  <a:spcPct val="150000"/>
                </a:lnSpc>
              </a:pPr>
              <a:endParaRPr lang="zh-CN" altLang="en-US" sz="1200" dirty="0">
                <a:solidFill>
                  <a:schemeClr val="tx1"/>
                </a:solidFill>
                <a:cs typeface="+mn-ea"/>
                <a:sym typeface="+mn-lt"/>
              </a:endParaRPr>
            </a:p>
          </p:txBody>
        </p:sp>
      </p:grpSp>
      <p:pic>
        <p:nvPicPr>
          <p:cNvPr id="12" name="图片 11"/>
          <p:cNvPicPr>
            <a:picLocks noChangeAspect="1"/>
          </p:cNvPicPr>
          <p:nvPr/>
        </p:nvPicPr>
        <p:blipFill>
          <a:blip r:embed="rId5"/>
          <a:srcRect l="26132" t="7819" r="1999"/>
          <a:stretch>
            <a:fillRect/>
          </a:stretch>
        </p:blipFill>
        <p:spPr>
          <a:xfrm>
            <a:off x="7688580" y="1993265"/>
            <a:ext cx="2160000" cy="2160000"/>
          </a:xfrm>
          <a:prstGeom prst="ellipse">
            <a:avLst/>
          </a:prstGeom>
        </p:spPr>
      </p:pic>
      <p:pic>
        <p:nvPicPr>
          <p:cNvPr id="13" name="图片 12"/>
          <p:cNvPicPr>
            <a:picLocks noChangeAspect="1"/>
          </p:cNvPicPr>
          <p:nvPr/>
        </p:nvPicPr>
        <p:blipFill>
          <a:blip r:embed="rId6"/>
          <a:stretch>
            <a:fillRect/>
          </a:stretch>
        </p:blipFill>
        <p:spPr>
          <a:xfrm>
            <a:off x="464820" y="4041775"/>
            <a:ext cx="2160270" cy="2456815"/>
          </a:xfrm>
          <a:prstGeom prst="roundRect">
            <a:avLst/>
          </a:prstGeom>
        </p:spPr>
      </p:pic>
      <p:pic>
        <p:nvPicPr>
          <p:cNvPr id="15" name="图片 14"/>
          <p:cNvPicPr>
            <a:picLocks noChangeAspect="1"/>
          </p:cNvPicPr>
          <p:nvPr/>
        </p:nvPicPr>
        <p:blipFill>
          <a:blip r:embed="rId7"/>
          <a:srcRect l="2427" t="14583" r="3656" b="12500"/>
          <a:stretch>
            <a:fillRect/>
          </a:stretch>
        </p:blipFill>
        <p:spPr>
          <a:xfrm>
            <a:off x="2625090" y="4041775"/>
            <a:ext cx="2160270" cy="2456815"/>
          </a:xfrm>
          <a:prstGeom prst="roundRect">
            <a:avLst/>
          </a:prstGeom>
        </p:spPr>
      </p:pic>
      <p:sp>
        <p:nvSpPr>
          <p:cNvPr id="16" name="文本框 15"/>
          <p:cNvSpPr txBox="1"/>
          <p:nvPr/>
        </p:nvSpPr>
        <p:spPr>
          <a:xfrm>
            <a:off x="5173345" y="4359275"/>
            <a:ext cx="5866765" cy="2054860"/>
          </a:xfrm>
          <a:prstGeom prst="rect">
            <a:avLst/>
          </a:prstGeom>
        </p:spPr>
        <p:txBody>
          <a:bodyPr>
            <a:noAutofit/>
          </a:bodyPr>
          <a:p>
            <a:pPr>
              <a:lnSpc>
                <a:spcPct val="200000"/>
              </a:lnSpc>
            </a:pPr>
            <a:r>
              <a:rPr lang="en-US" altLang="zh-CN" sz="1200" b="0">
                <a:solidFill>
                  <a:srgbClr val="000000"/>
                </a:solidFill>
                <a:latin typeface="黑体" panose="02010609060101010101" charset="-122"/>
                <a:ea typeface="黑体" panose="02010609060101010101" charset="-122"/>
                <a:cs typeface="黑体" panose="02010609060101010101" charset="-122"/>
              </a:rPr>
              <a:t>1.</a:t>
            </a:r>
            <a:r>
              <a:rPr lang="zh-CN" altLang="en-US" sz="1200">
                <a:solidFill>
                  <a:srgbClr val="000000"/>
                </a:solidFill>
                <a:latin typeface="黑体" panose="02010609060101010101" charset="-122"/>
                <a:ea typeface="黑体" panose="02010609060101010101" charset="-122"/>
                <a:cs typeface="黑体" panose="02010609060101010101" charset="-122"/>
              </a:rPr>
              <a:t>入冰箱的食品必须使用保鲜盒和周转箱盛装 ，遵循生熟荤素分类摆放原则。</a:t>
            </a:r>
            <a:endParaRPr lang="zh-CN" altLang="en-US" sz="1200">
              <a:solidFill>
                <a:srgbClr val="000000"/>
              </a:solidFill>
              <a:latin typeface="黑体" panose="02010609060101010101" charset="-122"/>
              <a:ea typeface="黑体" panose="02010609060101010101" charset="-122"/>
              <a:cs typeface="黑体" panose="02010609060101010101" charset="-122"/>
            </a:endParaRPr>
          </a:p>
          <a:p>
            <a:pPr>
              <a:lnSpc>
                <a:spcPct val="200000"/>
              </a:lnSpc>
            </a:pPr>
            <a:r>
              <a:rPr lang="en-US" altLang="zh-CN" sz="1200">
                <a:solidFill>
                  <a:srgbClr val="000000"/>
                </a:solidFill>
                <a:latin typeface="黑体" panose="02010609060101010101" charset="-122"/>
                <a:ea typeface="黑体" panose="02010609060101010101" charset="-122"/>
                <a:cs typeface="黑体" panose="02010609060101010101" charset="-122"/>
              </a:rPr>
              <a:t>2.</a:t>
            </a:r>
            <a:r>
              <a:rPr lang="zh-CN" altLang="en-US" sz="1200">
                <a:solidFill>
                  <a:srgbClr val="000000"/>
                </a:solidFill>
                <a:latin typeface="黑体" panose="02010609060101010101" charset="-122"/>
                <a:ea typeface="黑体" panose="02010609060101010101" charset="-122"/>
                <a:cs typeface="黑体" panose="02010609060101010101" charset="-122"/>
              </a:rPr>
              <a:t>标识标贴到位 ，标识一致对外 ，按标识进行存放 ，不得混用。</a:t>
            </a:r>
            <a:endParaRPr lang="zh-CN" altLang="en-US" sz="1200">
              <a:solidFill>
                <a:srgbClr val="000000"/>
              </a:solidFill>
              <a:latin typeface="黑体" panose="02010609060101010101" charset="-122"/>
              <a:ea typeface="黑体" panose="02010609060101010101" charset="-122"/>
              <a:cs typeface="黑体" panose="02010609060101010101" charset="-122"/>
            </a:endParaRPr>
          </a:p>
          <a:p>
            <a:pPr>
              <a:lnSpc>
                <a:spcPct val="200000"/>
              </a:lnSpc>
            </a:pPr>
            <a:r>
              <a:rPr lang="en-US" altLang="zh-CN" sz="1200">
                <a:solidFill>
                  <a:srgbClr val="000000"/>
                </a:solidFill>
                <a:latin typeface="黑体" panose="02010609060101010101" charset="-122"/>
                <a:ea typeface="黑体" panose="02010609060101010101" charset="-122"/>
                <a:cs typeface="黑体" panose="02010609060101010101" charset="-122"/>
              </a:rPr>
              <a:t>3.</a:t>
            </a:r>
            <a:r>
              <a:rPr lang="zh-CN" altLang="en-US" sz="1200">
                <a:solidFill>
                  <a:srgbClr val="000000"/>
                </a:solidFill>
                <a:latin typeface="黑体" panose="02010609060101010101" charset="-122"/>
                <a:ea typeface="黑体" panose="02010609060101010101" charset="-122"/>
                <a:cs typeface="黑体" panose="02010609060101010101" charset="-122"/>
              </a:rPr>
              <a:t>半成品须张贴效期表 ，填写食品名称 ，操作人员 ，生产日期及保质期。</a:t>
            </a:r>
            <a:endParaRPr lang="zh-CN" altLang="en-US" sz="1200">
              <a:solidFill>
                <a:srgbClr val="000000"/>
              </a:solidFill>
              <a:latin typeface="黑体" panose="02010609060101010101" charset="-122"/>
              <a:ea typeface="黑体" panose="02010609060101010101" charset="-122"/>
              <a:cs typeface="黑体" panose="02010609060101010101" charset="-122"/>
            </a:endParaRPr>
          </a:p>
          <a:p>
            <a:pPr>
              <a:lnSpc>
                <a:spcPct val="200000"/>
              </a:lnSpc>
            </a:pPr>
            <a:r>
              <a:rPr lang="en-US" altLang="zh-CN" sz="1200">
                <a:solidFill>
                  <a:srgbClr val="000000"/>
                </a:solidFill>
                <a:latin typeface="黑体" panose="02010609060101010101" charset="-122"/>
                <a:ea typeface="黑体" panose="02010609060101010101" charset="-122"/>
                <a:cs typeface="黑体" panose="02010609060101010101" charset="-122"/>
              </a:rPr>
              <a:t>4.</a:t>
            </a:r>
            <a:r>
              <a:rPr lang="zh-CN" altLang="en-US" sz="1200">
                <a:solidFill>
                  <a:srgbClr val="000000"/>
                </a:solidFill>
                <a:latin typeface="黑体" panose="02010609060101010101" charset="-122"/>
                <a:ea typeface="黑体" panose="02010609060101010101" charset="-122"/>
                <a:cs typeface="黑体" panose="02010609060101010101" charset="-122"/>
              </a:rPr>
              <a:t>按时间用完后对容器进行清洁后再用来盛装下一批次半成品 ， 并及时更换效期表。</a:t>
            </a:r>
            <a:endParaRPr lang="zh-CN" altLang="en-US" sz="1200">
              <a:solidFill>
                <a:srgbClr val="000000"/>
              </a:solidFill>
              <a:latin typeface="黑体" panose="02010609060101010101" charset="-122"/>
              <a:ea typeface="黑体" panose="02010609060101010101" charset="-122"/>
              <a:cs typeface="黑体" panose="02010609060101010101" charset="-122"/>
            </a:endParaRPr>
          </a:p>
          <a:p>
            <a:pPr>
              <a:lnSpc>
                <a:spcPct val="200000"/>
              </a:lnSpc>
            </a:pPr>
            <a:r>
              <a:rPr lang="en-US" altLang="zh-CN" sz="1200">
                <a:solidFill>
                  <a:srgbClr val="000000"/>
                </a:solidFill>
                <a:latin typeface="黑体" panose="02010609060101010101" charset="-122"/>
                <a:ea typeface="黑体" panose="02010609060101010101" charset="-122"/>
                <a:cs typeface="黑体" panose="02010609060101010101" charset="-122"/>
              </a:rPr>
              <a:t>5.</a:t>
            </a:r>
            <a:r>
              <a:rPr lang="zh-CN" altLang="en-US" sz="1200">
                <a:solidFill>
                  <a:srgbClr val="000000"/>
                </a:solidFill>
                <a:latin typeface="黑体" panose="02010609060101010101" charset="-122"/>
                <a:ea typeface="黑体" panose="02010609060101010101" charset="-122"/>
                <a:cs typeface="黑体" panose="02010609060101010101" charset="-122"/>
              </a:rPr>
              <a:t>如效期表日期未及时更换 ，视作过期食品予以处罚。</a:t>
            </a:r>
            <a:endParaRPr lang="zh-CN" altLang="en-US" sz="1200">
              <a:solidFill>
                <a:srgbClr val="000000"/>
              </a:solidFill>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590550" y="2012315"/>
            <a:ext cx="4107815" cy="2029460"/>
          </a:xfrm>
          <a:prstGeom prst="rect">
            <a:avLst/>
          </a:prstGeom>
        </p:spPr>
        <p:txBody>
          <a:bodyPr>
            <a:noAutofit/>
            <a:extLst>
              <a:ext uri="{4A0BC546-FE56-4ADE-93B0-CB8AF2F6F144}">
                <wpsdc:textFrameExt xmlns:wpsdc="http://www.wps.cn/officeDocument/2022/drawingmlCustomData" type="text"/>
              </a:ext>
            </a:extLst>
          </a:bodyPr>
          <a:p>
            <a:pPr algn="just">
              <a:lnSpc>
                <a:spcPct val="110000"/>
              </a:lnSpc>
            </a:pPr>
            <a:r>
              <a:rPr lang="en-US" altLang="en-US" sz="1200">
                <a:latin typeface="黑体" panose="02010609060101010101" charset="-122"/>
                <a:ea typeface="黑体" panose="02010609060101010101" charset="-122"/>
                <a:cs typeface="黑体" panose="02010609060101010101" charset="-122"/>
              </a:rPr>
              <a:t> 1.</a:t>
            </a:r>
            <a:r>
              <a:rPr lang="zh-CN" altLang="en-US" sz="1200">
                <a:latin typeface="黑体" panose="02010609060101010101" charset="-122"/>
                <a:ea typeface="黑体" panose="02010609060101010101" charset="-122"/>
                <a:cs typeface="黑体" panose="02010609060101010101" charset="-122"/>
              </a:rPr>
              <a:t>分类分区贮存：按照原料的种类、性质以及贮存条件要求，各类原料分类存放，有效避免不同原料之间相互污染或者因贮存不当而发生变质的情况。</a:t>
            </a:r>
            <a:endParaRPr lang="zh-CN" altLang="en-US" sz="1200">
              <a:latin typeface="黑体" panose="02010609060101010101" charset="-122"/>
              <a:ea typeface="黑体" panose="02010609060101010101" charset="-122"/>
              <a:cs typeface="黑体" panose="02010609060101010101" charset="-122"/>
            </a:endParaRPr>
          </a:p>
          <a:p>
            <a:pPr algn="just">
              <a:lnSpc>
                <a:spcPct val="110000"/>
              </a:lnSpc>
            </a:pPr>
            <a:r>
              <a:rPr lang="en-US" altLang="zh-CN" sz="1200">
                <a:latin typeface="黑体" panose="02010609060101010101" charset="-122"/>
                <a:ea typeface="黑体" panose="02010609060101010101" charset="-122"/>
                <a:cs typeface="黑体" panose="02010609060101010101" charset="-122"/>
              </a:rPr>
              <a:t>2.</a:t>
            </a:r>
            <a:r>
              <a:rPr lang="zh-CN" altLang="en-US" sz="1200">
                <a:latin typeface="黑体" panose="02010609060101010101" charset="-122"/>
                <a:ea typeface="黑体" panose="02010609060101010101" charset="-122"/>
                <a:cs typeface="黑体" panose="02010609060101010101" charset="-122"/>
              </a:rPr>
              <a:t>库存盘点与清理：定期进行库存盘点，及时掌握各类原料的库存余量，便于合理安排后续采购计划，能及时发现积压或临近保质期的原料，采取相应的处理措施，避免原料浪费，保障原料贮存环节的高效管理</a:t>
            </a:r>
            <a:r>
              <a:rPr lang="zh-CN" altLang="en-US" sz="1200">
                <a:latin typeface="黑体" panose="02010609060101010101" charset="-122"/>
                <a:ea typeface="黑体" panose="02010609060101010101" charset="-122"/>
              </a:rPr>
              <a:t>。</a:t>
            </a:r>
            <a:endParaRPr lang="zh-CN" altLang="en-US" sz="1200">
              <a:latin typeface="黑体" panose="02010609060101010101" charset="-122"/>
              <a:ea typeface="黑体" panose="02010609060101010101" charset="-122"/>
            </a:endParaRPr>
          </a:p>
        </p:txBody>
      </p:sp>
      <p:pic>
        <p:nvPicPr>
          <p:cNvPr id="19" name="图片 18"/>
          <p:cNvPicPr>
            <a:picLocks noChangeAspect="1"/>
          </p:cNvPicPr>
          <p:nvPr/>
        </p:nvPicPr>
        <p:blipFill>
          <a:blip r:embed="rId8"/>
          <a:stretch>
            <a:fillRect/>
          </a:stretch>
        </p:blipFill>
        <p:spPr>
          <a:xfrm>
            <a:off x="5528310" y="1993265"/>
            <a:ext cx="2160000" cy="2160000"/>
          </a:xfrm>
          <a:prstGeom prst="ellipse">
            <a:avLst/>
          </a:prstGeom>
        </p:spPr>
      </p:pic>
      <p:pic>
        <p:nvPicPr>
          <p:cNvPr id="20" name="图片 19" descr="微信图片_20241202160401"/>
          <p:cNvPicPr>
            <a:picLocks noChangeAspect="1"/>
          </p:cNvPicPr>
          <p:nvPr/>
        </p:nvPicPr>
        <p:blipFill>
          <a:blip r:embed="rId9"/>
          <a:stretch>
            <a:fillRect/>
          </a:stretch>
        </p:blipFill>
        <p:spPr>
          <a:xfrm>
            <a:off x="9848850" y="1993265"/>
            <a:ext cx="2160000" cy="2160000"/>
          </a:xfrm>
          <a:prstGeom prst="ellipse">
            <a:avLst/>
          </a:prstGeom>
        </p:spPr>
      </p:pic>
      <p:pic>
        <p:nvPicPr>
          <p:cNvPr id="3" name="图片 2" descr="华餐logo黑体字"/>
          <p:cNvPicPr>
            <a:picLocks noChangeAspect="1"/>
          </p:cNvPicPr>
          <p:nvPr>
            <p:custDataLst>
              <p:tags r:id="rId10"/>
            </p:custDataLst>
          </p:nvPr>
        </p:nvPicPr>
        <p:blipFill>
          <a:blip r:embed="rId11"/>
          <a:stretch>
            <a:fillRect/>
          </a:stretch>
        </p:blipFill>
        <p:spPr>
          <a:xfrm>
            <a:off x="9984105" y="332740"/>
            <a:ext cx="1771650" cy="674370"/>
          </a:xfrm>
          <a:prstGeom prst="rect">
            <a:avLst/>
          </a:prstGeom>
        </p:spPr>
      </p:pic>
      <p:pic>
        <p:nvPicPr>
          <p:cNvPr id="4" name="图片 3" descr="微信图片_20241127172716"/>
          <p:cNvPicPr>
            <a:picLocks noChangeAspect="1"/>
          </p:cNvPicPr>
          <p:nvPr/>
        </p:nvPicPr>
        <p:blipFill>
          <a:blip r:embed="rId12"/>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5412740" y="1532255"/>
            <a:ext cx="1365885" cy="785495"/>
            <a:chOff x="7747" y="2996"/>
            <a:chExt cx="2151" cy="1237"/>
          </a:xfrm>
          <a:solidFill>
            <a:srgbClr val="FACB85"/>
          </a:solidFill>
        </p:grpSpPr>
        <p:sp>
          <p:nvSpPr>
            <p:cNvPr id="7" name="椭圆 6"/>
            <p:cNvSpPr/>
            <p:nvPr/>
          </p:nvSpPr>
          <p:spPr>
            <a:xfrm>
              <a:off x="8204" y="2996"/>
              <a:ext cx="1237" cy="1237"/>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227F76"/>
                </a:solidFill>
                <a:cs typeface="+mn-ea"/>
                <a:sym typeface="+mn-lt"/>
              </a:endParaRPr>
            </a:p>
          </p:txBody>
        </p:sp>
        <p:sp>
          <p:nvSpPr>
            <p:cNvPr id="8" name="文本框 9"/>
            <p:cNvSpPr txBox="1"/>
            <p:nvPr/>
          </p:nvSpPr>
          <p:spPr>
            <a:xfrm>
              <a:off x="7747" y="3178"/>
              <a:ext cx="2151" cy="872"/>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p>
              <a:pPr marL="0" lvl="1" algn="ctr"/>
              <a:r>
                <a:rPr lang="en-US" altLang="zh-CN" sz="3600" dirty="0">
                  <a:solidFill>
                    <a:srgbClr val="FFFFFF"/>
                  </a:solidFill>
                  <a:latin typeface="+mn-lt"/>
                  <a:ea typeface="+mn-ea"/>
                  <a:cs typeface="+mn-ea"/>
                  <a:sym typeface="+mn-lt"/>
                </a:rPr>
                <a:t>b</a:t>
              </a:r>
              <a:endParaRPr lang="en-US" altLang="zh-CN" sz="3600" dirty="0">
                <a:solidFill>
                  <a:srgbClr val="FFFFFF"/>
                </a:solidFill>
                <a:latin typeface="+mn-lt"/>
                <a:ea typeface="+mn-ea"/>
                <a:cs typeface="+mn-ea"/>
                <a:sym typeface="+mn-lt"/>
              </a:endParaRPr>
            </a:p>
          </p:txBody>
        </p:sp>
      </p:grpSp>
      <p:grpSp>
        <p:nvGrpSpPr>
          <p:cNvPr id="9" name="组合 8"/>
          <p:cNvGrpSpPr/>
          <p:nvPr/>
        </p:nvGrpSpPr>
        <p:grpSpPr>
          <a:xfrm rot="0">
            <a:off x="4467224" y="2543810"/>
            <a:ext cx="3142615" cy="859155"/>
            <a:chOff x="2812654" y="3169020"/>
            <a:chExt cx="3142672" cy="859234"/>
          </a:xfrm>
        </p:grpSpPr>
        <p:sp>
          <p:nvSpPr>
            <p:cNvPr id="10" name="矩形 9"/>
            <p:cNvSpPr/>
            <p:nvPr/>
          </p:nvSpPr>
          <p:spPr>
            <a:xfrm>
              <a:off x="2813289" y="3169020"/>
              <a:ext cx="3142037" cy="522018"/>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原料管理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812654" y="3691038"/>
              <a:ext cx="3142037" cy="337216"/>
            </a:xfrm>
            <a:prstGeom prst="rect">
              <a:avLst/>
            </a:prstGeom>
          </p:spPr>
          <p:txBody>
            <a:bodyPr wrap="square">
              <a:spAutoFit/>
            </a:bodyPr>
            <a:p>
              <a:pPr algn="ctr"/>
              <a:r>
                <a:rPr lang="en-US" altLang="zh-CN" sz="1600" dirty="0">
                  <a:solidFill>
                    <a:srgbClr val="247D77"/>
                  </a:solidFill>
                  <a:effectLst/>
                  <a:latin typeface="微软雅黑" panose="020B0503020204020204" pitchFamily="34" charset="-122"/>
                  <a:ea typeface="微软雅黑" panose="020B0503020204020204" pitchFamily="34" charset="-122"/>
                  <a:cs typeface="+mn-ea"/>
                  <a:sym typeface="+mn-ea"/>
                </a:rPr>
                <a:t>Raw material management</a:t>
              </a:r>
              <a:endParaRPr lang="en-US" altLang="zh-CN" sz="1600" dirty="0">
                <a:solidFill>
                  <a:srgbClr val="247D77"/>
                </a:solidFill>
                <a:effectLst/>
                <a:latin typeface="微软雅黑" panose="020B0503020204020204" pitchFamily="34" charset="-122"/>
                <a:ea typeface="微软雅黑" panose="020B0503020204020204" pitchFamily="34" charset="-122"/>
                <a:cs typeface="+mn-ea"/>
                <a:sym typeface="+mn-ea"/>
              </a:endParaRPr>
            </a:p>
          </p:txBody>
        </p:sp>
      </p:grpSp>
      <p:sp>
        <p:nvSpPr>
          <p:cNvPr id="13" name="文本框 12"/>
          <p:cNvSpPr txBox="1"/>
          <p:nvPr/>
        </p:nvSpPr>
        <p:spPr>
          <a:xfrm>
            <a:off x="3020060" y="3972560"/>
            <a:ext cx="6346825" cy="737235"/>
          </a:xfrm>
          <a:prstGeom prst="rect">
            <a:avLst/>
          </a:prstGeom>
          <a:noFill/>
          <a:ln>
            <a:noFill/>
          </a:ln>
        </p:spPr>
        <p:txBody>
          <a:bodyPr wrap="square" rtlCol="0">
            <a:spAutoFit/>
          </a:bodyPr>
          <a:p>
            <a:pPr algn="just">
              <a:lnSpc>
                <a:spcPct val="150000"/>
              </a:lnSpc>
            </a:pPr>
            <a:r>
              <a:rPr lang="zh-CN" altLang="en-US" sz="1400" b="1" dirty="0">
                <a:solidFill>
                  <a:schemeClr val="tx1">
                    <a:lumMod val="75000"/>
                    <a:lumOff val="25000"/>
                  </a:schemeClr>
                </a:solidFill>
                <a:latin typeface="黑体" panose="02010609060101010101" charset="-122"/>
                <a:ea typeface="黑体" panose="02010609060101010101" charset="-122"/>
                <a:cs typeface="+mn-ea"/>
                <a:sym typeface="+mn-lt"/>
              </a:rPr>
              <a:t>通过对原料管理工作的扎实开展，本年度餐厅在原料保障方面较为稳定，为提供安全、可口的饭菜打下了坚实基础，也进一步提升了餐厅整体运营水平。</a:t>
            </a:r>
            <a:endParaRPr lang="zh-CN" altLang="en-US" sz="1400" b="1" dirty="0">
              <a:solidFill>
                <a:schemeClr val="tx1">
                  <a:lumMod val="75000"/>
                  <a:lumOff val="25000"/>
                </a:schemeClr>
              </a:solidFill>
              <a:latin typeface="黑体" panose="02010609060101010101" charset="-122"/>
              <a:ea typeface="黑体" panose="02010609060101010101" charset="-122"/>
              <a:cs typeface="+mn-ea"/>
              <a:sym typeface="+mn-lt"/>
            </a:endParaRPr>
          </a:p>
        </p:txBody>
      </p:sp>
      <p:pic>
        <p:nvPicPr>
          <p:cNvPr id="32" name="图片 31" descr="华餐logo黑体字"/>
          <p:cNvPicPr>
            <a:picLocks noChangeAspect="1"/>
          </p:cNvPicPr>
          <p:nvPr>
            <p:custDataLst>
              <p:tags r:id="rId1"/>
            </p:custDataLst>
          </p:nvPr>
        </p:nvPicPr>
        <p:blipFill>
          <a:blip r:embed="rId2"/>
          <a:stretch>
            <a:fillRect/>
          </a:stretch>
        </p:blipFill>
        <p:spPr>
          <a:xfrm>
            <a:off x="10128250" y="189230"/>
            <a:ext cx="1771650" cy="674370"/>
          </a:xfrm>
          <a:prstGeom prst="rect">
            <a:avLst/>
          </a:prstGeom>
        </p:spPr>
      </p:pic>
      <p:pic>
        <p:nvPicPr>
          <p:cNvPr id="3" name="图片 2" descr="微信图片_20241127172716"/>
          <p:cNvPicPr>
            <a:picLocks noChangeAspect="1"/>
          </p:cNvPicPr>
          <p:nvPr/>
        </p:nvPicPr>
        <p:blipFill>
          <a:blip r:embed="rId3"/>
          <a:stretch>
            <a:fillRect/>
          </a:stretch>
        </p:blipFill>
        <p:spPr>
          <a:xfrm>
            <a:off x="264160" y="1168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305935" y="588010"/>
            <a:ext cx="3364865" cy="521970"/>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加工过程管理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grpSp>
        <p:nvGrpSpPr>
          <p:cNvPr id="64" name="组合 63"/>
          <p:cNvGrpSpPr/>
          <p:nvPr/>
        </p:nvGrpSpPr>
        <p:grpSpPr>
          <a:xfrm>
            <a:off x="717550" y="1473850"/>
            <a:ext cx="10947400" cy="4961636"/>
            <a:chOff x="1130" y="2606"/>
            <a:chExt cx="17240" cy="7814"/>
          </a:xfrm>
        </p:grpSpPr>
        <p:grpSp>
          <p:nvGrpSpPr>
            <p:cNvPr id="49" name="组合 48"/>
            <p:cNvGrpSpPr/>
            <p:nvPr/>
          </p:nvGrpSpPr>
          <p:grpSpPr>
            <a:xfrm>
              <a:off x="1130" y="4353"/>
              <a:ext cx="17240" cy="6067"/>
              <a:chOff x="1101" y="3498"/>
              <a:chExt cx="17240" cy="6067"/>
            </a:xfrm>
          </p:grpSpPr>
          <p:grpSp>
            <p:nvGrpSpPr>
              <p:cNvPr id="44" name="组合 43"/>
              <p:cNvGrpSpPr/>
              <p:nvPr/>
            </p:nvGrpSpPr>
            <p:grpSpPr>
              <a:xfrm>
                <a:off x="5923" y="3704"/>
                <a:ext cx="7354" cy="5861"/>
                <a:chOff x="4645" y="2654"/>
                <a:chExt cx="9754" cy="7774"/>
              </a:xfrm>
            </p:grpSpPr>
            <p:sp>
              <p:nvSpPr>
                <p:cNvPr id="33" name="弧形 32"/>
                <p:cNvSpPr/>
                <p:nvPr/>
              </p:nvSpPr>
              <p:spPr>
                <a:xfrm>
                  <a:off x="6724" y="4864"/>
                  <a:ext cx="5564" cy="5564"/>
                </a:xfrm>
                <a:prstGeom prst="arc">
                  <a:avLst>
                    <a:gd name="adj1" fmla="val 11022346"/>
                    <a:gd name="adj2" fmla="val 21547387"/>
                  </a:avLst>
                </a:prstGeom>
                <a:ln w="38100">
                  <a:solidFill>
                    <a:srgbClr val="247D77"/>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43" name="组合 42"/>
                <p:cNvGrpSpPr/>
                <p:nvPr/>
              </p:nvGrpSpPr>
              <p:grpSpPr>
                <a:xfrm>
                  <a:off x="4645" y="2654"/>
                  <a:ext cx="9754" cy="6832"/>
                  <a:chOff x="4645" y="2654"/>
                  <a:chExt cx="9754" cy="6832"/>
                </a:xfrm>
              </p:grpSpPr>
              <p:pic>
                <p:nvPicPr>
                  <p:cNvPr id="34" name="图片 33" descr="pexels-pixabay-302769"/>
                  <p:cNvPicPr>
                    <a:picLocks noChangeAspect="1"/>
                  </p:cNvPicPr>
                  <p:nvPr/>
                </p:nvPicPr>
                <p:blipFill>
                  <a:blip r:embed="rId1"/>
                  <a:srcRect r="31629"/>
                  <a:stretch>
                    <a:fillRect/>
                  </a:stretch>
                </p:blipFill>
                <p:spPr>
                  <a:xfrm>
                    <a:off x="7550" y="5670"/>
                    <a:ext cx="3912" cy="3816"/>
                  </a:xfrm>
                  <a:prstGeom prst="ellipse">
                    <a:avLst/>
                  </a:prstGeom>
                  <a:ln>
                    <a:solidFill>
                      <a:srgbClr val="247D77"/>
                    </a:solidFill>
                  </a:ln>
                  <a:effectLst/>
                </p:spPr>
              </p:pic>
              <p:grpSp>
                <p:nvGrpSpPr>
                  <p:cNvPr id="42" name="组合 41"/>
                  <p:cNvGrpSpPr/>
                  <p:nvPr/>
                </p:nvGrpSpPr>
                <p:grpSpPr>
                  <a:xfrm>
                    <a:off x="4645" y="2654"/>
                    <a:ext cx="9754" cy="5804"/>
                    <a:chOff x="4645" y="2654"/>
                    <a:chExt cx="9754" cy="5804"/>
                  </a:xfrm>
                </p:grpSpPr>
                <p:grpSp>
                  <p:nvGrpSpPr>
                    <p:cNvPr id="9" name="组合 8"/>
                    <p:cNvGrpSpPr/>
                    <p:nvPr/>
                  </p:nvGrpSpPr>
                  <p:grpSpPr>
                    <a:xfrm>
                      <a:off x="4645" y="4045"/>
                      <a:ext cx="9754" cy="4413"/>
                      <a:chOff x="4645" y="4045"/>
                      <a:chExt cx="9754" cy="4413"/>
                    </a:xfrm>
                  </p:grpSpPr>
                  <p:sp>
                    <p:nvSpPr>
                      <p:cNvPr id="11" name="椭圆 10"/>
                      <p:cNvSpPr/>
                      <p:nvPr/>
                    </p:nvSpPr>
                    <p:spPr>
                      <a:xfrm>
                        <a:off x="12097" y="7475"/>
                        <a:ext cx="340" cy="340"/>
                      </a:xfrm>
                      <a:prstGeom prst="ellipse">
                        <a:avLst/>
                      </a:prstGeom>
                      <a:solidFill>
                        <a:schemeClr val="bg1"/>
                      </a:solidFill>
                      <a:ln w="38100">
                        <a:solidFill>
                          <a:srgbClr val="24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580" y="7476"/>
                        <a:ext cx="340" cy="340"/>
                      </a:xfrm>
                      <a:prstGeom prst="ellipse">
                        <a:avLst/>
                      </a:prstGeom>
                      <a:solidFill>
                        <a:schemeClr val="bg1"/>
                      </a:solidFill>
                      <a:ln w="38100">
                        <a:solidFill>
                          <a:srgbClr val="24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11309" y="5535"/>
                        <a:ext cx="340" cy="340"/>
                      </a:xfrm>
                      <a:prstGeom prst="ellipse">
                        <a:avLst/>
                      </a:prstGeom>
                      <a:solidFill>
                        <a:schemeClr val="bg1"/>
                      </a:solidFill>
                      <a:ln w="38100">
                        <a:solidFill>
                          <a:srgbClr val="24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7315" y="5535"/>
                        <a:ext cx="340" cy="340"/>
                      </a:xfrm>
                      <a:prstGeom prst="ellipse">
                        <a:avLst/>
                      </a:prstGeom>
                      <a:solidFill>
                        <a:schemeClr val="bg1"/>
                      </a:solidFill>
                      <a:ln w="38100">
                        <a:solidFill>
                          <a:srgbClr val="24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2774" y="6833"/>
                        <a:ext cx="1625" cy="1625"/>
                      </a:xfrm>
                      <a:prstGeom prst="ellipse">
                        <a:avLst/>
                      </a:prstGeom>
                      <a:noFill/>
                      <a:ln w="381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0" name="组合 19"/>
                      <p:cNvGrpSpPr/>
                      <p:nvPr/>
                    </p:nvGrpSpPr>
                    <p:grpSpPr>
                      <a:xfrm>
                        <a:off x="11805" y="4045"/>
                        <a:ext cx="1625" cy="1625"/>
                        <a:chOff x="7513" y="1936"/>
                        <a:chExt cx="2548" cy="2548"/>
                      </a:xfrm>
                    </p:grpSpPr>
                    <p:sp>
                      <p:nvSpPr>
                        <p:cNvPr id="25" name="椭圆 24"/>
                        <p:cNvSpPr/>
                        <p:nvPr/>
                      </p:nvSpPr>
                      <p:spPr>
                        <a:xfrm>
                          <a:off x="7696" y="2119"/>
                          <a:ext cx="2181" cy="2181"/>
                        </a:xfrm>
                        <a:prstGeom prst="ellipse">
                          <a:avLst/>
                        </a:prstGeom>
                        <a:solidFill>
                          <a:srgbClr val="247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7513" y="1936"/>
                          <a:ext cx="2548" cy="2548"/>
                        </a:xfrm>
                        <a:prstGeom prst="ellipse">
                          <a:avLst/>
                        </a:prstGeom>
                        <a:noFill/>
                        <a:ln w="381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9" name="椭圆 28"/>
                      <p:cNvSpPr/>
                      <p:nvPr/>
                    </p:nvSpPr>
                    <p:spPr>
                      <a:xfrm>
                        <a:off x="5743" y="4045"/>
                        <a:ext cx="1625" cy="1625"/>
                      </a:xfrm>
                      <a:prstGeom prst="ellipse">
                        <a:avLst/>
                      </a:prstGeom>
                      <a:noFill/>
                      <a:ln w="381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4645" y="6833"/>
                        <a:ext cx="1625" cy="1625"/>
                      </a:xfrm>
                      <a:prstGeom prst="ellipse">
                        <a:avLst/>
                      </a:prstGeom>
                      <a:noFill/>
                      <a:ln w="381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任意多边形 68"/>
                      <p:cNvSpPr/>
                      <p:nvPr/>
                    </p:nvSpPr>
                    <p:spPr>
                      <a:xfrm rot="2700000">
                        <a:off x="12256" y="4502"/>
                        <a:ext cx="702" cy="6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sp>
                  <p:nvSpPr>
                    <p:cNvPr id="35" name="椭圆 34"/>
                    <p:cNvSpPr/>
                    <p:nvPr/>
                  </p:nvSpPr>
                  <p:spPr>
                    <a:xfrm>
                      <a:off x="9336" y="4700"/>
                      <a:ext cx="340" cy="340"/>
                    </a:xfrm>
                    <a:prstGeom prst="ellipse">
                      <a:avLst/>
                    </a:prstGeom>
                    <a:solidFill>
                      <a:schemeClr val="bg1"/>
                    </a:solidFill>
                    <a:ln w="38100">
                      <a:solidFill>
                        <a:srgbClr val="24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椭圆 37"/>
                    <p:cNvSpPr/>
                    <p:nvPr/>
                  </p:nvSpPr>
                  <p:spPr>
                    <a:xfrm>
                      <a:off x="8694" y="2654"/>
                      <a:ext cx="1625" cy="1625"/>
                    </a:xfrm>
                    <a:prstGeom prst="ellipse">
                      <a:avLst/>
                    </a:prstGeom>
                    <a:noFill/>
                    <a:ln w="381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45" name="组合 44"/>
              <p:cNvGrpSpPr/>
              <p:nvPr/>
            </p:nvGrpSpPr>
            <p:grpSpPr>
              <a:xfrm>
                <a:off x="1101" y="3498"/>
                <a:ext cx="4816" cy="5357"/>
                <a:chOff x="1101" y="3498"/>
                <a:chExt cx="4816" cy="5357"/>
              </a:xfrm>
            </p:grpSpPr>
            <p:sp>
              <p:nvSpPr>
                <p:cNvPr id="40" name="文本框 39"/>
                <p:cNvSpPr txBox="1"/>
                <p:nvPr/>
              </p:nvSpPr>
              <p:spPr>
                <a:xfrm>
                  <a:off x="1144" y="3498"/>
                  <a:ext cx="4773" cy="2548"/>
                </a:xfrm>
                <a:prstGeom prst="rect">
                  <a:avLst/>
                </a:prstGeom>
                <a:noFill/>
                <a:ln>
                  <a:noFill/>
                </a:ln>
              </p:spPr>
              <p:txBody>
                <a:bodyPr wrap="square" rtlCol="0">
                  <a:noAutofit/>
                </a:bodyPr>
                <a:p>
                  <a:pPr marR="0" lvl="1" indent="0" algn="just" defTabSz="914400" rtl="0" eaLnBrk="1" fontAlgn="auto" latinLnBrk="0" hangingPunct="1">
                    <a:lnSpc>
                      <a:spcPct val="120000"/>
                    </a:lnSpc>
                    <a:spcBef>
                      <a:spcPts val="600"/>
                    </a:spcBef>
                    <a:spcAft>
                      <a:spcPts val="0"/>
                    </a:spcAft>
                    <a:buClrTx/>
                    <a:buSzTx/>
                    <a:buFont typeface="Arial" panose="020B0604020202020204" pitchFamily="34" charset="0"/>
                    <a:buNone/>
                    <a:defRPr/>
                  </a:pPr>
                  <a:r>
                    <a:rPr lang="en-US" altLang="zh-CN" sz="1200" b="1" noProof="0" dirty="0">
                      <a:solidFill>
                        <a:schemeClr val="tx1"/>
                      </a:solidFill>
                      <a:latin typeface="黑体" panose="02010609060101010101" charset="-122"/>
                      <a:ea typeface="黑体" panose="02010609060101010101" charset="-122"/>
                      <a:cs typeface="黑体" panose="02010609060101010101" charset="-122"/>
                      <a:sym typeface="+mn-ea"/>
                    </a:rPr>
                    <a:t>2.</a:t>
                  </a:r>
                  <a:r>
                    <a:rPr lang="zh-CN" altLang="en-US" sz="1200" b="1" noProof="0" dirty="0">
                      <a:solidFill>
                        <a:schemeClr val="tx1"/>
                      </a:solidFill>
                      <a:latin typeface="黑体" panose="02010609060101010101" charset="-122"/>
                      <a:ea typeface="黑体" panose="02010609060101010101" charset="-122"/>
                      <a:cs typeface="黑体" panose="02010609060101010101" charset="-122"/>
                      <a:sym typeface="+mn-ea"/>
                    </a:rPr>
                    <a:t>食品添加剂应</a:t>
                  </a:r>
                  <a:r>
                    <a:rPr lang="zh-CN" altLang="en-US" sz="1200" b="1" noProof="0" dirty="0">
                      <a:solidFill>
                        <a:srgbClr val="FF0000"/>
                      </a:solidFill>
                      <a:latin typeface="黑体" panose="02010609060101010101" charset="-122"/>
                      <a:ea typeface="黑体" panose="02010609060101010101" charset="-122"/>
                      <a:cs typeface="黑体" panose="02010609060101010101" charset="-122"/>
                      <a:sym typeface="+mn-ea"/>
                    </a:rPr>
                    <a:t>专人采购、专人保管、专人领用、专人登记、专柜保存。</a:t>
                  </a:r>
                  <a:r>
                    <a:rPr lang="zh-CN" altLang="en-US" sz="1200" b="1" noProof="0" dirty="0">
                      <a:solidFill>
                        <a:schemeClr val="tx1"/>
                      </a:solidFill>
                      <a:latin typeface="黑体" panose="02010609060101010101" charset="-122"/>
                      <a:ea typeface="黑体" panose="02010609060101010101" charset="-122"/>
                      <a:cs typeface="黑体" panose="02010609060101010101" charset="-122"/>
                      <a:sym typeface="+mn-ea"/>
                    </a:rPr>
                    <a:t>（如不使用添加剂可不记录添加剂台账）</a:t>
                  </a:r>
                  <a:r>
                    <a:rPr lang="zh-CN" altLang="en-US" sz="1200" b="1" dirty="0">
                      <a:solidFill>
                        <a:schemeClr val="tx1"/>
                      </a:solidFill>
                      <a:latin typeface="黑体" panose="02010609060101010101" charset="-122"/>
                      <a:ea typeface="黑体" panose="02010609060101010101" charset="-122"/>
                      <a:cs typeface="黑体" panose="02010609060101010101" charset="-122"/>
                      <a:sym typeface="+mn-ea"/>
                    </a:rPr>
                    <a:t>严格按国家标准使用食品添加剂</a:t>
                  </a:r>
                  <a:r>
                    <a:rPr lang="en-US" altLang="zh-CN" sz="1200" b="1" dirty="0">
                      <a:solidFill>
                        <a:schemeClr val="tx1"/>
                      </a:solidFill>
                      <a:latin typeface="黑体" panose="02010609060101010101" charset="-122"/>
                      <a:ea typeface="黑体" panose="02010609060101010101" charset="-122"/>
                      <a:cs typeface="黑体" panose="02010609060101010101" charset="-122"/>
                      <a:sym typeface="+mn-ea"/>
                    </a:rPr>
                    <a:t>,</a:t>
                  </a:r>
                  <a:r>
                    <a:rPr lang="zh-CN" altLang="en-US" sz="1200" b="1" dirty="0">
                      <a:solidFill>
                        <a:schemeClr val="tx1"/>
                      </a:solidFill>
                      <a:latin typeface="黑体" panose="02010609060101010101" charset="-122"/>
                      <a:ea typeface="黑体" panose="02010609060101010101" charset="-122"/>
                      <a:cs typeface="黑体" panose="02010609060101010101" charset="-122"/>
                      <a:sym typeface="+mn-ea"/>
                    </a:rPr>
                    <a:t>符合相关规定要求，杜绝使用非法添加剂，做好使用记录</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1" name="文本框 40"/>
                <p:cNvSpPr txBox="1"/>
                <p:nvPr/>
              </p:nvSpPr>
              <p:spPr>
                <a:xfrm>
                  <a:off x="1101" y="6724"/>
                  <a:ext cx="3696" cy="2131"/>
                </a:xfrm>
                <a:prstGeom prst="rect">
                  <a:avLst/>
                </a:prstGeom>
                <a:noFill/>
                <a:ln>
                  <a:noFill/>
                </a:ln>
              </p:spPr>
              <p:txBody>
                <a:bodyPr wrap="square" rtlCol="0">
                  <a:noAutofit/>
                </a:bodyPr>
                <a:p>
                  <a:pPr>
                    <a:lnSpc>
                      <a:spcPct val="12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1. </a:t>
                  </a:r>
                  <a:r>
                    <a:rPr lang="zh-CN" altLang="en-US" sz="1200" b="1" dirty="0">
                      <a:solidFill>
                        <a:schemeClr val="tx1"/>
                      </a:solidFill>
                      <a:latin typeface="黑体" panose="02010609060101010101" charset="-122"/>
                      <a:ea typeface="黑体" panose="02010609060101010101" charset="-122"/>
                      <a:cs typeface="黑体" panose="02010609060101010101" charset="-122"/>
                      <a:sym typeface="+mn-lt"/>
                    </a:rPr>
                    <a:t>食品原料应洗净后使用。</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lt"/>
                    </a:rPr>
                    <a:t>盛放或加工制作不同类型食品原料的工具和容器应分开使用。</a:t>
                  </a:r>
                  <a:r>
                    <a:rPr lang="zh-CN" altLang="en-US" sz="1200" b="1" dirty="0">
                      <a:solidFill>
                        <a:schemeClr val="tx1"/>
                      </a:solidFill>
                      <a:latin typeface="黑体" panose="02010609060101010101" charset="-122"/>
                      <a:ea typeface="黑体" panose="02010609060101010101" charset="-122"/>
                      <a:cs typeface="黑体" panose="02010609060101010101" charset="-122"/>
                      <a:sym typeface="+mn-lt"/>
                    </a:rPr>
                    <a:t>盛放或加工制作畜肉类原料、禽肉类原料及蛋类原料的工具和容器宜分开使用。</a:t>
                  </a:r>
                  <a:endParaRPr lang="zh-CN" altLang="en-US" sz="1200" b="1" dirty="0">
                    <a:solidFill>
                      <a:schemeClr val="tx1"/>
                    </a:solidFill>
                    <a:latin typeface="黑体" panose="02010609060101010101" charset="-122"/>
                    <a:ea typeface="黑体" panose="02010609060101010101" charset="-122"/>
                    <a:cs typeface="黑体" panose="02010609060101010101" charset="-122"/>
                    <a:sym typeface="+mn-lt"/>
                  </a:endParaRPr>
                </a:p>
              </p:txBody>
            </p:sp>
          </p:grpSp>
          <p:grpSp>
            <p:nvGrpSpPr>
              <p:cNvPr id="46" name="组合 45"/>
              <p:cNvGrpSpPr/>
              <p:nvPr/>
            </p:nvGrpSpPr>
            <p:grpSpPr>
              <a:xfrm flipH="1">
                <a:off x="13374" y="3704"/>
                <a:ext cx="4967" cy="5861"/>
                <a:chOff x="1101" y="3534"/>
                <a:chExt cx="4967" cy="5861"/>
              </a:xfrm>
            </p:grpSpPr>
            <p:sp>
              <p:nvSpPr>
                <p:cNvPr id="47" name="文本框 46"/>
                <p:cNvSpPr txBox="1"/>
                <p:nvPr/>
              </p:nvSpPr>
              <p:spPr>
                <a:xfrm>
                  <a:off x="1819" y="3534"/>
                  <a:ext cx="4249" cy="2821"/>
                </a:xfrm>
                <a:prstGeom prst="rect">
                  <a:avLst/>
                </a:prstGeom>
                <a:noFill/>
                <a:ln>
                  <a:noFill/>
                </a:ln>
              </p:spPr>
              <p:txBody>
                <a:bodyPr wrap="square" rtlCol="0">
                  <a:noAutofit/>
                </a:bodyPr>
                <a:p>
                  <a:pPr>
                    <a:lnSpc>
                      <a:spcPct val="150000"/>
                    </a:lnSpc>
                  </a:pPr>
                  <a:r>
                    <a:rPr lang="en-US" altLang="zh-CN" sz="1200" b="1" dirty="0">
                      <a:solidFill>
                        <a:schemeClr val="tx1"/>
                      </a:solidFill>
                      <a:latin typeface="黑体" panose="02010609060101010101" charset="-122"/>
                      <a:ea typeface="黑体" panose="02010609060101010101" charset="-122"/>
                      <a:cs typeface="+mn-ea"/>
                      <a:sym typeface="+mn-lt"/>
                    </a:rPr>
                    <a:t>4.</a:t>
                  </a:r>
                  <a:r>
                    <a:rPr lang="zh-CN" altLang="en-US" sz="1200" b="1" dirty="0">
                      <a:solidFill>
                        <a:schemeClr val="tx1"/>
                      </a:solidFill>
                      <a:latin typeface="黑体" panose="02010609060101010101" charset="-122"/>
                      <a:ea typeface="黑体" panose="02010609060101010101" charset="-122"/>
                      <a:cs typeface="+mn-ea"/>
                      <a:sym typeface="+mn-lt"/>
                    </a:rPr>
                    <a:t>安排专人负责每餐结束对各窗口</a:t>
                  </a:r>
                  <a:r>
                    <a:rPr lang="zh-CN" altLang="en-US" sz="1200" b="1" dirty="0">
                      <a:solidFill>
                        <a:srgbClr val="FF0000"/>
                      </a:solidFill>
                      <a:latin typeface="黑体" panose="02010609060101010101" charset="-122"/>
                      <a:ea typeface="黑体" panose="02010609060101010101" charset="-122"/>
                      <a:cs typeface="+mn-ea"/>
                      <a:sym typeface="+mn-lt"/>
                    </a:rPr>
                    <a:t>剩饭剩菜详细记录处理情况</a:t>
                  </a:r>
                  <a:r>
                    <a:rPr lang="zh-CN" altLang="en-US" sz="1200" b="1" dirty="0">
                      <a:solidFill>
                        <a:schemeClr val="tx1"/>
                      </a:solidFill>
                      <a:latin typeface="黑体" panose="02010609060101010101" charset="-122"/>
                      <a:ea typeface="黑体" panose="02010609060101010101" charset="-122"/>
                      <a:cs typeface="+mn-ea"/>
                      <a:sym typeface="+mn-lt"/>
                    </a:rPr>
                    <a:t>，严格执行素菜不隔餐，荤菜不隔夜，科学合理的处理剩饭剩菜，积极宣传光盘行动减少食物浪费</a:t>
                  </a:r>
                  <a:endParaRPr lang="zh-CN" altLang="en-US" sz="1200" b="1" dirty="0">
                    <a:solidFill>
                      <a:schemeClr val="tx1"/>
                    </a:solidFill>
                    <a:latin typeface="黑体" panose="02010609060101010101" charset="-122"/>
                    <a:ea typeface="黑体" panose="02010609060101010101" charset="-122"/>
                    <a:cs typeface="+mn-ea"/>
                    <a:sym typeface="+mn-lt"/>
                  </a:endParaRPr>
                </a:p>
              </p:txBody>
            </p:sp>
            <p:sp>
              <p:nvSpPr>
                <p:cNvPr id="48" name="文本框 47"/>
                <p:cNvSpPr txBox="1"/>
                <p:nvPr/>
              </p:nvSpPr>
              <p:spPr>
                <a:xfrm>
                  <a:off x="1101" y="6355"/>
                  <a:ext cx="4463" cy="3040"/>
                </a:xfrm>
                <a:prstGeom prst="rect">
                  <a:avLst/>
                </a:prstGeom>
                <a:noFill/>
                <a:ln>
                  <a:noFill/>
                </a:ln>
              </p:spPr>
              <p:txBody>
                <a:bodyPr wrap="square" rtlCol="0">
                  <a:noAutofit/>
                </a:bodyPr>
                <a:p>
                  <a:pPr>
                    <a:lnSpc>
                      <a:spcPct val="170000"/>
                    </a:lnSpc>
                  </a:pPr>
                  <a:r>
                    <a:rPr lang="en-US" altLang="zh-CN" sz="1200" b="1">
                      <a:latin typeface="黑体" panose="02010609060101010101" charset="-122"/>
                      <a:ea typeface="黑体" panose="02010609060101010101" charset="-122"/>
                      <a:cs typeface="黑体" panose="02010609060101010101" charset="-122"/>
                      <a:sym typeface="+mn-ea"/>
                    </a:rPr>
                    <a:t>5.</a:t>
                  </a:r>
                  <a:r>
                    <a:rPr lang="zh-CN" altLang="en-US" sz="1200" b="1">
                      <a:latin typeface="黑体" panose="02010609060101010101" charset="-122"/>
                      <a:ea typeface="黑体" panose="02010609060101010101" charset="-122"/>
                      <a:cs typeface="黑体" panose="02010609060101010101" charset="-122"/>
                      <a:sym typeface="+mn-ea"/>
                    </a:rPr>
                    <a:t>餐用具使用后及时洗净，餐用具、盛放或接触直接入口食品的容器和工具使用前消毒。并放入保洁柜，</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不重复使用一次性餐饮具</a:t>
                  </a:r>
                  <a:r>
                    <a:rPr lang="zh-CN" altLang="en-US" sz="1200" b="1" dirty="0">
                      <a:latin typeface="黑体" panose="02010609060101010101" charset="-122"/>
                      <a:ea typeface="黑体" panose="02010609060101010101" charset="-122"/>
                      <a:cs typeface="黑体" panose="02010609060101010101" charset="-122"/>
                      <a:sym typeface="+mn-ea"/>
                    </a:rPr>
                    <a:t>。</a:t>
                  </a:r>
                  <a:endParaRPr lang="zh-CN" altLang="en-US" sz="1200" b="1" dirty="0">
                    <a:solidFill>
                      <a:srgbClr val="FF0000"/>
                    </a:solidFill>
                    <a:latin typeface="黑体" panose="02010609060101010101" charset="-122"/>
                    <a:ea typeface="黑体" panose="02010609060101010101" charset="-122"/>
                    <a:cs typeface="黑体" panose="02010609060101010101" charset="-122"/>
                    <a:sym typeface="+mn-ea"/>
                  </a:endParaRPr>
                </a:p>
              </p:txBody>
            </p:sp>
          </p:grpSp>
        </p:grpSp>
        <p:sp>
          <p:nvSpPr>
            <p:cNvPr id="50" name="文本框 49"/>
            <p:cNvSpPr txBox="1"/>
            <p:nvPr/>
          </p:nvSpPr>
          <p:spPr>
            <a:xfrm>
              <a:off x="6041" y="2606"/>
              <a:ext cx="7019" cy="1948"/>
            </a:xfrm>
            <a:prstGeom prst="rect">
              <a:avLst/>
            </a:prstGeom>
            <a:noFill/>
            <a:ln>
              <a:noFill/>
            </a:ln>
          </p:spPr>
          <p:txBody>
            <a:bodyPr wrap="square" rtlCol="0">
              <a:noAutofit/>
            </a:bodyPr>
            <a:p>
              <a:pPr>
                <a:lnSpc>
                  <a:spcPct val="110000"/>
                </a:lnSpc>
                <a:spcBef>
                  <a:spcPts val="600"/>
                </a:spcBef>
                <a:spcAft>
                  <a:spcPts val="600"/>
                </a:spcAft>
              </a:pPr>
              <a:r>
                <a:rPr lang="en-US" altLang="zh-CN" sz="1200" b="1" dirty="0">
                  <a:latin typeface="黑体" panose="02010609060101010101" charset="-122"/>
                  <a:ea typeface="黑体" panose="02010609060101010101" charset="-122"/>
                  <a:cs typeface="黑体" panose="02010609060101010101" charset="-122"/>
                  <a:sym typeface="+mn-ea"/>
                </a:rPr>
                <a:t>3.</a:t>
              </a:r>
              <a:r>
                <a:rPr lang="zh-CN" altLang="en-US" sz="1200" b="1" dirty="0">
                  <a:latin typeface="黑体" panose="02010609060101010101" charset="-122"/>
                  <a:ea typeface="黑体" panose="02010609060101010101" charset="-122"/>
                  <a:cs typeface="黑体" panose="02010609060101010101" charset="-122"/>
                  <a:sym typeface="+mn-ea"/>
                </a:rPr>
                <a:t>按规定进行食品成品留样。将留样食品按照品种分别盛放于清洗消毒后的专用密闭容器内，在专用冷藏设备中</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冷藏存放</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48</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小时以上</a:t>
              </a:r>
              <a:r>
                <a:rPr lang="zh-CN" altLang="en-US" sz="1200" b="1" dirty="0">
                  <a:latin typeface="黑体" panose="02010609060101010101" charset="-122"/>
                  <a:ea typeface="黑体" panose="02010609060101010101" charset="-122"/>
                  <a:cs typeface="黑体" panose="02010609060101010101" charset="-122"/>
                  <a:sym typeface="+mn-ea"/>
                </a:rPr>
                <a: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每个品种的留样量应能满足检验检测需要，且不少于</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125g</a:t>
              </a:r>
              <a:r>
                <a:rPr lang="zh-CN" altLang="en-US" sz="1200" b="1" dirty="0">
                  <a:latin typeface="黑体" panose="02010609060101010101" charset="-122"/>
                  <a:ea typeface="黑体" panose="02010609060101010101" charset="-122"/>
                  <a:cs typeface="黑体" panose="02010609060101010101" charset="-122"/>
                  <a:sym typeface="+mn-ea"/>
                </a:rPr>
                <a:t>。由专人管理留样食品、记录留样情况，记录内容包括留样食品名称、留样时间（月、日、时）、留样人员等</a:t>
              </a:r>
              <a:endParaRPr lang="zh-CN" altLang="en-US" sz="1200" b="1" dirty="0">
                <a:solidFill>
                  <a:schemeClr val="tx1"/>
                </a:solidFill>
                <a:latin typeface="黑体" panose="02010609060101010101" charset="-122"/>
                <a:ea typeface="黑体" panose="02010609060101010101" charset="-122"/>
                <a:cs typeface="黑体" panose="02010609060101010101" charset="-122"/>
                <a:sym typeface="+mn-ea"/>
              </a:endParaRPr>
            </a:p>
          </p:txBody>
        </p:sp>
      </p:grpSp>
      <p:pic>
        <p:nvPicPr>
          <p:cNvPr id="2" name="图片 1"/>
          <p:cNvPicPr>
            <a:picLocks noChangeAspect="1"/>
          </p:cNvPicPr>
          <p:nvPr/>
        </p:nvPicPr>
        <p:blipFill>
          <a:blip r:embed="rId2"/>
          <a:srcRect t="24092" r="19929"/>
          <a:stretch>
            <a:fillRect/>
          </a:stretch>
        </p:blipFill>
        <p:spPr>
          <a:xfrm>
            <a:off x="6946265" y="3082925"/>
            <a:ext cx="1260000" cy="1260000"/>
          </a:xfrm>
          <a:prstGeom prst="ellipse">
            <a:avLst/>
          </a:prstGeom>
        </p:spPr>
      </p:pic>
      <p:pic>
        <p:nvPicPr>
          <p:cNvPr id="10" name="图片 9" descr="微信图片_20241202174750"/>
          <p:cNvPicPr>
            <a:picLocks noChangeAspect="1"/>
          </p:cNvPicPr>
          <p:nvPr/>
        </p:nvPicPr>
        <p:blipFill>
          <a:blip r:embed="rId3"/>
          <a:stretch>
            <a:fillRect/>
          </a:stretch>
        </p:blipFill>
        <p:spPr>
          <a:xfrm>
            <a:off x="5384800" y="2512060"/>
            <a:ext cx="1260000" cy="1260000"/>
          </a:xfrm>
          <a:prstGeom prst="ellipse">
            <a:avLst/>
          </a:prstGeom>
        </p:spPr>
      </p:pic>
      <p:pic>
        <p:nvPicPr>
          <p:cNvPr id="13" name="图片 12" descr="微信图片_20241202174905"/>
          <p:cNvPicPr>
            <a:picLocks noChangeAspect="1"/>
          </p:cNvPicPr>
          <p:nvPr/>
        </p:nvPicPr>
        <p:blipFill>
          <a:blip r:embed="rId4"/>
          <a:stretch>
            <a:fillRect/>
          </a:stretch>
        </p:blipFill>
        <p:spPr>
          <a:xfrm>
            <a:off x="3916680" y="3083560"/>
            <a:ext cx="1258570" cy="1258570"/>
          </a:xfrm>
          <a:prstGeom prst="ellipse">
            <a:avLst/>
          </a:prstGeom>
        </p:spPr>
      </p:pic>
      <p:pic>
        <p:nvPicPr>
          <p:cNvPr id="16" name="图片 15" descr="微信图片_20241202175102"/>
          <p:cNvPicPr>
            <a:picLocks noChangeAspect="1"/>
          </p:cNvPicPr>
          <p:nvPr/>
        </p:nvPicPr>
        <p:blipFill>
          <a:blip r:embed="rId5"/>
          <a:stretch>
            <a:fillRect/>
          </a:stretch>
        </p:blipFill>
        <p:spPr>
          <a:xfrm>
            <a:off x="3391535" y="4631055"/>
            <a:ext cx="1260000" cy="1260000"/>
          </a:xfrm>
          <a:prstGeom prst="ellipse">
            <a:avLst/>
          </a:prstGeom>
        </p:spPr>
      </p:pic>
      <p:pic>
        <p:nvPicPr>
          <p:cNvPr id="17" name="图片 16" descr="微信图片_20241202184654"/>
          <p:cNvPicPr>
            <a:picLocks noChangeAspect="1"/>
          </p:cNvPicPr>
          <p:nvPr/>
        </p:nvPicPr>
        <p:blipFill>
          <a:blip r:embed="rId6"/>
          <a:stretch>
            <a:fillRect/>
          </a:stretch>
        </p:blipFill>
        <p:spPr>
          <a:xfrm>
            <a:off x="7438390" y="4631055"/>
            <a:ext cx="1260000" cy="1260000"/>
          </a:xfrm>
          <a:prstGeom prst="ellipse">
            <a:avLst/>
          </a:prstGeom>
        </p:spPr>
      </p:pic>
      <p:sp>
        <p:nvSpPr>
          <p:cNvPr id="3" name="文本框 2"/>
          <p:cNvSpPr txBox="1"/>
          <p:nvPr/>
        </p:nvSpPr>
        <p:spPr>
          <a:xfrm>
            <a:off x="4210685" y="1052195"/>
            <a:ext cx="3719195" cy="339725"/>
          </a:xfrm>
          <a:prstGeom prst="rect">
            <a:avLst/>
          </a:prstGeom>
          <a:noFill/>
        </p:spPr>
        <p:txBody>
          <a:bodyPr wrap="square" rtlCol="0">
            <a:noAutofit/>
          </a:bodyPr>
          <a:p>
            <a:pPr algn="ctr"/>
            <a:r>
              <a:rPr lang="en-US" altLang="zh-CN" sz="1600">
                <a:solidFill>
                  <a:srgbClr val="247D77"/>
                </a:solidFill>
              </a:rPr>
              <a:t>Processing process management</a:t>
            </a:r>
            <a:endParaRPr lang="en-US" altLang="zh-CN" sz="1600">
              <a:solidFill>
                <a:srgbClr val="247D77"/>
              </a:solidFill>
            </a:endParaRPr>
          </a:p>
        </p:txBody>
      </p:sp>
      <p:pic>
        <p:nvPicPr>
          <p:cNvPr id="32" name="图片 31" descr="华餐logo黑体字"/>
          <p:cNvPicPr>
            <a:picLocks noChangeAspect="1"/>
          </p:cNvPicPr>
          <p:nvPr>
            <p:custDataLst>
              <p:tags r:id="rId7"/>
            </p:custDataLst>
          </p:nvPr>
        </p:nvPicPr>
        <p:blipFill>
          <a:blip r:embed="rId8"/>
          <a:stretch>
            <a:fillRect/>
          </a:stretch>
        </p:blipFill>
        <p:spPr>
          <a:xfrm>
            <a:off x="9984105" y="377825"/>
            <a:ext cx="1771650" cy="674370"/>
          </a:xfrm>
          <a:prstGeom prst="rect">
            <a:avLst/>
          </a:prstGeom>
        </p:spPr>
      </p:pic>
      <p:pic>
        <p:nvPicPr>
          <p:cNvPr id="4" name="图片 3" descr="微信图片_20241127172716"/>
          <p:cNvPicPr>
            <a:picLocks noChangeAspect="1"/>
          </p:cNvPicPr>
          <p:nvPr/>
        </p:nvPicPr>
        <p:blipFill>
          <a:blip r:embed="rId9"/>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5412740" y="813435"/>
            <a:ext cx="1365885" cy="816286"/>
            <a:chOff x="7747" y="2996"/>
            <a:chExt cx="2151" cy="1081"/>
          </a:xfrm>
          <a:solidFill>
            <a:srgbClr val="FACB85"/>
          </a:solidFill>
        </p:grpSpPr>
        <p:sp>
          <p:nvSpPr>
            <p:cNvPr id="7" name="椭圆 6"/>
            <p:cNvSpPr/>
            <p:nvPr/>
          </p:nvSpPr>
          <p:spPr>
            <a:xfrm>
              <a:off x="8204" y="2996"/>
              <a:ext cx="1237" cy="1081"/>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cs typeface="+mn-ea"/>
                <a:sym typeface="+mn-lt"/>
              </a:endParaRPr>
            </a:p>
          </p:txBody>
        </p:sp>
        <p:sp>
          <p:nvSpPr>
            <p:cNvPr id="8" name="文本框 9"/>
            <p:cNvSpPr txBox="1"/>
            <p:nvPr/>
          </p:nvSpPr>
          <p:spPr>
            <a:xfrm>
              <a:off x="7747" y="3178"/>
              <a:ext cx="2151" cy="733"/>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p>
              <a:pPr marL="0" lvl="1" algn="ctr"/>
              <a:r>
                <a:rPr lang="en-US" altLang="zh-CN" sz="3600" dirty="0">
                  <a:solidFill>
                    <a:schemeClr val="bg1"/>
                  </a:solidFill>
                  <a:latin typeface="+mn-lt"/>
                  <a:ea typeface="+mn-ea"/>
                  <a:cs typeface="+mn-ea"/>
                  <a:sym typeface="+mn-lt"/>
                </a:rPr>
                <a:t>c</a:t>
              </a:r>
              <a:endParaRPr lang="en-US" altLang="zh-CN" sz="3600" dirty="0">
                <a:solidFill>
                  <a:schemeClr val="bg1"/>
                </a:solidFill>
                <a:latin typeface="+mn-lt"/>
                <a:ea typeface="+mn-ea"/>
                <a:cs typeface="+mn-ea"/>
                <a:sym typeface="+mn-lt"/>
              </a:endParaRPr>
            </a:p>
          </p:txBody>
        </p:sp>
      </p:grpSp>
      <p:grpSp>
        <p:nvGrpSpPr>
          <p:cNvPr id="9" name="组合 8"/>
          <p:cNvGrpSpPr/>
          <p:nvPr/>
        </p:nvGrpSpPr>
        <p:grpSpPr>
          <a:xfrm rot="0">
            <a:off x="4625340" y="1776730"/>
            <a:ext cx="3168015" cy="1002030"/>
            <a:chOff x="2970773" y="2401869"/>
            <a:chExt cx="3168072" cy="1002122"/>
          </a:xfrm>
        </p:grpSpPr>
        <p:sp>
          <p:nvSpPr>
            <p:cNvPr id="10" name="矩形 9"/>
            <p:cNvSpPr/>
            <p:nvPr/>
          </p:nvSpPr>
          <p:spPr>
            <a:xfrm>
              <a:off x="3315583" y="2401869"/>
              <a:ext cx="2411773" cy="667446"/>
            </a:xfrm>
            <a:prstGeom prst="rect">
              <a:avLst/>
            </a:prstGeom>
          </p:spPr>
          <p:txBody>
            <a:bodyPr wrap="square">
              <a:noAutofit/>
            </a:bodyPr>
            <a:p>
              <a:pPr algn="ctr"/>
              <a:r>
                <a:rPr lang="zh-CN" altLang="en-US" sz="2800" dirty="0">
                  <a:solidFill>
                    <a:srgbClr val="227F76"/>
                  </a:solidFill>
                  <a:latin typeface="黑体" panose="02010609060101010101" charset="-122"/>
                  <a:ea typeface="黑体" panose="02010609060101010101" charset="-122"/>
                  <a:cs typeface="+mn-ea"/>
                  <a:sym typeface="+mn-lt"/>
                </a:rPr>
                <a:t>加工过程管理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970773" y="2957545"/>
              <a:ext cx="3168072" cy="446446"/>
            </a:xfrm>
            <a:prstGeom prst="rect">
              <a:avLst/>
            </a:prstGeom>
          </p:spPr>
          <p:txBody>
            <a:bodyPr wrap="square">
              <a:noAutofit/>
            </a:bodyPr>
            <a:p>
              <a:pPr algn="ctr"/>
              <a:r>
                <a:rPr lang="en-US" altLang="zh-CN" sz="1600">
                  <a:solidFill>
                    <a:srgbClr val="247D77"/>
                  </a:solidFill>
                  <a:latin typeface="黑体" panose="02010609060101010101" charset="-122"/>
                  <a:ea typeface="黑体" panose="02010609060101010101" charset="-122"/>
                  <a:sym typeface="+mn-ea"/>
                </a:rPr>
                <a:t>Processing process management</a:t>
              </a:r>
              <a:endParaRPr lang="zh-CN" altLang="en-US" sz="1600" dirty="0">
                <a:solidFill>
                  <a:schemeClr val="tx1">
                    <a:lumMod val="85000"/>
                    <a:lumOff val="15000"/>
                  </a:schemeClr>
                </a:solidFill>
                <a:effectLst/>
                <a:latin typeface="黑体" panose="02010609060101010101" charset="-122"/>
                <a:ea typeface="黑体" panose="02010609060101010101" charset="-122"/>
                <a:cs typeface="+mn-ea"/>
                <a:sym typeface="+mn-ea"/>
              </a:endParaRPr>
            </a:p>
          </p:txBody>
        </p:sp>
      </p:grpSp>
      <p:sp>
        <p:nvSpPr>
          <p:cNvPr id="13" name="文本框 12"/>
          <p:cNvSpPr txBox="1"/>
          <p:nvPr/>
        </p:nvSpPr>
        <p:spPr>
          <a:xfrm>
            <a:off x="2119630" y="4721860"/>
            <a:ext cx="7984490" cy="1547495"/>
          </a:xfrm>
          <a:prstGeom prst="rect">
            <a:avLst/>
          </a:prstGeom>
          <a:noFill/>
          <a:ln>
            <a:noFill/>
          </a:ln>
        </p:spPr>
        <p:txBody>
          <a:bodyPr wrap="square" rtlCol="0">
            <a:noAutofit/>
          </a:bodyPr>
          <a:p>
            <a:pPr algn="ctr">
              <a:lnSpc>
                <a:spcPct val="150000"/>
              </a:lnSpc>
            </a:pPr>
            <a:r>
              <a:rPr lang="zh-CN" altLang="en-US" sz="1600" b="1" dirty="0">
                <a:latin typeface="黑体" panose="02010609060101010101" charset="-122"/>
                <a:ea typeface="黑体" panose="02010609060101010101" charset="-122"/>
                <a:cs typeface="黑体" panose="02010609060101010101" charset="-122"/>
                <a:sym typeface="+mn-ea"/>
              </a:rPr>
              <a:t>对国家</a:t>
            </a:r>
            <a:r>
              <a:rPr lang="zh-CN" altLang="en-US" sz="1600" b="1" dirty="0">
                <a:solidFill>
                  <a:srgbClr val="FF0000"/>
                </a:solidFill>
                <a:latin typeface="黑体" panose="02010609060101010101" charset="-122"/>
                <a:ea typeface="黑体" panose="02010609060101010101" charset="-122"/>
                <a:cs typeface="黑体" panose="02010609060101010101" charset="-122"/>
                <a:sym typeface="+mn-ea"/>
              </a:rPr>
              <a:t>法律法规明令禁止</a:t>
            </a:r>
            <a:r>
              <a:rPr lang="zh-CN" altLang="en-US" sz="1600" b="1" dirty="0">
                <a:latin typeface="黑体" panose="02010609060101010101" charset="-122"/>
                <a:ea typeface="黑体" panose="02010609060101010101" charset="-122"/>
                <a:cs typeface="黑体" panose="02010609060101010101" charset="-122"/>
                <a:sym typeface="+mn-ea"/>
              </a:rPr>
              <a:t>的食品及原料，包括不限于：罂粟</a:t>
            </a:r>
            <a:r>
              <a:rPr lang="en-US" altLang="zh-CN" sz="1600" b="1" dirty="0">
                <a:latin typeface="黑体" panose="02010609060101010101" charset="-122"/>
                <a:ea typeface="黑体" panose="02010609060101010101" charset="-122"/>
                <a:cs typeface="黑体" panose="02010609060101010101" charset="-122"/>
                <a:sym typeface="+mn-ea"/>
              </a:rPr>
              <a:t> </a:t>
            </a:r>
            <a:r>
              <a:rPr lang="zh-CN" altLang="en-US" sz="1600" b="1" dirty="0">
                <a:latin typeface="黑体" panose="02010609060101010101" charset="-122"/>
                <a:ea typeface="黑体" panose="02010609060101010101" charset="-122"/>
                <a:cs typeface="黑体" panose="02010609060101010101" charset="-122"/>
                <a:sym typeface="+mn-ea"/>
              </a:rPr>
              <a:t>非药食同源中药材</a:t>
            </a:r>
            <a:r>
              <a:rPr lang="en-US" altLang="zh-CN" sz="1600" b="1" dirty="0">
                <a:latin typeface="黑体" panose="02010609060101010101" charset="-122"/>
                <a:ea typeface="黑体" panose="02010609060101010101" charset="-122"/>
                <a:cs typeface="黑体" panose="02010609060101010101" charset="-122"/>
                <a:sym typeface="+mn-ea"/>
              </a:rPr>
              <a:t> </a:t>
            </a:r>
            <a:r>
              <a:rPr lang="zh-CN" altLang="en-US" sz="1600" b="1" dirty="0">
                <a:latin typeface="黑体" panose="02010609060101010101" charset="-122"/>
                <a:ea typeface="黑体" panose="02010609060101010101" charset="-122"/>
                <a:cs typeface="黑体" panose="02010609060101010101" charset="-122"/>
                <a:sym typeface="+mn-ea"/>
              </a:rPr>
              <a:t>亚硝酸盐等</a:t>
            </a:r>
            <a:r>
              <a:rPr lang="zh-CN" altLang="en-US" sz="1600" b="1" dirty="0">
                <a:solidFill>
                  <a:srgbClr val="FF0000"/>
                </a:solidFill>
                <a:latin typeface="黑体" panose="02010609060101010101" charset="-122"/>
                <a:ea typeface="黑体" panose="02010609060101010101" charset="-122"/>
                <a:cs typeface="黑体" panose="02010609060101010101" charset="-122"/>
                <a:sym typeface="+mn-ea"/>
              </a:rPr>
              <a:t>拒绝加工制作</a:t>
            </a:r>
            <a:endParaRPr lang="zh-CN" altLang="en-US" sz="1600" b="1" dirty="0">
              <a:solidFill>
                <a:srgbClr val="FF0000"/>
              </a:solidFill>
              <a:latin typeface="黑体" panose="02010609060101010101" charset="-122"/>
              <a:ea typeface="黑体" panose="02010609060101010101" charset="-122"/>
              <a:cs typeface="黑体" panose="02010609060101010101" charset="-122"/>
              <a:sym typeface="+mn-ea"/>
            </a:endParaRPr>
          </a:p>
          <a:p>
            <a:pPr algn="ctr">
              <a:lnSpc>
                <a:spcPct val="150000"/>
              </a:lnSpc>
            </a:pPr>
            <a:r>
              <a:rPr lang="zh-CN" altLang="en-US" sz="16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lt"/>
              </a:rPr>
              <a:t>通过对原料加工过程的严格规范操作，桃园食堂本年度充分保障了师生用餐安全</a:t>
            </a:r>
            <a:endParaRPr lang="zh-CN" altLang="en-US" sz="16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lt"/>
            </a:endParaRPr>
          </a:p>
        </p:txBody>
      </p:sp>
      <p:pic>
        <p:nvPicPr>
          <p:cNvPr id="3" name="图片 2" descr="图片4"/>
          <p:cNvPicPr>
            <a:picLocks noChangeAspect="1"/>
          </p:cNvPicPr>
          <p:nvPr/>
        </p:nvPicPr>
        <p:blipFill>
          <a:blip r:embed="rId1"/>
          <a:stretch>
            <a:fillRect/>
          </a:stretch>
        </p:blipFill>
        <p:spPr>
          <a:xfrm>
            <a:off x="3489960" y="2977515"/>
            <a:ext cx="1800000" cy="1800000"/>
          </a:xfrm>
          <a:prstGeom prst="ellipse">
            <a:avLst/>
          </a:prstGeom>
        </p:spPr>
      </p:pic>
      <p:pic>
        <p:nvPicPr>
          <p:cNvPr id="4" name="图片 3" descr="图片5"/>
          <p:cNvPicPr>
            <a:picLocks noChangeAspect="1"/>
          </p:cNvPicPr>
          <p:nvPr/>
        </p:nvPicPr>
        <p:blipFill>
          <a:blip r:embed="rId2"/>
          <a:stretch>
            <a:fillRect/>
          </a:stretch>
        </p:blipFill>
        <p:spPr>
          <a:xfrm>
            <a:off x="5412740" y="2977515"/>
            <a:ext cx="1800000" cy="1800000"/>
          </a:xfrm>
          <a:prstGeom prst="ellipse">
            <a:avLst/>
          </a:prstGeom>
        </p:spPr>
      </p:pic>
      <p:pic>
        <p:nvPicPr>
          <p:cNvPr id="5" name="图片 4" descr="图片6"/>
          <p:cNvPicPr>
            <a:picLocks noChangeAspect="1"/>
          </p:cNvPicPr>
          <p:nvPr/>
        </p:nvPicPr>
        <p:blipFill>
          <a:blip r:embed="rId3"/>
          <a:stretch>
            <a:fillRect/>
          </a:stretch>
        </p:blipFill>
        <p:spPr>
          <a:xfrm>
            <a:off x="7335520" y="2977515"/>
            <a:ext cx="1800000" cy="1800000"/>
          </a:xfrm>
          <a:prstGeom prst="ellipse">
            <a:avLst/>
          </a:prstGeom>
        </p:spPr>
      </p:pic>
      <p:pic>
        <p:nvPicPr>
          <p:cNvPr id="32" name="图片 31" descr="华餐logo黑体字"/>
          <p:cNvPicPr>
            <a:picLocks noChangeAspect="1"/>
          </p:cNvPicPr>
          <p:nvPr>
            <p:custDataLst>
              <p:tags r:id="rId4"/>
            </p:custDataLst>
          </p:nvPr>
        </p:nvPicPr>
        <p:blipFill>
          <a:blip r:embed="rId5"/>
          <a:stretch>
            <a:fillRect/>
          </a:stretch>
        </p:blipFill>
        <p:spPr>
          <a:xfrm>
            <a:off x="10095230" y="139065"/>
            <a:ext cx="1771650" cy="674370"/>
          </a:xfrm>
          <a:prstGeom prst="rect">
            <a:avLst/>
          </a:prstGeom>
        </p:spPr>
      </p:pic>
      <p:pic>
        <p:nvPicPr>
          <p:cNvPr id="6" name="图片 5" descr="微信图片_20241127172716"/>
          <p:cNvPicPr>
            <a:picLocks noChangeAspect="1"/>
          </p:cNvPicPr>
          <p:nvPr/>
        </p:nvPicPr>
        <p:blipFill>
          <a:blip r:embed="rId6"/>
          <a:stretch>
            <a:fillRect/>
          </a:stretch>
        </p:blipFill>
        <p:spPr>
          <a:xfrm>
            <a:off x="264160" y="18923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1927225" y="1775460"/>
            <a:ext cx="3658870" cy="622935"/>
          </a:xfrm>
          <a:prstGeom prst="rect">
            <a:avLst/>
          </a:prstGeom>
        </p:spPr>
        <p:txBody>
          <a:bodyPr wrap="square">
            <a:noAutofit/>
          </a:bodyPr>
          <a:p>
            <a:pPr algn="ctr"/>
            <a:r>
              <a:rPr lang="zh-CN" altLang="en-US" sz="2400" dirty="0">
                <a:solidFill>
                  <a:srgbClr val="227F76"/>
                </a:solidFill>
                <a:latin typeface="黑体" panose="02010609060101010101" charset="-122"/>
                <a:ea typeface="黑体" panose="02010609060101010101" charset="-122"/>
                <a:cs typeface="+mn-ea"/>
                <a:sym typeface="+mn-lt"/>
              </a:rPr>
              <a:t>食品安全管理</a:t>
            </a:r>
            <a:endParaRPr lang="zh-CN" altLang="en-US" sz="2400" dirty="0">
              <a:solidFill>
                <a:srgbClr val="227F76"/>
              </a:solidFill>
              <a:latin typeface="黑体" panose="02010609060101010101" charset="-122"/>
              <a:ea typeface="黑体" panose="02010609060101010101" charset="-122"/>
              <a:cs typeface="+mn-ea"/>
              <a:sym typeface="+mn-lt"/>
            </a:endParaRPr>
          </a:p>
        </p:txBody>
      </p:sp>
      <p:sp>
        <p:nvSpPr>
          <p:cNvPr id="38" name="camille"/>
          <p:cNvSpPr>
            <a:spLocks noEditPoints="1"/>
          </p:cNvSpPr>
          <p:nvPr/>
        </p:nvSpPr>
        <p:spPr bwMode="auto">
          <a:xfrm flipH="1">
            <a:off x="704215" y="2301875"/>
            <a:ext cx="3112135" cy="3071495"/>
          </a:xfrm>
          <a:custGeom>
            <a:avLst/>
            <a:gdLst>
              <a:gd name="T0" fmla="*/ 1146 w 2291"/>
              <a:gd name="T1" fmla="*/ 48 h 2291"/>
              <a:gd name="T2" fmla="*/ 1922 w 2291"/>
              <a:gd name="T3" fmla="*/ 369 h 2291"/>
              <a:gd name="T4" fmla="*/ 2243 w 2291"/>
              <a:gd name="T5" fmla="*/ 1146 h 2291"/>
              <a:gd name="T6" fmla="*/ 1922 w 2291"/>
              <a:gd name="T7" fmla="*/ 1922 h 2291"/>
              <a:gd name="T8" fmla="*/ 1146 w 2291"/>
              <a:gd name="T9" fmla="*/ 2243 h 2291"/>
              <a:gd name="T10" fmla="*/ 369 w 2291"/>
              <a:gd name="T11" fmla="*/ 1922 h 2291"/>
              <a:gd name="T12" fmla="*/ 48 w 2291"/>
              <a:gd name="T13" fmla="*/ 1146 h 2291"/>
              <a:gd name="T14" fmla="*/ 369 w 2291"/>
              <a:gd name="T15" fmla="*/ 369 h 2291"/>
              <a:gd name="T16" fmla="*/ 1146 w 2291"/>
              <a:gd name="T17" fmla="*/ 48 h 2291"/>
              <a:gd name="T18" fmla="*/ 1146 w 2291"/>
              <a:gd name="T19" fmla="*/ 0 h 2291"/>
              <a:gd name="T20" fmla="*/ 0 w 2291"/>
              <a:gd name="T21" fmla="*/ 1146 h 2291"/>
              <a:gd name="T22" fmla="*/ 1146 w 2291"/>
              <a:gd name="T23" fmla="*/ 2291 h 2291"/>
              <a:gd name="T24" fmla="*/ 2291 w 2291"/>
              <a:gd name="T25" fmla="*/ 1146 h 2291"/>
              <a:gd name="T26" fmla="*/ 1146 w 2291"/>
              <a:gd name="T27" fmla="*/ 0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1" h="2291">
                <a:moveTo>
                  <a:pt x="1146" y="48"/>
                </a:moveTo>
                <a:cubicBezTo>
                  <a:pt x="1439" y="48"/>
                  <a:pt x="1714" y="162"/>
                  <a:pt x="1922" y="369"/>
                </a:cubicBezTo>
                <a:cubicBezTo>
                  <a:pt x="2129" y="577"/>
                  <a:pt x="2243" y="852"/>
                  <a:pt x="2243" y="1146"/>
                </a:cubicBezTo>
                <a:cubicBezTo>
                  <a:pt x="2243" y="1439"/>
                  <a:pt x="2129" y="1714"/>
                  <a:pt x="1922" y="1922"/>
                </a:cubicBezTo>
                <a:cubicBezTo>
                  <a:pt x="1714" y="2129"/>
                  <a:pt x="1439" y="2243"/>
                  <a:pt x="1146" y="2243"/>
                </a:cubicBezTo>
                <a:cubicBezTo>
                  <a:pt x="852" y="2243"/>
                  <a:pt x="577" y="2129"/>
                  <a:pt x="369" y="1922"/>
                </a:cubicBezTo>
                <a:cubicBezTo>
                  <a:pt x="162" y="1714"/>
                  <a:pt x="48" y="1439"/>
                  <a:pt x="48" y="1146"/>
                </a:cubicBezTo>
                <a:cubicBezTo>
                  <a:pt x="48" y="852"/>
                  <a:pt x="162" y="577"/>
                  <a:pt x="369" y="369"/>
                </a:cubicBezTo>
                <a:cubicBezTo>
                  <a:pt x="577" y="162"/>
                  <a:pt x="852" y="48"/>
                  <a:pt x="1146" y="48"/>
                </a:cubicBezTo>
                <a:moveTo>
                  <a:pt x="1146" y="0"/>
                </a:moveTo>
                <a:cubicBezTo>
                  <a:pt x="513" y="0"/>
                  <a:pt x="0" y="513"/>
                  <a:pt x="0" y="1146"/>
                </a:cubicBezTo>
                <a:cubicBezTo>
                  <a:pt x="0" y="1778"/>
                  <a:pt x="513" y="2291"/>
                  <a:pt x="1146" y="2291"/>
                </a:cubicBezTo>
                <a:cubicBezTo>
                  <a:pt x="1778" y="2291"/>
                  <a:pt x="2291" y="1778"/>
                  <a:pt x="2291" y="1146"/>
                </a:cubicBezTo>
                <a:cubicBezTo>
                  <a:pt x="2291" y="513"/>
                  <a:pt x="1778" y="0"/>
                  <a:pt x="1146" y="0"/>
                </a:cubicBezTo>
                <a:close/>
              </a:path>
            </a:pathLst>
          </a:custGeom>
          <a:solidFill>
            <a:srgbClr val="227F76"/>
          </a:solid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6" name="文本框 65"/>
          <p:cNvSpPr txBox="1"/>
          <p:nvPr>
            <p:custDataLst>
              <p:tags r:id="rId1"/>
            </p:custDataLst>
          </p:nvPr>
        </p:nvSpPr>
        <p:spPr>
          <a:xfrm>
            <a:off x="4892040" y="2397760"/>
            <a:ext cx="5121275" cy="2975610"/>
          </a:xfrm>
          <a:prstGeom prst="rect">
            <a:avLst/>
          </a:prstGeom>
          <a:noFill/>
          <a:ln>
            <a:noFill/>
          </a:ln>
        </p:spPr>
        <p:txBody>
          <a:bodyPr wrap="square" rtlCol="0">
            <a:noAutofit/>
          </a:bodyPr>
          <a:p>
            <a:pPr>
              <a:lnSpc>
                <a:spcPct val="110000"/>
              </a:lnSpc>
              <a:spcBef>
                <a:spcPts val="600"/>
              </a:spcBef>
              <a:spcAft>
                <a:spcPts val="600"/>
              </a:spcAft>
            </a:pPr>
            <a:r>
              <a:rPr lang="en-US" altLang="zh-CN" sz="1400" dirty="0">
                <a:latin typeface="黑体" panose="02010609060101010101" charset="-122"/>
                <a:ea typeface="黑体" panose="02010609060101010101" charset="-122"/>
                <a:cs typeface="黑体" panose="02010609060101010101" charset="-122"/>
                <a:sym typeface="+mn-ea"/>
              </a:rPr>
              <a:t>1.</a:t>
            </a:r>
            <a:r>
              <a:rPr lang="zh-CN" altLang="en-US" sz="1400" dirty="0">
                <a:latin typeface="黑体" panose="02010609060101010101" charset="-122"/>
                <a:ea typeface="黑体" panose="02010609060101010101" charset="-122"/>
                <a:cs typeface="黑体" panose="02010609060101010101" charset="-122"/>
                <a:sym typeface="+mn-ea"/>
              </a:rPr>
              <a:t>建立餐厅</a:t>
            </a:r>
            <a:r>
              <a:rPr lang="zh-CN" altLang="en-US" sz="1400" dirty="0">
                <a:solidFill>
                  <a:schemeClr val="tx1"/>
                </a:solidFill>
                <a:latin typeface="黑体" panose="02010609060101010101" charset="-122"/>
                <a:ea typeface="黑体" panose="02010609060101010101" charset="-122"/>
                <a:cs typeface="黑体" panose="02010609060101010101" charset="-122"/>
                <a:sym typeface="+mn-ea"/>
              </a:rPr>
              <a:t>食品安全管理制度</a:t>
            </a:r>
            <a:r>
              <a:rPr lang="zh-CN" altLang="en-US" sz="1400" dirty="0">
                <a:latin typeface="黑体" panose="02010609060101010101" charset="-122"/>
                <a:ea typeface="黑体" panose="02010609060101010101" charset="-122"/>
                <a:cs typeface="黑体" panose="02010609060101010101" charset="-122"/>
                <a:sym typeface="+mn-ea"/>
              </a:rPr>
              <a:t>，明确各岗位的食品安全责任，强化过程管理。</a:t>
            </a:r>
            <a:endParaRPr lang="zh-CN" altLang="en-US" sz="14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400" dirty="0">
                <a:latin typeface="黑体" panose="02010609060101010101" charset="-122"/>
                <a:ea typeface="黑体" panose="02010609060101010101" charset="-122"/>
                <a:cs typeface="黑体" panose="02010609060101010101" charset="-122"/>
                <a:sym typeface="+mn-ea"/>
              </a:rPr>
              <a:t>2.</a:t>
            </a:r>
            <a:r>
              <a:rPr lang="zh-CN" altLang="en-US" sz="1400" dirty="0">
                <a:latin typeface="黑体" panose="02010609060101010101" charset="-122"/>
                <a:ea typeface="黑体" panose="02010609060101010101" charset="-122"/>
                <a:cs typeface="黑体" panose="02010609060101010101" charset="-122"/>
                <a:sym typeface="+mn-ea"/>
              </a:rPr>
              <a:t>落实各项食品安全管理制度、规范加工操作过程。</a:t>
            </a:r>
            <a:endParaRPr lang="zh-CN" altLang="en-US" sz="1400" dirty="0">
              <a:latin typeface="黑体" panose="02010609060101010101" charset="-122"/>
              <a:ea typeface="黑体" panose="02010609060101010101" charset="-122"/>
              <a:cs typeface="黑体" panose="02010609060101010101" charset="-122"/>
              <a:sym typeface="+mn-ea"/>
            </a:endParaRPr>
          </a:p>
          <a:p>
            <a:pPr>
              <a:lnSpc>
                <a:spcPct val="110000"/>
              </a:lnSpc>
              <a:spcBef>
                <a:spcPts val="600"/>
              </a:spcBef>
              <a:spcAft>
                <a:spcPts val="600"/>
              </a:spcAft>
            </a:pPr>
            <a:r>
              <a:rPr lang="en-US" altLang="zh-CN" sz="1400" dirty="0">
                <a:latin typeface="黑体" panose="02010609060101010101" charset="-122"/>
                <a:ea typeface="黑体" panose="02010609060101010101" charset="-122"/>
                <a:cs typeface="黑体" panose="02010609060101010101" charset="-122"/>
                <a:sym typeface="+mn-ea"/>
              </a:rPr>
              <a:t>3.</a:t>
            </a:r>
            <a:r>
              <a:rPr lang="zh-CN" altLang="en-US" sz="1400" dirty="0">
                <a:latin typeface="黑体" panose="02010609060101010101" charset="-122"/>
                <a:ea typeface="黑体" panose="02010609060101010101" charset="-122"/>
                <a:cs typeface="黑体" panose="02010609060101010101" charset="-122"/>
                <a:sym typeface="+mn-ea"/>
              </a:rPr>
              <a:t>定期开展从业人员健康检查、食品安全培训及考核工作，</a:t>
            </a:r>
            <a:endParaRPr lang="zh-CN" altLang="en-US" sz="1400" dirty="0">
              <a:latin typeface="黑体" panose="02010609060101010101" charset="-122"/>
              <a:ea typeface="黑体" panose="02010609060101010101" charset="-122"/>
              <a:cs typeface="黑体" panose="02010609060101010101" charset="-122"/>
              <a:sym typeface="+mn-ea"/>
            </a:endParaRPr>
          </a:p>
          <a:p>
            <a:pPr>
              <a:lnSpc>
                <a:spcPct val="110000"/>
              </a:lnSpc>
              <a:spcBef>
                <a:spcPts val="600"/>
              </a:spcBef>
              <a:spcAft>
                <a:spcPts val="600"/>
              </a:spcAft>
            </a:pPr>
            <a:r>
              <a:rPr lang="en-US" altLang="zh-CN" sz="1400" dirty="0">
                <a:latin typeface="黑体" panose="02010609060101010101" charset="-122"/>
                <a:ea typeface="黑体" panose="02010609060101010101" charset="-122"/>
                <a:cs typeface="黑体" panose="02010609060101010101" charset="-122"/>
                <a:sym typeface="+mn-ea"/>
              </a:rPr>
              <a:t>4.</a:t>
            </a:r>
            <a:r>
              <a:rPr lang="zh-CN" altLang="en-US" sz="1400" dirty="0">
                <a:latin typeface="黑体" panose="02010609060101010101" charset="-122"/>
                <a:ea typeface="黑体" panose="02010609060101010101" charset="-122"/>
                <a:cs typeface="黑体" panose="02010609060101010101" charset="-122"/>
                <a:sym typeface="+mn-ea"/>
              </a:rPr>
              <a:t>定期开展食品安全自查自纠工作，及时消除食品安全隐患。</a:t>
            </a:r>
            <a:endParaRPr lang="zh-CN" altLang="en-US" sz="14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400" dirty="0">
                <a:latin typeface="黑体" panose="02010609060101010101" charset="-122"/>
                <a:ea typeface="黑体" panose="02010609060101010101" charset="-122"/>
                <a:cs typeface="黑体" panose="02010609060101010101" charset="-122"/>
                <a:sym typeface="+mn-ea"/>
              </a:rPr>
              <a:t>5.</a:t>
            </a:r>
            <a:r>
              <a:rPr lang="zh-CN" altLang="en-US" sz="1400" dirty="0">
                <a:latin typeface="黑体" panose="02010609060101010101" charset="-122"/>
                <a:ea typeface="黑体" panose="02010609060101010101" charset="-122"/>
                <a:cs typeface="黑体" panose="02010609060101010101" charset="-122"/>
                <a:sym typeface="+mn-ea"/>
              </a:rPr>
              <a:t>配合市场监督管理部门开展监督检查。</a:t>
            </a:r>
            <a:endParaRPr lang="zh-CN" altLang="en-US" sz="1400" dirty="0">
              <a:latin typeface="黑体" panose="02010609060101010101" charset="-122"/>
              <a:ea typeface="黑体" panose="02010609060101010101" charset="-122"/>
              <a:cs typeface="黑体" panose="02010609060101010101" charset="-122"/>
            </a:endParaRPr>
          </a:p>
          <a:p>
            <a:pPr algn="ctr">
              <a:lnSpc>
                <a:spcPct val="150000"/>
              </a:lnSpc>
            </a:pP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7" name="文本框 6"/>
          <p:cNvSpPr txBox="1"/>
          <p:nvPr/>
        </p:nvSpPr>
        <p:spPr>
          <a:xfrm>
            <a:off x="3048000" y="481330"/>
            <a:ext cx="6096000" cy="896620"/>
          </a:xfrm>
          <a:prstGeom prst="rect">
            <a:avLst/>
          </a:prstGeom>
          <a:noFill/>
        </p:spPr>
        <p:txBody>
          <a:bodyPr wrap="square" rtlCol="0" anchor="t">
            <a:noAutofit/>
          </a:bodyPr>
          <a:p>
            <a:pPr algn="ctr"/>
            <a:r>
              <a:rPr lang="zh-CN" altLang="en-US" sz="2800" dirty="0">
                <a:solidFill>
                  <a:srgbClr val="227F76"/>
                </a:solidFill>
                <a:cs typeface="+mn-ea"/>
                <a:sym typeface="+mn-lt"/>
              </a:rPr>
              <a:t>工作内容回顾</a:t>
            </a:r>
            <a:endParaRPr lang="zh-CN" altLang="en-US" sz="2800" dirty="0">
              <a:solidFill>
                <a:srgbClr val="227F76"/>
              </a:solidFill>
              <a:cs typeface="+mn-ea"/>
              <a:sym typeface="+mn-lt"/>
            </a:endParaRPr>
          </a:p>
        </p:txBody>
      </p:sp>
      <p:sp>
        <p:nvSpPr>
          <p:cNvPr id="8" name="文本框 7"/>
          <p:cNvSpPr txBox="1"/>
          <p:nvPr/>
        </p:nvSpPr>
        <p:spPr>
          <a:xfrm>
            <a:off x="3048000" y="1028065"/>
            <a:ext cx="6096000" cy="466090"/>
          </a:xfrm>
          <a:prstGeom prst="rect">
            <a:avLst/>
          </a:prstGeom>
          <a:noFill/>
        </p:spPr>
        <p:txBody>
          <a:bodyPr wrap="square" rtlCol="0" anchor="t">
            <a:noAutofit/>
          </a:bodyPr>
          <a:p>
            <a:pPr algn="ctr"/>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Review of work content</a:t>
            </a:r>
            <a:endPar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endParaRPr>
          </a:p>
        </p:txBody>
      </p:sp>
      <p:pic>
        <p:nvPicPr>
          <p:cNvPr id="13" name="图片 12"/>
          <p:cNvPicPr>
            <a:picLocks noChangeAspect="1"/>
          </p:cNvPicPr>
          <p:nvPr/>
        </p:nvPicPr>
        <p:blipFill>
          <a:blip r:embed="rId2"/>
          <a:srcRect r="-39"/>
          <a:stretch>
            <a:fillRect/>
          </a:stretch>
        </p:blipFill>
        <p:spPr>
          <a:xfrm>
            <a:off x="820420" y="2397760"/>
            <a:ext cx="2880000" cy="2880000"/>
          </a:xfrm>
          <a:prstGeom prst="ellipse">
            <a:avLst/>
          </a:prstGeom>
        </p:spPr>
      </p:pic>
      <p:pic>
        <p:nvPicPr>
          <p:cNvPr id="32" name="图片 31" descr="华餐logo黑体字"/>
          <p:cNvPicPr>
            <a:picLocks noChangeAspect="1"/>
          </p:cNvPicPr>
          <p:nvPr>
            <p:custDataLst>
              <p:tags r:id="rId3"/>
            </p:custDataLst>
          </p:nvPr>
        </p:nvPicPr>
        <p:blipFill>
          <a:blip r:embed="rId4"/>
          <a:stretch>
            <a:fillRect/>
          </a:stretch>
        </p:blipFill>
        <p:spPr>
          <a:xfrm>
            <a:off x="9911715" y="353695"/>
            <a:ext cx="1771650" cy="674370"/>
          </a:xfrm>
          <a:prstGeom prst="rect">
            <a:avLst/>
          </a:prstGeom>
        </p:spPr>
      </p:pic>
      <p:pic>
        <p:nvPicPr>
          <p:cNvPr id="2" name="图片 1" descr="微信图片_20241127172716"/>
          <p:cNvPicPr>
            <a:picLocks noChangeAspect="1"/>
          </p:cNvPicPr>
          <p:nvPr/>
        </p:nvPicPr>
        <p:blipFill>
          <a:blip r:embed="rId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202430" y="588010"/>
            <a:ext cx="3263265" cy="859155"/>
            <a:chOff x="3816" y="4811"/>
            <a:chExt cx="5139" cy="1353"/>
          </a:xfrm>
        </p:grpSpPr>
        <p:sp>
          <p:nvSpPr>
            <p:cNvPr id="17" name="矩形 16"/>
            <p:cNvSpPr/>
            <p:nvPr/>
          </p:nvSpPr>
          <p:spPr>
            <a:xfrm>
              <a:off x="3818" y="4811"/>
              <a:ext cx="4879" cy="822"/>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02.</a:t>
              </a:r>
              <a:r>
                <a:rPr lang="zh-CN" altLang="en-US" sz="2800" dirty="0">
                  <a:solidFill>
                    <a:srgbClr val="227F76"/>
                  </a:solidFill>
                  <a:latin typeface="黑体" panose="02010609060101010101" charset="-122"/>
                  <a:ea typeface="黑体" panose="02010609060101010101" charset="-122"/>
                  <a:cs typeface="+mn-ea"/>
                  <a:sym typeface="+mn-lt"/>
                </a:rPr>
                <a:t>重点工作展示</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8" name="矩形 17"/>
            <p:cNvSpPr/>
            <p:nvPr/>
          </p:nvSpPr>
          <p:spPr>
            <a:xfrm>
              <a:off x="3816" y="5633"/>
              <a:ext cx="5139" cy="531"/>
            </a:xfrm>
            <a:prstGeom prst="rect">
              <a:avLst/>
            </a:prstGeom>
          </p:spPr>
          <p:txBody>
            <a:bodyPr wrap="square">
              <a:spAutoFit/>
            </a:bodyPr>
            <a:p>
              <a:pPr algn="ctr"/>
              <a:r>
                <a:rPr lang="zh-CN" altLang="en-US" sz="1600">
                  <a:solidFill>
                    <a:srgbClr val="247D77"/>
                  </a:solidFill>
                  <a:effectLst/>
                  <a:latin typeface="微软雅黑" panose="020B0503020204020204" pitchFamily="34" charset="-122"/>
                  <a:ea typeface="微软雅黑" panose="020B0503020204020204" pitchFamily="34" charset="-122"/>
                  <a:sym typeface="+mn-ea"/>
                </a:rPr>
                <a:t>Work achievement display</a:t>
              </a:r>
              <a:endParaRPr lang="zh-CN" altLang="en-US" sz="1600" dirty="0">
                <a:solidFill>
                  <a:srgbClr val="247D77"/>
                </a:solidFill>
                <a:effectLst/>
                <a:latin typeface="微软雅黑" panose="020B0503020204020204" pitchFamily="34" charset="-122"/>
                <a:ea typeface="微软雅黑" panose="020B0503020204020204" pitchFamily="34" charset="-122"/>
                <a:cs typeface="+mn-ea"/>
                <a:sym typeface="+mn-ea"/>
              </a:endParaRPr>
            </a:p>
          </p:txBody>
        </p:sp>
      </p:grpSp>
      <p:grpSp>
        <p:nvGrpSpPr>
          <p:cNvPr id="42" name="组合 41"/>
          <p:cNvGrpSpPr/>
          <p:nvPr>
            <p:custDataLst>
              <p:tags r:id="rId1"/>
            </p:custDataLst>
          </p:nvPr>
        </p:nvGrpSpPr>
        <p:grpSpPr>
          <a:xfrm rot="0">
            <a:off x="817245" y="3679825"/>
            <a:ext cx="10761474" cy="2277110"/>
            <a:chOff x="1280" y="6354"/>
            <a:chExt cx="16947" cy="3586"/>
          </a:xfrm>
        </p:grpSpPr>
        <p:grpSp>
          <p:nvGrpSpPr>
            <p:cNvPr id="43" name="组合 42"/>
            <p:cNvGrpSpPr/>
            <p:nvPr/>
          </p:nvGrpSpPr>
          <p:grpSpPr>
            <a:xfrm>
              <a:off x="1280" y="6361"/>
              <a:ext cx="3847" cy="3142"/>
              <a:chOff x="181" y="2132"/>
              <a:chExt cx="4831" cy="3142"/>
            </a:xfrm>
          </p:grpSpPr>
          <p:sp>
            <p:nvSpPr>
              <p:cNvPr id="45" name="文本框 44"/>
              <p:cNvSpPr txBox="1"/>
              <p:nvPr>
                <p:custDataLst>
                  <p:tags r:id="rId2"/>
                </p:custDataLst>
              </p:nvPr>
            </p:nvSpPr>
            <p:spPr>
              <a:xfrm>
                <a:off x="181" y="3339"/>
                <a:ext cx="4831" cy="1935"/>
              </a:xfrm>
              <a:prstGeom prst="rect">
                <a:avLst/>
              </a:prstGeom>
              <a:noFill/>
              <a:ln>
                <a:noFill/>
              </a:ln>
            </p:spPr>
            <p:txBody>
              <a:bodyPr wrap="square" rtlCol="0">
                <a:noAutofit/>
              </a:bodyPr>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1.</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丰富菜品种类</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2.</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把控菜品质量</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cs typeface="+mn-ea"/>
                    <a:sym typeface="+mn-lt"/>
                  </a:rPr>
                  <a:t>  </a:t>
                </a:r>
                <a:endParaRPr lang="zh-CN" altLang="en-US" sz="1200" dirty="0">
                  <a:solidFill>
                    <a:schemeClr val="tx1"/>
                  </a:solidFill>
                  <a:cs typeface="+mn-ea"/>
                  <a:sym typeface="+mn-lt"/>
                </a:endParaRPr>
              </a:p>
            </p:txBody>
          </p:sp>
          <p:sp>
            <p:nvSpPr>
              <p:cNvPr id="46" name="文本框 45"/>
              <p:cNvSpPr txBox="1"/>
              <p:nvPr>
                <p:custDataLst>
                  <p:tags r:id="rId3"/>
                </p:custDataLst>
              </p:nvPr>
            </p:nvSpPr>
            <p:spPr>
              <a:xfrm>
                <a:off x="461" y="2132"/>
                <a:ext cx="4272" cy="824"/>
              </a:xfrm>
              <a:prstGeom prst="rect">
                <a:avLst/>
              </a:prstGeom>
              <a:noFill/>
              <a:ln>
                <a:noFill/>
              </a:ln>
            </p:spPr>
            <p:txBody>
              <a:bodyPr wrap="square" rtlCol="0">
                <a:noAutofit/>
              </a:bodyPr>
              <a:p>
                <a:pPr algn="ctr"/>
                <a:r>
                  <a:rPr lang="zh-CN" altLang="en-US" sz="1600">
                    <a:solidFill>
                      <a:srgbClr val="227F76"/>
                    </a:solidFill>
                    <a:latin typeface="黑体" panose="02010609060101010101" charset="-122"/>
                    <a:ea typeface="黑体" panose="02010609060101010101" charset="-122"/>
                  </a:rPr>
                  <a:t>菜品与质量管理</a:t>
                </a:r>
                <a:endParaRPr lang="zh-CN" altLang="en-US" sz="1600">
                  <a:solidFill>
                    <a:srgbClr val="227F76"/>
                  </a:solidFill>
                  <a:latin typeface="黑体" panose="02010609060101010101" charset="-122"/>
                  <a:ea typeface="黑体" panose="02010609060101010101" charset="-122"/>
                </a:endParaRPr>
              </a:p>
            </p:txBody>
          </p:sp>
        </p:grpSp>
        <p:grpSp>
          <p:nvGrpSpPr>
            <p:cNvPr id="47" name="组合 46"/>
            <p:cNvGrpSpPr/>
            <p:nvPr/>
          </p:nvGrpSpPr>
          <p:grpSpPr>
            <a:xfrm>
              <a:off x="14222" y="6354"/>
              <a:ext cx="4005" cy="3539"/>
              <a:chOff x="180" y="2125"/>
              <a:chExt cx="5031" cy="3539"/>
            </a:xfrm>
          </p:grpSpPr>
          <p:sp>
            <p:nvSpPr>
              <p:cNvPr id="52" name="文本框 51"/>
              <p:cNvSpPr txBox="1"/>
              <p:nvPr>
                <p:custDataLst>
                  <p:tags r:id="rId4"/>
                </p:custDataLst>
              </p:nvPr>
            </p:nvSpPr>
            <p:spPr>
              <a:xfrm>
                <a:off x="180" y="3339"/>
                <a:ext cx="5031" cy="2325"/>
              </a:xfrm>
              <a:prstGeom prst="rect">
                <a:avLst/>
              </a:prstGeom>
              <a:noFill/>
              <a:ln>
                <a:noFill/>
              </a:ln>
            </p:spPr>
            <p:txBody>
              <a:bodyPr wrap="square" rtlCol="0">
                <a:no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 1.</a:t>
                </a:r>
                <a:r>
                  <a:rPr lang="zh-CN" altLang="en-US" sz="1200" dirty="0">
                    <a:latin typeface="黑体" panose="02010609060101010101" charset="-122"/>
                    <a:ea typeface="黑体" panose="02010609060101010101" charset="-122"/>
                    <a:cs typeface="黑体" panose="02010609060101010101" charset="-122"/>
                    <a:sym typeface="+mn-lt"/>
                  </a:rPr>
                  <a:t>节日主题活动</a:t>
                </a:r>
                <a:endParaRPr lang="zh-CN" altLang="en-US" sz="1200" dirty="0">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 2.</a:t>
                </a:r>
                <a:r>
                  <a:rPr lang="zh-CN" altLang="en-US" sz="1200" dirty="0">
                    <a:latin typeface="黑体" panose="02010609060101010101" charset="-122"/>
                    <a:ea typeface="黑体" panose="02010609060101010101" charset="-122"/>
                    <a:cs typeface="黑体" panose="02010609060101010101" charset="-122"/>
                    <a:sym typeface="+mn-lt"/>
                  </a:rPr>
                  <a:t>特色主题活动</a:t>
                </a:r>
                <a:endParaRPr lang="zh-CN" altLang="en-US" sz="1200" dirty="0">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 3.</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学生互动活动</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3" name="文本框 52"/>
              <p:cNvSpPr txBox="1"/>
              <p:nvPr>
                <p:custDataLst>
                  <p:tags r:id="rId5"/>
                </p:custDataLst>
              </p:nvPr>
            </p:nvSpPr>
            <p:spPr>
              <a:xfrm>
                <a:off x="298" y="2125"/>
                <a:ext cx="4272" cy="816"/>
              </a:xfrm>
              <a:prstGeom prst="rect">
                <a:avLst/>
              </a:prstGeom>
              <a:noFill/>
              <a:ln>
                <a:noFill/>
              </a:ln>
            </p:spPr>
            <p:txBody>
              <a:bodyPr wrap="square" rtlCol="0">
                <a:noAutofit/>
              </a:bodyPr>
              <a:p>
                <a:pPr algn="ctr"/>
                <a:r>
                  <a:rPr lang="zh-CN" altLang="en-US" sz="1600">
                    <a:solidFill>
                      <a:srgbClr val="227F76"/>
                    </a:solidFill>
                    <a:latin typeface="黑体" panose="02010609060101010101" charset="-122"/>
                    <a:ea typeface="黑体" panose="02010609060101010101" charset="-122"/>
                  </a:rPr>
                  <a:t>全年活动情况</a:t>
                </a:r>
                <a:endParaRPr lang="zh-CN" altLang="en-US" sz="1600">
                  <a:solidFill>
                    <a:srgbClr val="227F76"/>
                  </a:solidFill>
                  <a:latin typeface="黑体" panose="02010609060101010101" charset="-122"/>
                  <a:ea typeface="黑体" panose="02010609060101010101" charset="-122"/>
                </a:endParaRPr>
              </a:p>
            </p:txBody>
          </p:sp>
        </p:grpSp>
        <p:grpSp>
          <p:nvGrpSpPr>
            <p:cNvPr id="54" name="组合 53"/>
            <p:cNvGrpSpPr/>
            <p:nvPr/>
          </p:nvGrpSpPr>
          <p:grpSpPr>
            <a:xfrm>
              <a:off x="5595" y="6377"/>
              <a:ext cx="4005" cy="3141"/>
              <a:chOff x="181" y="2148"/>
              <a:chExt cx="5031" cy="3141"/>
            </a:xfrm>
          </p:grpSpPr>
          <p:sp>
            <p:nvSpPr>
              <p:cNvPr id="55" name="文本框 54"/>
              <p:cNvSpPr txBox="1"/>
              <p:nvPr>
                <p:custDataLst>
                  <p:tags r:id="rId6"/>
                </p:custDataLst>
              </p:nvPr>
            </p:nvSpPr>
            <p:spPr>
              <a:xfrm>
                <a:off x="181" y="3386"/>
                <a:ext cx="5031" cy="1903"/>
              </a:xfrm>
              <a:prstGeom prst="rect">
                <a:avLst/>
              </a:prstGeom>
              <a:noFill/>
              <a:ln>
                <a:noFill/>
              </a:ln>
            </p:spPr>
            <p:txBody>
              <a:bodyPr wrap="square" rtlCol="0">
                <a:no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1.</a:t>
                </a:r>
                <a:r>
                  <a:rPr lang="zh-CN" altLang="en-US" sz="1200" dirty="0">
                    <a:latin typeface="黑体" panose="02010609060101010101" charset="-122"/>
                    <a:ea typeface="黑体" panose="02010609060101010101" charset="-122"/>
                    <a:cs typeface="黑体" panose="02010609060101010101" charset="-122"/>
                    <a:sym typeface="+mn-lt"/>
                  </a:rPr>
                  <a:t>提升服务质量</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学生意见投诉</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3.</a:t>
                </a:r>
                <a:r>
                  <a:rPr lang="zh-CN" altLang="en-US" sz="1200" dirty="0">
                    <a:latin typeface="黑体" panose="02010609060101010101" charset="-122"/>
                    <a:ea typeface="黑体" panose="02010609060101010101" charset="-122"/>
                    <a:cs typeface="黑体" panose="02010609060101010101" charset="-122"/>
                    <a:sym typeface="+mn-lt"/>
                  </a:rPr>
                  <a:t>改善卫生环境</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6" name="文本框 55"/>
              <p:cNvSpPr txBox="1"/>
              <p:nvPr>
                <p:custDataLst>
                  <p:tags r:id="rId7"/>
                </p:custDataLst>
              </p:nvPr>
            </p:nvSpPr>
            <p:spPr>
              <a:xfrm>
                <a:off x="273" y="2148"/>
                <a:ext cx="4530" cy="805"/>
              </a:xfrm>
              <a:prstGeom prst="rect">
                <a:avLst/>
              </a:prstGeom>
              <a:noFill/>
              <a:ln>
                <a:noFill/>
              </a:ln>
            </p:spPr>
            <p:txBody>
              <a:bodyPr wrap="square" rtlCol="0">
                <a:noAutofit/>
              </a:bodyPr>
              <a:p>
                <a:pPr algn="ctr"/>
                <a:r>
                  <a:rPr lang="zh-CN" altLang="en-US" sz="1600">
                    <a:solidFill>
                      <a:srgbClr val="227F76"/>
                    </a:solidFill>
                    <a:latin typeface="黑体" panose="02010609060101010101" charset="-122"/>
                    <a:ea typeface="黑体" panose="02010609060101010101" charset="-122"/>
                  </a:rPr>
                  <a:t>服务培训与环境管理</a:t>
                </a:r>
                <a:endParaRPr lang="zh-CN" altLang="en-US" sz="1600">
                  <a:solidFill>
                    <a:srgbClr val="227F76"/>
                  </a:solidFill>
                  <a:latin typeface="黑体" panose="02010609060101010101" charset="-122"/>
                  <a:ea typeface="黑体" panose="02010609060101010101" charset="-122"/>
                </a:endParaRPr>
              </a:p>
            </p:txBody>
          </p:sp>
        </p:grpSp>
        <p:grpSp>
          <p:nvGrpSpPr>
            <p:cNvPr id="57" name="组合 56"/>
            <p:cNvGrpSpPr/>
            <p:nvPr/>
          </p:nvGrpSpPr>
          <p:grpSpPr>
            <a:xfrm>
              <a:off x="9909" y="6377"/>
              <a:ext cx="4005" cy="3563"/>
              <a:chOff x="181" y="2148"/>
              <a:chExt cx="5031" cy="3563"/>
            </a:xfrm>
          </p:grpSpPr>
          <p:sp>
            <p:nvSpPr>
              <p:cNvPr id="58" name="文本框 57"/>
              <p:cNvSpPr txBox="1"/>
              <p:nvPr>
                <p:custDataLst>
                  <p:tags r:id="rId8"/>
                </p:custDataLst>
              </p:nvPr>
            </p:nvSpPr>
            <p:spPr>
              <a:xfrm>
                <a:off x="181" y="3386"/>
                <a:ext cx="5031" cy="2325"/>
              </a:xfrm>
              <a:prstGeom prst="rect">
                <a:avLst/>
              </a:prstGeom>
              <a:noFill/>
              <a:ln>
                <a:noFill/>
              </a:ln>
            </p:spPr>
            <p:txBody>
              <a:bodyPr wrap="square" rtlCol="0">
                <a:sp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1.</a:t>
                </a:r>
                <a:r>
                  <a:rPr lang="zh-CN" altLang="en-US" sz="1200" dirty="0">
                    <a:latin typeface="黑体" panose="02010609060101010101" charset="-122"/>
                    <a:ea typeface="黑体" panose="02010609060101010101" charset="-122"/>
                    <a:cs typeface="黑体" panose="02010609060101010101" charset="-122"/>
                    <a:sym typeface="+mn-lt"/>
                  </a:rPr>
                  <a:t>食品安全保障</a:t>
                </a:r>
                <a:endParaRPr lang="zh-CN" altLang="en-US" sz="1200" dirty="0">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消防安全保障</a:t>
                </a:r>
                <a:endParaRPr lang="zh-CN" altLang="en-US" sz="1200" dirty="0">
                  <a:latin typeface="黑体" panose="02010609060101010101" charset="-122"/>
                  <a:ea typeface="黑体" panose="02010609060101010101" charset="-122"/>
                  <a:cs typeface="黑体" panose="02010609060101010101" charset="-122"/>
                  <a:sym typeface="+mn-lt"/>
                </a:endParaRPr>
              </a:p>
              <a:p>
                <a:pPr algn="ctr">
                  <a:lnSpc>
                    <a:spcPct val="150000"/>
                  </a:lnSpc>
                </a:pP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endParaRPr lang="zh-CN" altLang="en-US" sz="1200" dirty="0">
                  <a:solidFill>
                    <a:schemeClr val="tx1"/>
                  </a:solidFill>
                  <a:cs typeface="+mn-ea"/>
                  <a:sym typeface="+mn-lt"/>
                </a:endParaRPr>
              </a:p>
              <a:p>
                <a:pPr algn="ctr">
                  <a:lnSpc>
                    <a:spcPct val="150000"/>
                  </a:lnSpc>
                </a:pPr>
                <a:endParaRPr lang="zh-CN" altLang="en-US" sz="1200" dirty="0">
                  <a:solidFill>
                    <a:schemeClr val="tx1"/>
                  </a:solidFill>
                  <a:cs typeface="+mn-ea"/>
                  <a:sym typeface="+mn-lt"/>
                </a:endParaRPr>
              </a:p>
            </p:txBody>
          </p:sp>
          <p:sp>
            <p:nvSpPr>
              <p:cNvPr id="70" name="文本框 69"/>
              <p:cNvSpPr txBox="1"/>
              <p:nvPr>
                <p:custDataLst>
                  <p:tags r:id="rId9"/>
                </p:custDataLst>
              </p:nvPr>
            </p:nvSpPr>
            <p:spPr>
              <a:xfrm>
                <a:off x="342" y="2148"/>
                <a:ext cx="4268" cy="802"/>
              </a:xfrm>
              <a:prstGeom prst="rect">
                <a:avLst/>
              </a:prstGeom>
              <a:noFill/>
              <a:ln>
                <a:noFill/>
              </a:ln>
            </p:spPr>
            <p:txBody>
              <a:bodyPr wrap="square" rtlCol="0">
                <a:noAutofit/>
              </a:bodyPr>
              <a:p>
                <a:pPr algn="ctr"/>
                <a:r>
                  <a:rPr lang="zh-CN" altLang="en-US" sz="1600">
                    <a:solidFill>
                      <a:srgbClr val="227F76"/>
                    </a:solidFill>
                    <a:latin typeface="黑体" panose="02010609060101010101" charset="-122"/>
                    <a:ea typeface="黑体" panose="02010609060101010101" charset="-122"/>
                  </a:rPr>
                  <a:t>安全保障管理</a:t>
                </a:r>
                <a:endParaRPr lang="zh-CN" altLang="en-US" sz="1600">
                  <a:solidFill>
                    <a:srgbClr val="227F76"/>
                  </a:solidFill>
                  <a:latin typeface="黑体" panose="02010609060101010101" charset="-122"/>
                  <a:ea typeface="黑体" panose="02010609060101010101" charset="-122"/>
                </a:endParaRPr>
              </a:p>
            </p:txBody>
          </p:sp>
        </p:grpSp>
      </p:grpSp>
      <p:pic>
        <p:nvPicPr>
          <p:cNvPr id="2" name="图片 1" descr="微信图片_20241203111542"/>
          <p:cNvPicPr>
            <a:picLocks noChangeAspect="1"/>
          </p:cNvPicPr>
          <p:nvPr>
            <p:custDataLst>
              <p:tags r:id="rId10"/>
            </p:custDataLst>
          </p:nvPr>
        </p:nvPicPr>
        <p:blipFill>
          <a:blip r:embed="rId11"/>
          <a:stretch>
            <a:fillRect/>
          </a:stretch>
        </p:blipFill>
        <p:spPr>
          <a:xfrm>
            <a:off x="958850" y="1628775"/>
            <a:ext cx="2160000" cy="1800000"/>
          </a:xfrm>
          <a:prstGeom prst="ellipse">
            <a:avLst/>
          </a:prstGeom>
        </p:spPr>
      </p:pic>
      <p:pic>
        <p:nvPicPr>
          <p:cNvPr id="8" name="图片 7" descr="微信图片_20241203104420"/>
          <p:cNvPicPr>
            <a:picLocks noChangeAspect="1"/>
          </p:cNvPicPr>
          <p:nvPr>
            <p:custDataLst>
              <p:tags r:id="rId12"/>
            </p:custDataLst>
          </p:nvPr>
        </p:nvPicPr>
        <p:blipFill>
          <a:blip r:embed="rId13"/>
          <a:stretch>
            <a:fillRect/>
          </a:stretch>
        </p:blipFill>
        <p:spPr>
          <a:xfrm>
            <a:off x="6383020" y="1628775"/>
            <a:ext cx="2160000" cy="1800000"/>
          </a:xfrm>
          <a:prstGeom prst="ellipse">
            <a:avLst/>
          </a:prstGeom>
        </p:spPr>
      </p:pic>
      <p:pic>
        <p:nvPicPr>
          <p:cNvPr id="9" name="图片 8" descr="微信图片_20241203113728"/>
          <p:cNvPicPr>
            <a:picLocks noChangeAspect="1"/>
          </p:cNvPicPr>
          <p:nvPr>
            <p:custDataLst>
              <p:tags r:id="rId14"/>
            </p:custDataLst>
          </p:nvPr>
        </p:nvPicPr>
        <p:blipFill>
          <a:blip r:embed="rId15"/>
          <a:srcRect r="19993"/>
          <a:stretch>
            <a:fillRect/>
          </a:stretch>
        </p:blipFill>
        <p:spPr>
          <a:xfrm>
            <a:off x="3670935" y="1628775"/>
            <a:ext cx="2160000" cy="1800000"/>
          </a:xfrm>
          <a:prstGeom prst="ellipse">
            <a:avLst/>
          </a:prstGeom>
        </p:spPr>
      </p:pic>
      <p:pic>
        <p:nvPicPr>
          <p:cNvPr id="10" name="图片 9" descr="微信图片_20241203114117"/>
          <p:cNvPicPr>
            <a:picLocks noChangeAspect="1"/>
          </p:cNvPicPr>
          <p:nvPr>
            <p:custDataLst>
              <p:tags r:id="rId16"/>
            </p:custDataLst>
          </p:nvPr>
        </p:nvPicPr>
        <p:blipFill>
          <a:blip r:embed="rId17"/>
          <a:stretch>
            <a:fillRect/>
          </a:stretch>
        </p:blipFill>
        <p:spPr>
          <a:xfrm>
            <a:off x="9095105" y="1628775"/>
            <a:ext cx="2160000" cy="1800000"/>
          </a:xfrm>
          <a:prstGeom prst="ellipse">
            <a:avLst/>
          </a:prstGeom>
        </p:spPr>
      </p:pic>
      <p:pic>
        <p:nvPicPr>
          <p:cNvPr id="32" name="图片 31" descr="华餐logo黑体字"/>
          <p:cNvPicPr>
            <a:picLocks noChangeAspect="1"/>
          </p:cNvPicPr>
          <p:nvPr>
            <p:custDataLst>
              <p:tags r:id="rId18"/>
            </p:custDataLst>
          </p:nvPr>
        </p:nvPicPr>
        <p:blipFill>
          <a:blip r:embed="rId19"/>
          <a:stretch>
            <a:fillRect/>
          </a:stretch>
        </p:blipFill>
        <p:spPr>
          <a:xfrm>
            <a:off x="9984105" y="331470"/>
            <a:ext cx="1771650" cy="674370"/>
          </a:xfrm>
          <a:prstGeom prst="rect">
            <a:avLst/>
          </a:prstGeom>
        </p:spPr>
      </p:pic>
      <p:pic>
        <p:nvPicPr>
          <p:cNvPr id="3" name="图片 2" descr="微信图片_20241127172716"/>
          <p:cNvPicPr>
            <a:picLocks noChangeAspect="1"/>
          </p:cNvPicPr>
          <p:nvPr/>
        </p:nvPicPr>
        <p:blipFill>
          <a:blip r:embed="rId20"/>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246880" y="600710"/>
            <a:ext cx="3181350" cy="521970"/>
          </a:xfrm>
          <a:prstGeom prst="rect">
            <a:avLst/>
          </a:prstGeom>
        </p:spPr>
        <p:txBody>
          <a:bodyPr wrap="square">
            <a:spAutoFit/>
          </a:bodyPr>
          <a:p>
            <a:pPr algn="ctr"/>
            <a:r>
              <a:rPr lang="en-US" altLang="zh-CN" sz="2800" dirty="0">
                <a:solidFill>
                  <a:srgbClr val="227F76"/>
                </a:solidFill>
                <a:cs typeface="+mn-ea"/>
                <a:sym typeface="+mn-lt"/>
              </a:rPr>
              <a:t>a.</a:t>
            </a:r>
            <a:r>
              <a:rPr lang="zh-CN" altLang="en-US" sz="2800" dirty="0">
                <a:solidFill>
                  <a:srgbClr val="227F76"/>
                </a:solidFill>
                <a:cs typeface="+mn-ea"/>
                <a:sym typeface="+mn-lt"/>
              </a:rPr>
              <a:t>菜品与质量管理</a:t>
            </a:r>
            <a:endParaRPr lang="zh-CN" altLang="en-US" sz="2800" dirty="0">
              <a:solidFill>
                <a:srgbClr val="227F76"/>
              </a:solidFill>
              <a:latin typeface="微软雅黑" panose="020B0503020204020204" pitchFamily="34" charset="-122"/>
              <a:ea typeface="微软雅黑" panose="020B0503020204020204" pitchFamily="34" charset="-122"/>
              <a:cs typeface="+mn-ea"/>
              <a:sym typeface="+mn-lt"/>
            </a:endParaRPr>
          </a:p>
        </p:txBody>
      </p:sp>
      <p:grpSp>
        <p:nvGrpSpPr>
          <p:cNvPr id="58" name="组合 57"/>
          <p:cNvGrpSpPr/>
          <p:nvPr>
            <p:custDataLst>
              <p:tags r:id="rId1"/>
            </p:custDataLst>
          </p:nvPr>
        </p:nvGrpSpPr>
        <p:grpSpPr>
          <a:xfrm rot="0">
            <a:off x="1006983" y="1456690"/>
            <a:ext cx="3697450" cy="1773555"/>
            <a:chOff x="1523" y="3498"/>
            <a:chExt cx="5575" cy="2793"/>
          </a:xfrm>
        </p:grpSpPr>
        <p:sp>
          <p:nvSpPr>
            <p:cNvPr id="59" name="文本框 58"/>
            <p:cNvSpPr txBox="1"/>
            <p:nvPr>
              <p:custDataLst>
                <p:tags r:id="rId2"/>
              </p:custDataLst>
            </p:nvPr>
          </p:nvSpPr>
          <p:spPr>
            <a:xfrm>
              <a:off x="1523" y="3498"/>
              <a:ext cx="5575" cy="2793"/>
            </a:xfrm>
            <a:prstGeom prst="rect">
              <a:avLst/>
            </a:prstGeom>
            <a:noFill/>
            <a:ln>
              <a:noFill/>
            </a:ln>
          </p:spPr>
          <p:txBody>
            <a:bodyPr wrap="square" rtlCol="0">
              <a:noAutofit/>
            </a:bodyPr>
            <a:p>
              <a:pPr algn="just">
                <a:lnSpc>
                  <a:spcPct val="160000"/>
                </a:lnSpc>
              </a:pPr>
              <a:r>
                <a:rPr lang="en-US" altLang="zh-CN" sz="1200" dirty="0">
                  <a:solidFill>
                    <a:schemeClr val="tx1"/>
                  </a:solidFill>
                  <a:cs typeface="+mn-ea"/>
                  <a:sym typeface="+mn-lt"/>
                </a:rPr>
                <a:t> </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根据同学意见的收集，基于窗口工作表现对基本大伙窗口人员进行调整，跟换新的厨师长，每周菜谱菜品更新率大于</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30%</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，每周推出</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2-3</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道特价创新菜品，特别是糖醋仔排</a:t>
              </a:r>
              <a:r>
                <a:rPr lang="zh-CN" altLang="en-US" sz="1200">
                  <a:latin typeface="黑体" panose="02010609060101010101" charset="-122"/>
                  <a:ea typeface="黑体" panose="02010609060101010101" charset="-122"/>
                  <a:cs typeface="黑体" panose="02010609060101010101" charset="-122"/>
                  <a:sym typeface="+mn-ea"/>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辣子鸡块</a:t>
              </a:r>
              <a:r>
                <a:rPr lang="zh-CN" altLang="en-US" sz="1200">
                  <a:latin typeface="黑体" panose="02010609060101010101" charset="-122"/>
                  <a:ea typeface="黑体" panose="02010609060101010101" charset="-122"/>
                  <a:cs typeface="黑体" panose="02010609060101010101" charset="-122"/>
                  <a:sym typeface="+mn-ea"/>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头道菜等</a:t>
              </a:r>
              <a:r>
                <a:rPr lang="zh-CN" altLang="en-US" sz="1200">
                  <a:latin typeface="黑体" panose="02010609060101010101" charset="-122"/>
                  <a:ea typeface="黑体" panose="02010609060101010101" charset="-122"/>
                  <a:cs typeface="黑体" panose="02010609060101010101" charset="-122"/>
                  <a:sym typeface="+mn-ea"/>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深受师生喜爱，调整后下半年窗口就餐人数相比之前增加约</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40%</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以上</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60" name="矩形 59"/>
            <p:cNvSpPr/>
            <p:nvPr>
              <p:custDataLst>
                <p:tags r:id="rId3"/>
              </p:custDataLst>
            </p:nvPr>
          </p:nvSpPr>
          <p:spPr>
            <a:xfrm>
              <a:off x="2610" y="3559"/>
              <a:ext cx="3798" cy="628"/>
            </a:xfrm>
            <a:prstGeom prst="rect">
              <a:avLst/>
            </a:prstGeom>
          </p:spPr>
          <p:txBody>
            <a:bodyPr wrap="square">
              <a:spAutoFit/>
            </a:bodyPr>
            <a:p>
              <a:pPr algn="ctr"/>
              <a:endParaRPr lang="zh-CN" altLang="en-US" sz="2000" dirty="0">
                <a:solidFill>
                  <a:srgbClr val="227F76"/>
                </a:solidFill>
                <a:cs typeface="+mn-ea"/>
                <a:sym typeface="+mn-lt"/>
              </a:endParaRPr>
            </a:p>
          </p:txBody>
        </p:sp>
      </p:grpSp>
      <p:sp>
        <p:nvSpPr>
          <p:cNvPr id="62" name="文本框 61"/>
          <p:cNvSpPr txBox="1"/>
          <p:nvPr>
            <p:custDataLst>
              <p:tags r:id="rId4"/>
            </p:custDataLst>
          </p:nvPr>
        </p:nvSpPr>
        <p:spPr>
          <a:xfrm>
            <a:off x="1007110" y="3230245"/>
            <a:ext cx="3698240" cy="1441450"/>
          </a:xfrm>
          <a:prstGeom prst="rect">
            <a:avLst/>
          </a:prstGeom>
          <a:noFill/>
          <a:ln>
            <a:noFill/>
          </a:ln>
        </p:spPr>
        <p:txBody>
          <a:bodyPr wrap="square" rtlCol="0">
            <a:noAutofit/>
          </a:bodyPr>
          <a:p>
            <a:pPr algn="just">
              <a:lnSpc>
                <a:spcPct val="190000"/>
              </a:lnSpc>
            </a:pPr>
            <a:r>
              <a:rPr lang="zh-CN" altLang="en-US" sz="1200" dirty="0">
                <a:solidFill>
                  <a:schemeClr val="tx1"/>
                </a:solidFill>
                <a:latin typeface="黑体" panose="02010609060101010101" charset="-122"/>
                <a:ea typeface="黑体" panose="02010609060101010101" charset="-122"/>
                <a:cs typeface="+mn-ea"/>
                <a:sym typeface="+mn-lt"/>
              </a:rPr>
              <a:t>智慧餐线下半年也对窗口负责人及厨师进行了调整，同时加大了对时令菜肴的供应，及时推出应季菜肴，如槐花炒蛋，葱油鲈鱼</a:t>
            </a:r>
            <a:r>
              <a:rPr lang="zh-CN" altLang="en-US" sz="1200">
                <a:latin typeface="黑体" panose="02010609060101010101" charset="-122"/>
                <a:ea typeface="黑体" panose="02010609060101010101" charset="-122"/>
                <a:sym typeface="+mn-ea"/>
              </a:rPr>
              <a:t>、芦蒿肉丝、孜然羊排、杂粮紫米饭等，深受广大师生喜爱。就餐人数屡创新高。</a:t>
            </a:r>
            <a:endParaRPr lang="zh-CN" altLang="en-US" sz="1200" dirty="0">
              <a:solidFill>
                <a:schemeClr val="tx1"/>
              </a:solidFill>
              <a:latin typeface="黑体" panose="02010609060101010101" charset="-122"/>
              <a:ea typeface="黑体" panose="02010609060101010101" charset="-122"/>
              <a:cs typeface="+mn-ea"/>
              <a:sym typeface="+mn-lt"/>
            </a:endParaRPr>
          </a:p>
        </p:txBody>
      </p:sp>
      <p:sp>
        <p:nvSpPr>
          <p:cNvPr id="65" name="文本框 64"/>
          <p:cNvSpPr txBox="1"/>
          <p:nvPr>
            <p:custDataLst>
              <p:tags r:id="rId5"/>
            </p:custDataLst>
          </p:nvPr>
        </p:nvSpPr>
        <p:spPr>
          <a:xfrm>
            <a:off x="1007110" y="4928870"/>
            <a:ext cx="3698875" cy="1346835"/>
          </a:xfrm>
          <a:prstGeom prst="rect">
            <a:avLst/>
          </a:prstGeom>
          <a:noFill/>
          <a:ln>
            <a:noFill/>
          </a:ln>
        </p:spPr>
        <p:txBody>
          <a:bodyPr wrap="square" rtlCol="0">
            <a:noAutofit/>
          </a:bodyPr>
          <a:p>
            <a:pPr>
              <a:lnSpc>
                <a:spcPct val="170000"/>
              </a:lnSpc>
            </a:pPr>
            <a:r>
              <a:rPr lang="zh-CN" altLang="en-US" sz="1200" dirty="0">
                <a:solidFill>
                  <a:schemeClr val="tx1"/>
                </a:solidFill>
                <a:latin typeface="黑体" panose="02010609060101010101" charset="-122"/>
                <a:ea typeface="黑体" panose="02010609060101010101" charset="-122"/>
                <a:cs typeface="+mn-ea"/>
                <a:sym typeface="+mn-lt"/>
              </a:rPr>
              <a:t>新学期根据同学们的日常评价桃园餐厅对部分窗口进行了调整优化，先后更换了水煮菜窗口，引进了土豆泥拌饭，小锅焖面，牛肉汤，香扒饭，套餐饭，咖啡店增加了沙拉轻食，披萨等。</a:t>
            </a:r>
            <a:endParaRPr lang="zh-CN" altLang="en-US" sz="1200" dirty="0">
              <a:solidFill>
                <a:schemeClr val="tx1"/>
              </a:solidFill>
              <a:latin typeface="黑体" panose="02010609060101010101" charset="-122"/>
              <a:ea typeface="黑体" panose="02010609060101010101" charset="-122"/>
              <a:cs typeface="+mn-ea"/>
              <a:sym typeface="+mn-lt"/>
            </a:endParaRPr>
          </a:p>
        </p:txBody>
      </p:sp>
      <p:pic>
        <p:nvPicPr>
          <p:cNvPr id="10" name="图片 9" descr="微信图片_20241203155602"/>
          <p:cNvPicPr>
            <a:picLocks noChangeAspect="1"/>
          </p:cNvPicPr>
          <p:nvPr/>
        </p:nvPicPr>
        <p:blipFill>
          <a:blip r:embed="rId6"/>
          <a:stretch>
            <a:fillRect/>
          </a:stretch>
        </p:blipFill>
        <p:spPr>
          <a:xfrm>
            <a:off x="4705985" y="1498600"/>
            <a:ext cx="1440180" cy="1438910"/>
          </a:xfrm>
          <a:prstGeom prst="ellipse">
            <a:avLst/>
          </a:prstGeom>
        </p:spPr>
      </p:pic>
      <p:pic>
        <p:nvPicPr>
          <p:cNvPr id="13" name="图片 12" descr="微信图片_20241203111542"/>
          <p:cNvPicPr>
            <a:picLocks noChangeAspect="1"/>
          </p:cNvPicPr>
          <p:nvPr/>
        </p:nvPicPr>
        <p:blipFill>
          <a:blip r:embed="rId7"/>
          <a:stretch>
            <a:fillRect/>
          </a:stretch>
        </p:blipFill>
        <p:spPr>
          <a:xfrm>
            <a:off x="6392545" y="3229610"/>
            <a:ext cx="1440180" cy="1440815"/>
          </a:xfrm>
          <a:prstGeom prst="ellipse">
            <a:avLst/>
          </a:prstGeom>
        </p:spPr>
      </p:pic>
      <p:sp>
        <p:nvSpPr>
          <p:cNvPr id="16" name="椭圆形标注 15"/>
          <p:cNvSpPr/>
          <p:nvPr>
            <p:custDataLst>
              <p:tags r:id="rId8"/>
            </p:custDataLst>
          </p:nvPr>
        </p:nvSpPr>
        <p:spPr>
          <a:xfrm>
            <a:off x="546100" y="1341120"/>
            <a:ext cx="528320" cy="551815"/>
          </a:xfrm>
          <a:prstGeom prst="wedgeEllipseCallout">
            <a:avLst>
              <a:gd name="adj1" fmla="val 48805"/>
              <a:gd name="adj2" fmla="val 43507"/>
            </a:avLst>
          </a:prstGeom>
          <a:solidFill>
            <a:srgbClr val="227F76"/>
          </a:solidFill>
          <a:ln>
            <a:solidFill>
              <a:srgbClr val="227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000000"/>
                </a:solidFill>
              </a:rPr>
              <a:t>1</a:t>
            </a:r>
            <a:endParaRPr lang="en-US" altLang="zh-CN" sz="3200" b="1">
              <a:solidFill>
                <a:srgbClr val="000000"/>
              </a:solidFill>
            </a:endParaRPr>
          </a:p>
        </p:txBody>
      </p:sp>
      <p:sp>
        <p:nvSpPr>
          <p:cNvPr id="23" name="椭圆形标注 22"/>
          <p:cNvSpPr/>
          <p:nvPr>
            <p:custDataLst>
              <p:tags r:id="rId9"/>
            </p:custDataLst>
          </p:nvPr>
        </p:nvSpPr>
        <p:spPr>
          <a:xfrm>
            <a:off x="545465" y="3376930"/>
            <a:ext cx="527685" cy="559435"/>
          </a:xfrm>
          <a:prstGeom prst="wedgeEllipseCallout">
            <a:avLst>
              <a:gd name="adj1" fmla="val 48805"/>
              <a:gd name="adj2" fmla="val 43507"/>
            </a:avLst>
          </a:prstGeom>
          <a:solidFill>
            <a:srgbClr val="227F76"/>
          </a:solidFill>
          <a:ln>
            <a:solidFill>
              <a:srgbClr val="227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000000"/>
                </a:solidFill>
              </a:rPr>
              <a:t>2</a:t>
            </a:r>
            <a:endParaRPr lang="en-US" altLang="zh-CN" sz="3200" b="1">
              <a:solidFill>
                <a:srgbClr val="000000"/>
              </a:solidFill>
            </a:endParaRPr>
          </a:p>
        </p:txBody>
      </p:sp>
      <p:sp>
        <p:nvSpPr>
          <p:cNvPr id="26" name="椭圆形标注 25"/>
          <p:cNvSpPr/>
          <p:nvPr>
            <p:custDataLst>
              <p:tags r:id="rId10"/>
            </p:custDataLst>
          </p:nvPr>
        </p:nvSpPr>
        <p:spPr>
          <a:xfrm>
            <a:off x="546100" y="4981575"/>
            <a:ext cx="528320" cy="558800"/>
          </a:xfrm>
          <a:prstGeom prst="wedgeEllipseCallout">
            <a:avLst>
              <a:gd name="adj1" fmla="val 48805"/>
              <a:gd name="adj2" fmla="val 43507"/>
            </a:avLst>
          </a:prstGeom>
          <a:solidFill>
            <a:srgbClr val="227F76"/>
          </a:solidFill>
          <a:ln>
            <a:solidFill>
              <a:srgbClr val="227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000000"/>
                </a:solidFill>
              </a:rPr>
              <a:t>3</a:t>
            </a:r>
            <a:endParaRPr lang="en-US" altLang="zh-CN" sz="3200" b="1">
              <a:solidFill>
                <a:srgbClr val="000000"/>
              </a:solidFill>
            </a:endParaRPr>
          </a:p>
        </p:txBody>
      </p:sp>
      <p:pic>
        <p:nvPicPr>
          <p:cNvPr id="28" name="图片 27" descr="微信图片_20241203111651"/>
          <p:cNvPicPr>
            <a:picLocks noChangeAspect="1"/>
          </p:cNvPicPr>
          <p:nvPr/>
        </p:nvPicPr>
        <p:blipFill>
          <a:blip r:embed="rId11"/>
          <a:stretch>
            <a:fillRect/>
          </a:stretch>
        </p:blipFill>
        <p:spPr>
          <a:xfrm>
            <a:off x="4705985" y="3230245"/>
            <a:ext cx="1440180" cy="1439545"/>
          </a:xfrm>
          <a:prstGeom prst="ellipse">
            <a:avLst/>
          </a:prstGeom>
        </p:spPr>
      </p:pic>
      <p:pic>
        <p:nvPicPr>
          <p:cNvPr id="31" name="图片 30" descr="微信图片_20241203111636"/>
          <p:cNvPicPr>
            <a:picLocks noChangeAspect="1"/>
          </p:cNvPicPr>
          <p:nvPr/>
        </p:nvPicPr>
        <p:blipFill>
          <a:blip r:embed="rId12"/>
          <a:stretch>
            <a:fillRect/>
          </a:stretch>
        </p:blipFill>
        <p:spPr>
          <a:xfrm>
            <a:off x="8079105" y="1520825"/>
            <a:ext cx="1440180" cy="1440815"/>
          </a:xfrm>
          <a:prstGeom prst="ellipse">
            <a:avLst/>
          </a:prstGeom>
        </p:spPr>
      </p:pic>
      <p:pic>
        <p:nvPicPr>
          <p:cNvPr id="33" name="图片 32" descr="微信图片_20241203164030"/>
          <p:cNvPicPr>
            <a:picLocks noChangeAspect="1"/>
          </p:cNvPicPr>
          <p:nvPr/>
        </p:nvPicPr>
        <p:blipFill>
          <a:blip r:embed="rId13"/>
          <a:stretch>
            <a:fillRect/>
          </a:stretch>
        </p:blipFill>
        <p:spPr>
          <a:xfrm>
            <a:off x="6392545" y="1498600"/>
            <a:ext cx="1440180" cy="1437005"/>
          </a:xfrm>
          <a:prstGeom prst="ellipse">
            <a:avLst/>
          </a:prstGeom>
        </p:spPr>
      </p:pic>
      <p:pic>
        <p:nvPicPr>
          <p:cNvPr id="34" name="图片 33" descr="微信图片_20241203164012"/>
          <p:cNvPicPr>
            <a:picLocks noChangeAspect="1"/>
          </p:cNvPicPr>
          <p:nvPr/>
        </p:nvPicPr>
        <p:blipFill>
          <a:blip r:embed="rId14"/>
          <a:srcRect t="32981" b="29593"/>
          <a:stretch>
            <a:fillRect/>
          </a:stretch>
        </p:blipFill>
        <p:spPr>
          <a:xfrm>
            <a:off x="9858375" y="3227070"/>
            <a:ext cx="1440000" cy="1440000"/>
          </a:xfrm>
          <a:prstGeom prst="ellipse">
            <a:avLst/>
          </a:prstGeom>
        </p:spPr>
      </p:pic>
      <p:pic>
        <p:nvPicPr>
          <p:cNvPr id="35" name="图片 34" descr="微信图片_20241203164946"/>
          <p:cNvPicPr>
            <a:picLocks noChangeAspect="1"/>
          </p:cNvPicPr>
          <p:nvPr/>
        </p:nvPicPr>
        <p:blipFill>
          <a:blip r:embed="rId15"/>
          <a:stretch>
            <a:fillRect/>
          </a:stretch>
        </p:blipFill>
        <p:spPr>
          <a:xfrm>
            <a:off x="4705985" y="4943475"/>
            <a:ext cx="1440000" cy="1440000"/>
          </a:xfrm>
          <a:prstGeom prst="roundRect">
            <a:avLst/>
          </a:prstGeom>
        </p:spPr>
      </p:pic>
      <p:pic>
        <p:nvPicPr>
          <p:cNvPr id="36" name="图片 35" descr="微信图片_20241203164809"/>
          <p:cNvPicPr>
            <a:picLocks noChangeAspect="1"/>
          </p:cNvPicPr>
          <p:nvPr/>
        </p:nvPicPr>
        <p:blipFill>
          <a:blip r:embed="rId16"/>
          <a:stretch>
            <a:fillRect/>
          </a:stretch>
        </p:blipFill>
        <p:spPr>
          <a:xfrm>
            <a:off x="6392545" y="4943475"/>
            <a:ext cx="1440000" cy="1440000"/>
          </a:xfrm>
          <a:prstGeom prst="roundRect">
            <a:avLst/>
          </a:prstGeom>
        </p:spPr>
      </p:pic>
      <p:pic>
        <p:nvPicPr>
          <p:cNvPr id="37" name="图片 36" descr="微信图片_20241203164750"/>
          <p:cNvPicPr>
            <a:picLocks noChangeAspect="1"/>
          </p:cNvPicPr>
          <p:nvPr/>
        </p:nvPicPr>
        <p:blipFill>
          <a:blip r:embed="rId17"/>
          <a:stretch>
            <a:fillRect/>
          </a:stretch>
        </p:blipFill>
        <p:spPr>
          <a:xfrm>
            <a:off x="8079105" y="4939030"/>
            <a:ext cx="1440000" cy="1440000"/>
          </a:xfrm>
          <a:prstGeom prst="roundRect">
            <a:avLst/>
          </a:prstGeom>
        </p:spPr>
      </p:pic>
      <p:pic>
        <p:nvPicPr>
          <p:cNvPr id="38" name="图片 37" descr="微信图片_20241203164816"/>
          <p:cNvPicPr>
            <a:picLocks noChangeAspect="1"/>
          </p:cNvPicPr>
          <p:nvPr/>
        </p:nvPicPr>
        <p:blipFill>
          <a:blip r:embed="rId18"/>
          <a:stretch>
            <a:fillRect/>
          </a:stretch>
        </p:blipFill>
        <p:spPr>
          <a:xfrm>
            <a:off x="9765665" y="4932680"/>
            <a:ext cx="1440000" cy="1440000"/>
          </a:xfrm>
          <a:prstGeom prst="roundRect">
            <a:avLst/>
          </a:prstGeom>
        </p:spPr>
      </p:pic>
      <p:pic>
        <p:nvPicPr>
          <p:cNvPr id="39" name="图片 38" descr="微信图片_20241203164758"/>
          <p:cNvPicPr>
            <a:picLocks noChangeAspect="1"/>
          </p:cNvPicPr>
          <p:nvPr/>
        </p:nvPicPr>
        <p:blipFill>
          <a:blip r:embed="rId19"/>
          <a:stretch>
            <a:fillRect/>
          </a:stretch>
        </p:blipFill>
        <p:spPr>
          <a:xfrm>
            <a:off x="9777730" y="1521460"/>
            <a:ext cx="1440000" cy="1440000"/>
          </a:xfrm>
          <a:prstGeom prst="ellipse">
            <a:avLst/>
          </a:prstGeom>
        </p:spPr>
      </p:pic>
      <p:pic>
        <p:nvPicPr>
          <p:cNvPr id="40" name="图片 39" descr="微信图片_20241203175117"/>
          <p:cNvPicPr>
            <a:picLocks noChangeAspect="1"/>
          </p:cNvPicPr>
          <p:nvPr/>
        </p:nvPicPr>
        <p:blipFill>
          <a:blip r:embed="rId20"/>
          <a:stretch>
            <a:fillRect/>
          </a:stretch>
        </p:blipFill>
        <p:spPr>
          <a:xfrm>
            <a:off x="8079105" y="3229610"/>
            <a:ext cx="1440000" cy="1440000"/>
          </a:xfrm>
          <a:prstGeom prst="ellipse">
            <a:avLst/>
          </a:prstGeom>
        </p:spPr>
      </p:pic>
      <p:sp>
        <p:nvSpPr>
          <p:cNvPr id="5" name="文本框 4"/>
          <p:cNvSpPr txBox="1"/>
          <p:nvPr/>
        </p:nvSpPr>
        <p:spPr>
          <a:xfrm>
            <a:off x="3889375" y="1122680"/>
            <a:ext cx="4015740" cy="325120"/>
          </a:xfrm>
          <a:prstGeom prst="rect">
            <a:avLst/>
          </a:prstGeom>
          <a:noFill/>
        </p:spPr>
        <p:txBody>
          <a:bodyPr wrap="square" rtlCol="0">
            <a:noAutofit/>
          </a:bodyPr>
          <a:p>
            <a:pPr algn="ctr"/>
            <a:r>
              <a:rPr lang="en-US" altLang="zh-CN" sz="1600">
                <a:solidFill>
                  <a:srgbClr val="247D77"/>
                </a:solidFill>
                <a:latin typeface="黑体" panose="02010609060101010101" charset="-122"/>
                <a:ea typeface="黑体" panose="02010609060101010101" charset="-122"/>
              </a:rPr>
              <a:t>Dishes and quality management</a:t>
            </a:r>
            <a:endParaRPr lang="en-US" altLang="zh-CN" sz="1600">
              <a:solidFill>
                <a:srgbClr val="247D77"/>
              </a:solidFill>
              <a:latin typeface="黑体" panose="02010609060101010101" charset="-122"/>
              <a:ea typeface="黑体" panose="02010609060101010101" charset="-122"/>
            </a:endParaRPr>
          </a:p>
        </p:txBody>
      </p:sp>
      <p:pic>
        <p:nvPicPr>
          <p:cNvPr id="32" name="图片 31" descr="华餐logo黑体字"/>
          <p:cNvPicPr>
            <a:picLocks noChangeAspect="1"/>
          </p:cNvPicPr>
          <p:nvPr>
            <p:custDataLst>
              <p:tags r:id="rId21"/>
            </p:custDataLst>
          </p:nvPr>
        </p:nvPicPr>
        <p:blipFill>
          <a:blip r:embed="rId22"/>
          <a:stretch>
            <a:fillRect/>
          </a:stretch>
        </p:blipFill>
        <p:spPr>
          <a:xfrm>
            <a:off x="10055860" y="331470"/>
            <a:ext cx="1771650" cy="674370"/>
          </a:xfrm>
          <a:prstGeom prst="rect">
            <a:avLst/>
          </a:prstGeom>
        </p:spPr>
      </p:pic>
      <p:pic>
        <p:nvPicPr>
          <p:cNvPr id="6" name="图片 5" descr="微信图片_20241127172716"/>
          <p:cNvPicPr>
            <a:picLocks noChangeAspect="1"/>
          </p:cNvPicPr>
          <p:nvPr/>
        </p:nvPicPr>
        <p:blipFill>
          <a:blip r:embed="rId23"/>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3340735" y="588010"/>
            <a:ext cx="5227320" cy="859155"/>
            <a:chOff x="2459" y="4811"/>
            <a:chExt cx="8232" cy="1353"/>
          </a:xfrm>
        </p:grpSpPr>
        <p:sp>
          <p:nvSpPr>
            <p:cNvPr id="17" name="矩形 16"/>
            <p:cNvSpPr/>
            <p:nvPr/>
          </p:nvSpPr>
          <p:spPr>
            <a:xfrm>
              <a:off x="2459" y="4811"/>
              <a:ext cx="8232" cy="822"/>
            </a:xfrm>
            <a:prstGeom prst="rect">
              <a:avLst/>
            </a:prstGeom>
          </p:spPr>
          <p:txBody>
            <a:bodyPr wrap="square">
              <a:spAutoFit/>
            </a:bodyPr>
            <a:p>
              <a:pPr algn="ctr"/>
              <a:r>
                <a:rPr lang="en-US" altLang="zh-CN" sz="2800">
                  <a:solidFill>
                    <a:srgbClr val="227F76"/>
                  </a:solidFill>
                  <a:latin typeface="黑体" panose="02010609060101010101" charset="-122"/>
                  <a:ea typeface="黑体" panose="02010609060101010101" charset="-122"/>
                  <a:sym typeface="+mn-ea"/>
                </a:rPr>
                <a:t>b.</a:t>
              </a:r>
              <a:r>
                <a:rPr lang="zh-CN" altLang="en-US" sz="2800">
                  <a:solidFill>
                    <a:srgbClr val="227F76"/>
                  </a:solidFill>
                  <a:latin typeface="黑体" panose="02010609060101010101" charset="-122"/>
                  <a:ea typeface="黑体" panose="02010609060101010101" charset="-122"/>
                  <a:sym typeface="+mn-ea"/>
                </a:rPr>
                <a:t>服务培训与环境管理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8" name="矩形 17"/>
            <p:cNvSpPr/>
            <p:nvPr/>
          </p:nvSpPr>
          <p:spPr>
            <a:xfrm>
              <a:off x="2592" y="5633"/>
              <a:ext cx="8053" cy="531"/>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Service training and environmental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grpSp>
        <p:nvGrpSpPr>
          <p:cNvPr id="42" name="组合 41"/>
          <p:cNvGrpSpPr/>
          <p:nvPr>
            <p:custDataLst>
              <p:tags r:id="rId1"/>
            </p:custDataLst>
          </p:nvPr>
        </p:nvGrpSpPr>
        <p:grpSpPr>
          <a:xfrm rot="0">
            <a:off x="677692" y="4017010"/>
            <a:ext cx="10211444" cy="2185670"/>
            <a:chOff x="1060" y="6885"/>
            <a:chExt cx="16081" cy="3442"/>
          </a:xfrm>
        </p:grpSpPr>
        <p:grpSp>
          <p:nvGrpSpPr>
            <p:cNvPr id="43" name="组合 42"/>
            <p:cNvGrpSpPr/>
            <p:nvPr/>
          </p:nvGrpSpPr>
          <p:grpSpPr>
            <a:xfrm>
              <a:off x="1060" y="6885"/>
              <a:ext cx="4006" cy="3339"/>
              <a:chOff x="-95" y="2656"/>
              <a:chExt cx="5031" cy="3339"/>
            </a:xfrm>
          </p:grpSpPr>
          <p:sp>
            <p:nvSpPr>
              <p:cNvPr id="45" name="文本框 44"/>
              <p:cNvSpPr txBox="1"/>
              <p:nvPr>
                <p:custDataLst>
                  <p:tags r:id="rId2"/>
                </p:custDataLst>
              </p:nvPr>
            </p:nvSpPr>
            <p:spPr>
              <a:xfrm>
                <a:off x="-95" y="3826"/>
                <a:ext cx="5031" cy="2169"/>
              </a:xfrm>
              <a:prstGeom prst="rect">
                <a:avLst/>
              </a:prstGeom>
              <a:noFill/>
              <a:ln>
                <a:noFill/>
              </a:ln>
            </p:spPr>
            <p:txBody>
              <a:bodyPr wrap="square" rtlCol="0">
                <a:noAutofit/>
              </a:bodyPr>
              <a:p>
                <a:pPr algn="ctr">
                  <a:lnSpc>
                    <a:spcPct val="150000"/>
                  </a:lnSpc>
                </a:pPr>
                <a:r>
                  <a:rPr lang="zh-CN" altLang="en-US" sz="1200" dirty="0">
                    <a:solidFill>
                      <a:schemeClr val="tx1"/>
                    </a:solidFill>
                    <a:cs typeface="+mn-ea"/>
                    <a:sym typeface="+mn-lt"/>
                  </a:rPr>
                  <a:t>对餐厅员工进行文明服务意识培训，强调微笑服务，主动服务。开展文明服务月评选抽奖活动，正面引导鼓励员工微笑主动服务。</a:t>
                </a:r>
                <a:endParaRPr lang="zh-CN" altLang="en-US" sz="1200" dirty="0">
                  <a:solidFill>
                    <a:schemeClr val="tx1"/>
                  </a:solidFill>
                  <a:cs typeface="+mn-ea"/>
                  <a:sym typeface="+mn-lt"/>
                </a:endParaRPr>
              </a:p>
            </p:txBody>
          </p:sp>
          <p:sp>
            <p:nvSpPr>
              <p:cNvPr id="46" name="文本框 45"/>
              <p:cNvSpPr txBox="1"/>
              <p:nvPr>
                <p:custDataLst>
                  <p:tags r:id="rId3"/>
                </p:custDataLst>
              </p:nvPr>
            </p:nvSpPr>
            <p:spPr>
              <a:xfrm>
                <a:off x="837" y="2656"/>
                <a:ext cx="3720" cy="580"/>
              </a:xfrm>
              <a:prstGeom prst="rect">
                <a:avLst/>
              </a:prstGeom>
              <a:noFill/>
              <a:ln>
                <a:noFill/>
              </a:ln>
            </p:spPr>
            <p:txBody>
              <a:bodyPr wrap="square" rtlCol="0">
                <a:spAutoFit/>
              </a:bodyPr>
              <a:p>
                <a:pPr algn="ctr"/>
                <a:r>
                  <a:rPr lang="zh-CN" altLang="en-US">
                    <a:solidFill>
                      <a:srgbClr val="227F76"/>
                    </a:solidFill>
                  </a:rPr>
                  <a:t>文明服务月</a:t>
                </a:r>
                <a:endParaRPr lang="zh-CN" altLang="en-US">
                  <a:solidFill>
                    <a:srgbClr val="227F76"/>
                  </a:solidFill>
                </a:endParaRPr>
              </a:p>
            </p:txBody>
          </p:sp>
        </p:grpSp>
        <p:grpSp>
          <p:nvGrpSpPr>
            <p:cNvPr id="54" name="组合 53"/>
            <p:cNvGrpSpPr/>
            <p:nvPr/>
          </p:nvGrpSpPr>
          <p:grpSpPr>
            <a:xfrm>
              <a:off x="6458" y="6987"/>
              <a:ext cx="4202" cy="3340"/>
              <a:chOff x="1265" y="2758"/>
              <a:chExt cx="5278" cy="3340"/>
            </a:xfrm>
          </p:grpSpPr>
          <p:sp>
            <p:nvSpPr>
              <p:cNvPr id="55" name="文本框 54"/>
              <p:cNvSpPr txBox="1"/>
              <p:nvPr>
                <p:custDataLst>
                  <p:tags r:id="rId4"/>
                </p:custDataLst>
              </p:nvPr>
            </p:nvSpPr>
            <p:spPr>
              <a:xfrm>
                <a:off x="1265" y="3827"/>
                <a:ext cx="5278" cy="2271"/>
              </a:xfrm>
              <a:prstGeom prst="rect">
                <a:avLst/>
              </a:prstGeom>
              <a:noFill/>
              <a:ln>
                <a:noFill/>
              </a:ln>
            </p:spPr>
            <p:txBody>
              <a:bodyPr wrap="square" rtlCol="0">
                <a:noAutofit/>
              </a:bodyPr>
              <a:p>
                <a:pPr algn="ctr">
                  <a:lnSpc>
                    <a:spcPct val="150000"/>
                  </a:lnSpc>
                </a:pPr>
                <a:r>
                  <a:rPr lang="zh-CN" altLang="en-US" sz="1200" dirty="0">
                    <a:solidFill>
                      <a:schemeClr val="tx1"/>
                    </a:solidFill>
                    <a:cs typeface="+mn-ea"/>
                    <a:sym typeface="+mn-lt"/>
                  </a:rPr>
                  <a:t>每月开展全体服务人员学习培训会议不低于</a:t>
                </a:r>
                <a:r>
                  <a:rPr lang="en-US" altLang="zh-CN" sz="1200" dirty="0">
                    <a:solidFill>
                      <a:schemeClr val="tx1"/>
                    </a:solidFill>
                    <a:cs typeface="+mn-ea"/>
                    <a:sym typeface="+mn-lt"/>
                  </a:rPr>
                  <a:t>2</a:t>
                </a:r>
                <a:r>
                  <a:rPr lang="zh-CN" altLang="en-US" sz="1200" dirty="0">
                    <a:solidFill>
                      <a:schemeClr val="tx1"/>
                    </a:solidFill>
                    <a:cs typeface="+mn-ea"/>
                    <a:sym typeface="+mn-lt"/>
                  </a:rPr>
                  <a:t>场，重点开展食品安全知识学习，服务技能学习等。</a:t>
                </a:r>
                <a:endParaRPr lang="zh-CN" altLang="en-US" sz="1200" dirty="0">
                  <a:solidFill>
                    <a:schemeClr val="tx1"/>
                  </a:solidFill>
                  <a:cs typeface="+mn-ea"/>
                  <a:sym typeface="+mn-lt"/>
                </a:endParaRPr>
              </a:p>
            </p:txBody>
          </p:sp>
          <p:sp>
            <p:nvSpPr>
              <p:cNvPr id="56" name="文本框 55"/>
              <p:cNvSpPr txBox="1"/>
              <p:nvPr>
                <p:custDataLst>
                  <p:tags r:id="rId5"/>
                </p:custDataLst>
              </p:nvPr>
            </p:nvSpPr>
            <p:spPr>
              <a:xfrm>
                <a:off x="2360" y="2758"/>
                <a:ext cx="3720" cy="580"/>
              </a:xfrm>
              <a:prstGeom prst="rect">
                <a:avLst/>
              </a:prstGeom>
              <a:noFill/>
              <a:ln>
                <a:noFill/>
              </a:ln>
            </p:spPr>
            <p:txBody>
              <a:bodyPr wrap="square" rtlCol="0">
                <a:spAutoFit/>
              </a:bodyPr>
              <a:p>
                <a:pPr algn="ctr"/>
                <a:r>
                  <a:rPr lang="zh-CN" altLang="en-US">
                    <a:solidFill>
                      <a:srgbClr val="227F76"/>
                    </a:solidFill>
                  </a:rPr>
                  <a:t>周培训学习会</a:t>
                </a:r>
                <a:endParaRPr lang="zh-CN" altLang="en-US">
                  <a:solidFill>
                    <a:srgbClr val="227F76"/>
                  </a:solidFill>
                </a:endParaRPr>
              </a:p>
            </p:txBody>
          </p:sp>
        </p:grpSp>
        <p:grpSp>
          <p:nvGrpSpPr>
            <p:cNvPr id="57" name="组合 56"/>
            <p:cNvGrpSpPr/>
            <p:nvPr/>
          </p:nvGrpSpPr>
          <p:grpSpPr>
            <a:xfrm>
              <a:off x="12036" y="7082"/>
              <a:ext cx="5105" cy="3139"/>
              <a:chOff x="2853" y="2853"/>
              <a:chExt cx="6413" cy="3139"/>
            </a:xfrm>
          </p:grpSpPr>
          <p:sp>
            <p:nvSpPr>
              <p:cNvPr id="58" name="文本框 57"/>
              <p:cNvSpPr txBox="1"/>
              <p:nvPr>
                <p:custDataLst>
                  <p:tags r:id="rId6"/>
                </p:custDataLst>
              </p:nvPr>
            </p:nvSpPr>
            <p:spPr>
              <a:xfrm>
                <a:off x="2853" y="3826"/>
                <a:ext cx="6413" cy="2166"/>
              </a:xfrm>
              <a:prstGeom prst="rect">
                <a:avLst/>
              </a:prstGeom>
              <a:noFill/>
              <a:ln>
                <a:noFill/>
              </a:ln>
            </p:spPr>
            <p:txBody>
              <a:bodyPr wrap="square" rtlCol="0">
                <a:noAutofit/>
              </a:bodyPr>
              <a:p>
                <a:pPr algn="ctr">
                  <a:lnSpc>
                    <a:spcPct val="150000"/>
                  </a:lnSpc>
                </a:pPr>
                <a:r>
                  <a:rPr lang="zh-CN" altLang="en-US" sz="1200" dirty="0">
                    <a:solidFill>
                      <a:schemeClr val="tx1"/>
                    </a:solidFill>
                    <a:cs typeface="+mn-ea"/>
                    <a:sym typeface="+mn-lt"/>
                  </a:rPr>
                  <a:t>每周一组织全体保洁开展周例会，对一周问题进行总结和本周重点工作安排，每天组织全体窗口班组长开展晨会，针对前一天工作问题进行总结分析，对不足之处立即进行整改。</a:t>
                </a:r>
                <a:endParaRPr lang="zh-CN" altLang="en-US" sz="1200" dirty="0">
                  <a:solidFill>
                    <a:schemeClr val="tx1"/>
                  </a:solidFill>
                  <a:cs typeface="+mn-ea"/>
                  <a:sym typeface="+mn-lt"/>
                </a:endParaRPr>
              </a:p>
            </p:txBody>
          </p:sp>
          <p:sp>
            <p:nvSpPr>
              <p:cNvPr id="70" name="文本框 69"/>
              <p:cNvSpPr txBox="1"/>
              <p:nvPr>
                <p:custDataLst>
                  <p:tags r:id="rId7"/>
                </p:custDataLst>
              </p:nvPr>
            </p:nvSpPr>
            <p:spPr>
              <a:xfrm>
                <a:off x="3883" y="2853"/>
                <a:ext cx="3720" cy="580"/>
              </a:xfrm>
              <a:prstGeom prst="rect">
                <a:avLst/>
              </a:prstGeom>
              <a:noFill/>
              <a:ln>
                <a:noFill/>
              </a:ln>
            </p:spPr>
            <p:txBody>
              <a:bodyPr wrap="square" rtlCol="0">
                <a:spAutoFit/>
              </a:bodyPr>
              <a:p>
                <a:pPr algn="ctr"/>
                <a:r>
                  <a:rPr lang="zh-CN" altLang="en-US">
                    <a:solidFill>
                      <a:srgbClr val="227F76"/>
                    </a:solidFill>
                  </a:rPr>
                  <a:t>周例会</a:t>
                </a:r>
                <a:r>
                  <a:rPr lang="en-US" altLang="zh-CN">
                    <a:solidFill>
                      <a:srgbClr val="227F76"/>
                    </a:solidFill>
                  </a:rPr>
                  <a:t>-</a:t>
                </a:r>
                <a:r>
                  <a:rPr lang="zh-CN" altLang="en-US">
                    <a:solidFill>
                      <a:srgbClr val="227F76"/>
                    </a:solidFill>
                  </a:rPr>
                  <a:t>每日晨会</a:t>
                </a:r>
                <a:endParaRPr lang="zh-CN" altLang="en-US">
                  <a:solidFill>
                    <a:srgbClr val="227F76"/>
                  </a:solidFill>
                </a:endParaRPr>
              </a:p>
            </p:txBody>
          </p:sp>
        </p:grpSp>
      </p:grpSp>
      <p:pic>
        <p:nvPicPr>
          <p:cNvPr id="4" name="图片 3"/>
          <p:cNvPicPr>
            <a:picLocks noChangeAspect="1"/>
          </p:cNvPicPr>
          <p:nvPr/>
        </p:nvPicPr>
        <p:blipFill>
          <a:blip r:embed="rId8"/>
          <a:stretch>
            <a:fillRect/>
          </a:stretch>
        </p:blipFill>
        <p:spPr>
          <a:xfrm>
            <a:off x="869315" y="2006600"/>
            <a:ext cx="2160270" cy="1885315"/>
          </a:xfrm>
          <a:prstGeom prst="roundRect">
            <a:avLst/>
          </a:prstGeom>
        </p:spPr>
      </p:pic>
      <p:pic>
        <p:nvPicPr>
          <p:cNvPr id="3" name="图片 2" descr="微信图片_20241203170343"/>
          <p:cNvPicPr>
            <a:picLocks noChangeAspect="1"/>
          </p:cNvPicPr>
          <p:nvPr/>
        </p:nvPicPr>
        <p:blipFill>
          <a:blip r:embed="rId9"/>
          <a:stretch>
            <a:fillRect/>
          </a:stretch>
        </p:blipFill>
        <p:spPr>
          <a:xfrm>
            <a:off x="4354195" y="2008505"/>
            <a:ext cx="2160270" cy="878840"/>
          </a:xfrm>
          <a:prstGeom prst="roundRect">
            <a:avLst/>
          </a:prstGeom>
        </p:spPr>
      </p:pic>
      <p:pic>
        <p:nvPicPr>
          <p:cNvPr id="6" name="图片 5" descr="微信图片_20241203170335"/>
          <p:cNvPicPr>
            <a:picLocks noChangeAspect="1"/>
          </p:cNvPicPr>
          <p:nvPr/>
        </p:nvPicPr>
        <p:blipFill>
          <a:blip r:embed="rId10"/>
          <a:stretch>
            <a:fillRect/>
          </a:stretch>
        </p:blipFill>
        <p:spPr>
          <a:xfrm>
            <a:off x="4354195" y="2887345"/>
            <a:ext cx="2160270" cy="1004570"/>
          </a:xfrm>
          <a:prstGeom prst="roundRect">
            <a:avLst/>
          </a:prstGeom>
        </p:spPr>
      </p:pic>
      <p:pic>
        <p:nvPicPr>
          <p:cNvPr id="7" name="图片 6" descr="微信图片_20241203171509"/>
          <p:cNvPicPr>
            <a:picLocks noChangeAspect="1"/>
          </p:cNvPicPr>
          <p:nvPr/>
        </p:nvPicPr>
        <p:blipFill>
          <a:blip r:embed="rId11"/>
          <a:stretch>
            <a:fillRect/>
          </a:stretch>
        </p:blipFill>
        <p:spPr>
          <a:xfrm>
            <a:off x="7890510" y="3011805"/>
            <a:ext cx="2160000" cy="1005205"/>
          </a:xfrm>
          <a:prstGeom prst="roundRect">
            <a:avLst/>
          </a:prstGeom>
        </p:spPr>
      </p:pic>
      <p:pic>
        <p:nvPicPr>
          <p:cNvPr id="8" name="图片 7" descr="微信图片_20241203171618"/>
          <p:cNvPicPr>
            <a:picLocks noChangeAspect="1"/>
          </p:cNvPicPr>
          <p:nvPr/>
        </p:nvPicPr>
        <p:blipFill>
          <a:blip r:embed="rId12"/>
          <a:stretch>
            <a:fillRect/>
          </a:stretch>
        </p:blipFill>
        <p:spPr>
          <a:xfrm>
            <a:off x="7890510" y="2007235"/>
            <a:ext cx="2160000" cy="1004400"/>
          </a:xfrm>
          <a:prstGeom prst="roundRect">
            <a:avLst/>
          </a:prstGeom>
        </p:spPr>
      </p:pic>
      <p:pic>
        <p:nvPicPr>
          <p:cNvPr id="32" name="图片 31" descr="华餐logo黑体字"/>
          <p:cNvPicPr>
            <a:picLocks noChangeAspect="1"/>
          </p:cNvPicPr>
          <p:nvPr>
            <p:custDataLst>
              <p:tags r:id="rId13"/>
            </p:custDataLst>
          </p:nvPr>
        </p:nvPicPr>
        <p:blipFill>
          <a:blip r:embed="rId14"/>
          <a:stretch>
            <a:fillRect/>
          </a:stretch>
        </p:blipFill>
        <p:spPr>
          <a:xfrm>
            <a:off x="9911715" y="332740"/>
            <a:ext cx="1771650" cy="674370"/>
          </a:xfrm>
          <a:prstGeom prst="rect">
            <a:avLst/>
          </a:prstGeom>
        </p:spPr>
      </p:pic>
      <p:pic>
        <p:nvPicPr>
          <p:cNvPr id="2" name="图片 1" descr="微信图片_20241127172716"/>
          <p:cNvPicPr>
            <a:picLocks noChangeAspect="1"/>
          </p:cNvPicPr>
          <p:nvPr/>
        </p:nvPicPr>
        <p:blipFill>
          <a:blip r:embed="rId1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3761105" y="588010"/>
            <a:ext cx="4908550" cy="521970"/>
          </a:xfrm>
          <a:prstGeom prst="rect">
            <a:avLst/>
          </a:prstGeom>
        </p:spPr>
        <p:txBody>
          <a:bodyPr wrap="square">
            <a:spAutoFit/>
          </a:bodyPr>
          <a:p>
            <a:pPr algn="ctr"/>
            <a:r>
              <a:rPr lang="en-US" altLang="zh-CN" sz="2800">
                <a:solidFill>
                  <a:srgbClr val="227F76"/>
                </a:solidFill>
                <a:sym typeface="+mn-ea"/>
              </a:rPr>
              <a:t>b.</a:t>
            </a:r>
            <a:r>
              <a:rPr lang="zh-CN" altLang="en-US" sz="2800">
                <a:solidFill>
                  <a:srgbClr val="227F76"/>
                </a:solidFill>
                <a:sym typeface="+mn-ea"/>
              </a:rPr>
              <a:t>服务培训与环境管理</a:t>
            </a:r>
            <a:endParaRPr lang="zh-CN" altLang="en-US" sz="2800" dirty="0">
              <a:solidFill>
                <a:srgbClr val="227F76"/>
              </a:solidFill>
              <a:latin typeface="微软雅黑" panose="020B0503020204020204" pitchFamily="34" charset="-122"/>
              <a:ea typeface="微软雅黑" panose="020B0503020204020204" pitchFamily="34" charset="-122"/>
              <a:cs typeface="+mn-ea"/>
              <a:sym typeface="+mn-lt"/>
            </a:endParaRPr>
          </a:p>
        </p:txBody>
      </p:sp>
      <p:grpSp>
        <p:nvGrpSpPr>
          <p:cNvPr id="42" name="组合 41"/>
          <p:cNvGrpSpPr/>
          <p:nvPr>
            <p:custDataLst>
              <p:tags r:id="rId1"/>
            </p:custDataLst>
          </p:nvPr>
        </p:nvGrpSpPr>
        <p:grpSpPr>
          <a:xfrm rot="0">
            <a:off x="817245" y="4036060"/>
            <a:ext cx="10290855" cy="2100580"/>
            <a:chOff x="1280" y="6915"/>
            <a:chExt cx="16206" cy="3308"/>
          </a:xfrm>
        </p:grpSpPr>
        <p:grpSp>
          <p:nvGrpSpPr>
            <p:cNvPr id="43" name="组合 42"/>
            <p:cNvGrpSpPr/>
            <p:nvPr/>
          </p:nvGrpSpPr>
          <p:grpSpPr>
            <a:xfrm>
              <a:off x="1280" y="6987"/>
              <a:ext cx="4006" cy="3236"/>
              <a:chOff x="181" y="2758"/>
              <a:chExt cx="5031" cy="3236"/>
            </a:xfrm>
          </p:grpSpPr>
          <p:sp>
            <p:nvSpPr>
              <p:cNvPr id="45" name="文本框 44"/>
              <p:cNvSpPr txBox="1"/>
              <p:nvPr>
                <p:custDataLst>
                  <p:tags r:id="rId2"/>
                </p:custDataLst>
              </p:nvPr>
            </p:nvSpPr>
            <p:spPr>
              <a:xfrm>
                <a:off x="181" y="3444"/>
                <a:ext cx="5031" cy="2550"/>
              </a:xfrm>
              <a:prstGeom prst="rect">
                <a:avLst/>
              </a:prstGeom>
              <a:noFill/>
              <a:ln>
                <a:noFill/>
              </a:ln>
            </p:spPr>
            <p:txBody>
              <a:bodyPr wrap="square" rtlCol="0">
                <a:noAutofit/>
              </a:bodyPr>
              <a:p>
                <a:pPr algn="just">
                  <a:lnSpc>
                    <a:spcPct val="150000"/>
                  </a:lnSpc>
                </a:pPr>
                <a:r>
                  <a:rPr lang="zh-CN" altLang="en-US" sz="1200" dirty="0">
                    <a:solidFill>
                      <a:schemeClr val="tx1"/>
                    </a:solidFill>
                    <a:latin typeface="黑体" panose="02010609060101010101" charset="-122"/>
                    <a:ea typeface="黑体" panose="02010609060101010101" charset="-122"/>
                    <a:cs typeface="+mn-ea"/>
                    <a:sym typeface="+mn-lt"/>
                  </a:rPr>
                  <a:t>安排专人每天早晚对内外场环境进行消毒。每月定期专业消杀公司进行全场消杀。</a:t>
                </a:r>
                <a:endParaRPr lang="zh-CN" altLang="en-US" sz="1200" dirty="0">
                  <a:solidFill>
                    <a:schemeClr val="tx1"/>
                  </a:solidFill>
                  <a:latin typeface="黑体" panose="02010609060101010101" charset="-122"/>
                  <a:ea typeface="黑体" panose="02010609060101010101" charset="-122"/>
                  <a:cs typeface="+mn-ea"/>
                  <a:sym typeface="+mn-lt"/>
                </a:endParaRPr>
              </a:p>
            </p:txBody>
          </p:sp>
          <p:sp>
            <p:nvSpPr>
              <p:cNvPr id="46" name="文本框 45"/>
              <p:cNvSpPr txBox="1"/>
              <p:nvPr>
                <p:custDataLst>
                  <p:tags r:id="rId3"/>
                </p:custDataLst>
              </p:nvPr>
            </p:nvSpPr>
            <p:spPr>
              <a:xfrm>
                <a:off x="836" y="2758"/>
                <a:ext cx="3720" cy="531"/>
              </a:xfrm>
              <a:prstGeom prst="rect">
                <a:avLst/>
              </a:prstGeom>
              <a:noFill/>
              <a:ln>
                <a:noFill/>
              </a:ln>
            </p:spPr>
            <p:txBody>
              <a:bodyPr wrap="square" rtlCol="0">
                <a:spAutoFit/>
              </a:bodyPr>
              <a:p>
                <a:pPr algn="ctr"/>
                <a:r>
                  <a:rPr lang="zh-CN" altLang="en-US" sz="1600">
                    <a:solidFill>
                      <a:srgbClr val="227F76"/>
                    </a:solidFill>
                    <a:latin typeface="黑体" panose="02010609060101010101" charset="-122"/>
                    <a:ea typeface="黑体" panose="02010609060101010101" charset="-122"/>
                  </a:rPr>
                  <a:t>日常环境消杀</a:t>
                </a:r>
                <a:endParaRPr lang="zh-CN" altLang="en-US" sz="1600">
                  <a:solidFill>
                    <a:srgbClr val="227F76"/>
                  </a:solidFill>
                  <a:latin typeface="黑体" panose="02010609060101010101" charset="-122"/>
                  <a:ea typeface="黑体" panose="02010609060101010101" charset="-122"/>
                </a:endParaRPr>
              </a:p>
            </p:txBody>
          </p:sp>
        </p:grpSp>
        <p:grpSp>
          <p:nvGrpSpPr>
            <p:cNvPr id="47" name="组合 46"/>
            <p:cNvGrpSpPr/>
            <p:nvPr/>
          </p:nvGrpSpPr>
          <p:grpSpPr>
            <a:xfrm>
              <a:off x="13481" y="6915"/>
              <a:ext cx="4005" cy="3294"/>
              <a:chOff x="-751" y="2686"/>
              <a:chExt cx="5031" cy="3294"/>
            </a:xfrm>
          </p:grpSpPr>
          <p:sp>
            <p:nvSpPr>
              <p:cNvPr id="52" name="文本框 51"/>
              <p:cNvSpPr txBox="1"/>
              <p:nvPr>
                <p:custDataLst>
                  <p:tags r:id="rId4"/>
                </p:custDataLst>
              </p:nvPr>
            </p:nvSpPr>
            <p:spPr>
              <a:xfrm>
                <a:off x="-751" y="3431"/>
                <a:ext cx="5031" cy="2549"/>
              </a:xfrm>
              <a:prstGeom prst="rect">
                <a:avLst/>
              </a:prstGeom>
              <a:noFill/>
              <a:ln>
                <a:noFill/>
              </a:ln>
            </p:spPr>
            <p:txBody>
              <a:bodyPr wrap="square" rtlCol="0">
                <a:noAutofit/>
              </a:bodyPr>
              <a:p>
                <a:pPr algn="just">
                  <a:lnSpc>
                    <a:spcPct val="150000"/>
                  </a:lnSpc>
                </a:pPr>
                <a:r>
                  <a:rPr lang="zh-CN" altLang="en-US" sz="1200" dirty="0">
                    <a:solidFill>
                      <a:schemeClr val="tx1"/>
                    </a:solidFill>
                    <a:latin typeface="黑体" panose="02010609060101010101" charset="-122"/>
                    <a:ea typeface="黑体" panose="02010609060101010101" charset="-122"/>
                    <a:cs typeface="+mn-ea"/>
                    <a:sym typeface="+mn-lt"/>
                  </a:rPr>
                  <a:t>组织保洁员工利用下午不忙时间段对餐厅外围环境进行</a:t>
                </a:r>
                <a:r>
                  <a:rPr lang="zh-CN" altLang="en-US" sz="1200" dirty="0">
                    <a:latin typeface="黑体" panose="02010609060101010101" charset="-122"/>
                    <a:ea typeface="黑体" panose="02010609060101010101" charset="-122"/>
                    <a:cs typeface="+mn-ea"/>
                    <a:sym typeface="+mn-lt"/>
                  </a:rPr>
                  <a:t>枯枝落叶</a:t>
                </a:r>
                <a:r>
                  <a:rPr lang="zh-CN" altLang="en-US" sz="1200" dirty="0">
                    <a:solidFill>
                      <a:schemeClr val="tx1"/>
                    </a:solidFill>
                    <a:latin typeface="黑体" panose="02010609060101010101" charset="-122"/>
                    <a:ea typeface="黑体" panose="02010609060101010101" charset="-122"/>
                    <a:cs typeface="+mn-ea"/>
                    <a:sym typeface="+mn-lt"/>
                  </a:rPr>
                  <a:t>清理。</a:t>
                </a:r>
                <a:endParaRPr lang="zh-CN" altLang="en-US" sz="1200" dirty="0">
                  <a:solidFill>
                    <a:schemeClr val="tx1"/>
                  </a:solidFill>
                  <a:latin typeface="黑体" panose="02010609060101010101" charset="-122"/>
                  <a:ea typeface="黑体" panose="02010609060101010101" charset="-122"/>
                  <a:cs typeface="+mn-ea"/>
                  <a:sym typeface="+mn-lt"/>
                </a:endParaRPr>
              </a:p>
            </p:txBody>
          </p:sp>
          <p:sp>
            <p:nvSpPr>
              <p:cNvPr id="53" name="文本框 52"/>
              <p:cNvSpPr txBox="1"/>
              <p:nvPr>
                <p:custDataLst>
                  <p:tags r:id="rId5"/>
                </p:custDataLst>
              </p:nvPr>
            </p:nvSpPr>
            <p:spPr>
              <a:xfrm>
                <a:off x="-222" y="2686"/>
                <a:ext cx="3904" cy="531"/>
              </a:xfrm>
              <a:prstGeom prst="rect">
                <a:avLst/>
              </a:prstGeom>
              <a:noFill/>
              <a:ln>
                <a:noFill/>
              </a:ln>
            </p:spPr>
            <p:txBody>
              <a:bodyPr wrap="square" rtlCol="0">
                <a:spAutoFit/>
              </a:bodyPr>
              <a:p>
                <a:pPr algn="ctr"/>
                <a:r>
                  <a:rPr lang="zh-CN" altLang="en-US" sz="1600">
                    <a:solidFill>
                      <a:srgbClr val="227F76"/>
                    </a:solidFill>
                    <a:latin typeface="黑体" panose="02010609060101010101" charset="-122"/>
                    <a:ea typeface="黑体" panose="02010609060101010101" charset="-122"/>
                  </a:rPr>
                  <a:t>环境整理</a:t>
                </a:r>
                <a:endParaRPr lang="zh-CN" altLang="en-US" sz="1600">
                  <a:solidFill>
                    <a:srgbClr val="227F76"/>
                  </a:solidFill>
                  <a:latin typeface="黑体" panose="02010609060101010101" charset="-122"/>
                  <a:ea typeface="黑体" panose="02010609060101010101" charset="-122"/>
                </a:endParaRPr>
              </a:p>
            </p:txBody>
          </p:sp>
        </p:grpSp>
        <p:grpSp>
          <p:nvGrpSpPr>
            <p:cNvPr id="57" name="组合 56"/>
            <p:cNvGrpSpPr/>
            <p:nvPr/>
          </p:nvGrpSpPr>
          <p:grpSpPr>
            <a:xfrm>
              <a:off x="7415" y="6987"/>
              <a:ext cx="4157" cy="2876"/>
              <a:chOff x="-2952" y="2758"/>
              <a:chExt cx="5222" cy="2876"/>
            </a:xfrm>
          </p:grpSpPr>
          <p:sp>
            <p:nvSpPr>
              <p:cNvPr id="58" name="文本框 57"/>
              <p:cNvSpPr txBox="1"/>
              <p:nvPr>
                <p:custDataLst>
                  <p:tags r:id="rId6"/>
                </p:custDataLst>
              </p:nvPr>
            </p:nvSpPr>
            <p:spPr>
              <a:xfrm>
                <a:off x="-2952" y="3468"/>
                <a:ext cx="5222" cy="2166"/>
              </a:xfrm>
              <a:prstGeom prst="rect">
                <a:avLst/>
              </a:prstGeom>
              <a:noFill/>
              <a:ln>
                <a:noFill/>
              </a:ln>
            </p:spPr>
            <p:txBody>
              <a:bodyPr wrap="square" rtlCol="0">
                <a:noAutofit/>
              </a:bodyPr>
              <a:p>
                <a:pPr algn="just">
                  <a:lnSpc>
                    <a:spcPct val="150000"/>
                  </a:lnSpc>
                </a:pPr>
                <a:r>
                  <a:rPr lang="zh-CN" altLang="en-US" sz="1200" dirty="0">
                    <a:solidFill>
                      <a:schemeClr val="tx1"/>
                    </a:solidFill>
                    <a:latin typeface="黑体" panose="02010609060101010101" charset="-122"/>
                    <a:ea typeface="黑体" panose="02010609060101010101" charset="-122"/>
                    <a:cs typeface="+mn-ea"/>
                    <a:sym typeface="+mn-lt"/>
                  </a:rPr>
                  <a:t>供餐结束立马整理并清洗地面每天执行周清计划表，检查上传清洁视频到工作群。</a:t>
                </a:r>
                <a:endParaRPr lang="zh-CN" altLang="en-US" sz="1200" dirty="0">
                  <a:solidFill>
                    <a:schemeClr val="tx1"/>
                  </a:solidFill>
                  <a:latin typeface="黑体" panose="02010609060101010101" charset="-122"/>
                  <a:ea typeface="黑体" panose="02010609060101010101" charset="-122"/>
                  <a:cs typeface="+mn-ea"/>
                  <a:sym typeface="+mn-lt"/>
                </a:endParaRPr>
              </a:p>
            </p:txBody>
          </p:sp>
          <p:sp>
            <p:nvSpPr>
              <p:cNvPr id="70" name="文本框 69"/>
              <p:cNvSpPr txBox="1"/>
              <p:nvPr>
                <p:custDataLst>
                  <p:tags r:id="rId7"/>
                </p:custDataLst>
              </p:nvPr>
            </p:nvSpPr>
            <p:spPr>
              <a:xfrm>
                <a:off x="-2755" y="2758"/>
                <a:ext cx="4830" cy="531"/>
              </a:xfrm>
              <a:prstGeom prst="rect">
                <a:avLst/>
              </a:prstGeom>
              <a:noFill/>
              <a:ln>
                <a:noFill/>
              </a:ln>
            </p:spPr>
            <p:txBody>
              <a:bodyPr wrap="square" rtlCol="0">
                <a:spAutoFit/>
              </a:bodyPr>
              <a:p>
                <a:pPr algn="ctr"/>
                <a:r>
                  <a:rPr lang="zh-CN" altLang="en-US" sz="1600">
                    <a:solidFill>
                      <a:srgbClr val="227F76"/>
                    </a:solidFill>
                    <a:latin typeface="黑体" panose="02010609060101010101" charset="-122"/>
                    <a:ea typeface="黑体" panose="02010609060101010101" charset="-122"/>
                  </a:rPr>
                  <a:t>供餐结束工完场清</a:t>
                </a:r>
                <a:endParaRPr lang="zh-CN" altLang="en-US" sz="1600">
                  <a:solidFill>
                    <a:srgbClr val="227F76"/>
                  </a:solidFill>
                  <a:latin typeface="黑体" panose="02010609060101010101" charset="-122"/>
                  <a:ea typeface="黑体" panose="02010609060101010101" charset="-122"/>
                </a:endParaRPr>
              </a:p>
            </p:txBody>
          </p:sp>
        </p:grpSp>
      </p:grpSp>
      <p:pic>
        <p:nvPicPr>
          <p:cNvPr id="9" name="图片 8" descr="微信图片_20241203172406"/>
          <p:cNvPicPr/>
          <p:nvPr>
            <p:custDataLst>
              <p:tags r:id="rId8"/>
            </p:custDataLst>
          </p:nvPr>
        </p:nvPicPr>
        <p:blipFill>
          <a:blip r:embed="rId9"/>
          <a:stretch>
            <a:fillRect/>
          </a:stretch>
        </p:blipFill>
        <p:spPr>
          <a:xfrm>
            <a:off x="8564880" y="1884045"/>
            <a:ext cx="1244600" cy="1004570"/>
          </a:xfrm>
          <a:prstGeom prst="roundRect">
            <a:avLst/>
          </a:prstGeom>
        </p:spPr>
      </p:pic>
      <p:pic>
        <p:nvPicPr>
          <p:cNvPr id="10" name="图片 9" descr="微信图片_20241203173413"/>
          <p:cNvPicPr>
            <a:picLocks noChangeAspect="1"/>
          </p:cNvPicPr>
          <p:nvPr>
            <p:custDataLst>
              <p:tags r:id="rId10"/>
            </p:custDataLst>
          </p:nvPr>
        </p:nvPicPr>
        <p:blipFill>
          <a:blip r:embed="rId11"/>
          <a:stretch>
            <a:fillRect/>
          </a:stretch>
        </p:blipFill>
        <p:spPr>
          <a:xfrm>
            <a:off x="9805670" y="1881505"/>
            <a:ext cx="1245600" cy="1004400"/>
          </a:xfrm>
          <a:prstGeom prst="roundRect">
            <a:avLst/>
          </a:prstGeom>
        </p:spPr>
      </p:pic>
      <p:pic>
        <p:nvPicPr>
          <p:cNvPr id="11" name="图片 10" descr="微信图片_20241203173429"/>
          <p:cNvPicPr>
            <a:picLocks noChangeAspect="1"/>
          </p:cNvPicPr>
          <p:nvPr>
            <p:custDataLst>
              <p:tags r:id="rId12"/>
            </p:custDataLst>
          </p:nvPr>
        </p:nvPicPr>
        <p:blipFill>
          <a:blip r:embed="rId13"/>
          <a:stretch>
            <a:fillRect/>
          </a:stretch>
        </p:blipFill>
        <p:spPr>
          <a:xfrm>
            <a:off x="8564880" y="2853055"/>
            <a:ext cx="1245870" cy="1004570"/>
          </a:xfrm>
          <a:prstGeom prst="roundRect">
            <a:avLst/>
          </a:prstGeom>
        </p:spPr>
      </p:pic>
      <p:pic>
        <p:nvPicPr>
          <p:cNvPr id="12" name="图片 11" descr="微信图片_20241203173422"/>
          <p:cNvPicPr>
            <a:picLocks noChangeAspect="1"/>
          </p:cNvPicPr>
          <p:nvPr>
            <p:custDataLst>
              <p:tags r:id="rId14"/>
            </p:custDataLst>
          </p:nvPr>
        </p:nvPicPr>
        <p:blipFill>
          <a:blip r:embed="rId15"/>
          <a:stretch>
            <a:fillRect/>
          </a:stretch>
        </p:blipFill>
        <p:spPr>
          <a:xfrm>
            <a:off x="9805670" y="2886075"/>
            <a:ext cx="1245870" cy="1005205"/>
          </a:xfrm>
          <a:prstGeom prst="roundRect">
            <a:avLst/>
          </a:prstGeom>
        </p:spPr>
      </p:pic>
      <p:pic>
        <p:nvPicPr>
          <p:cNvPr id="2" name="图片 1" descr="微信图片_20241203174319"/>
          <p:cNvPicPr>
            <a:picLocks noChangeAspect="1"/>
          </p:cNvPicPr>
          <p:nvPr>
            <p:custDataLst>
              <p:tags r:id="rId16"/>
            </p:custDataLst>
          </p:nvPr>
        </p:nvPicPr>
        <p:blipFill>
          <a:blip r:embed="rId17"/>
          <a:stretch>
            <a:fillRect/>
          </a:stretch>
        </p:blipFill>
        <p:spPr>
          <a:xfrm>
            <a:off x="1060450" y="1882775"/>
            <a:ext cx="1245600" cy="1004400"/>
          </a:xfrm>
          <a:prstGeom prst="roundRect">
            <a:avLst/>
          </a:prstGeom>
        </p:spPr>
      </p:pic>
      <p:pic>
        <p:nvPicPr>
          <p:cNvPr id="13" name="图片 12" descr="微信图片_20241203174340"/>
          <p:cNvPicPr>
            <a:picLocks noChangeAspect="1"/>
          </p:cNvPicPr>
          <p:nvPr>
            <p:custDataLst>
              <p:tags r:id="rId18"/>
            </p:custDataLst>
          </p:nvPr>
        </p:nvPicPr>
        <p:blipFill>
          <a:blip r:embed="rId19"/>
          <a:stretch>
            <a:fillRect/>
          </a:stretch>
        </p:blipFill>
        <p:spPr>
          <a:xfrm>
            <a:off x="2311400" y="1882775"/>
            <a:ext cx="1245600" cy="1004400"/>
          </a:xfrm>
          <a:prstGeom prst="roundRect">
            <a:avLst/>
          </a:prstGeom>
        </p:spPr>
      </p:pic>
      <p:pic>
        <p:nvPicPr>
          <p:cNvPr id="14" name="图片 13" descr="微信图片_20241203174326"/>
          <p:cNvPicPr>
            <a:picLocks noChangeAspect="1"/>
          </p:cNvPicPr>
          <p:nvPr>
            <p:custDataLst>
              <p:tags r:id="rId20"/>
            </p:custDataLst>
          </p:nvPr>
        </p:nvPicPr>
        <p:blipFill>
          <a:blip r:embed="rId21"/>
          <a:stretch>
            <a:fillRect/>
          </a:stretch>
        </p:blipFill>
        <p:spPr>
          <a:xfrm>
            <a:off x="1060450" y="2887980"/>
            <a:ext cx="1245600" cy="1004400"/>
          </a:xfrm>
          <a:prstGeom prst="roundRect">
            <a:avLst/>
          </a:prstGeom>
        </p:spPr>
      </p:pic>
      <p:pic>
        <p:nvPicPr>
          <p:cNvPr id="3" name="图片 2"/>
          <p:cNvPicPr>
            <a:picLocks noChangeAspect="1"/>
          </p:cNvPicPr>
          <p:nvPr>
            <p:custDataLst>
              <p:tags r:id="rId22"/>
            </p:custDataLst>
          </p:nvPr>
        </p:nvPicPr>
        <p:blipFill>
          <a:blip r:embed="rId23"/>
          <a:stretch>
            <a:fillRect/>
          </a:stretch>
        </p:blipFill>
        <p:spPr>
          <a:xfrm>
            <a:off x="4812665" y="1881505"/>
            <a:ext cx="1245600" cy="1004400"/>
          </a:xfrm>
          <a:prstGeom prst="rect">
            <a:avLst/>
          </a:prstGeom>
        </p:spPr>
      </p:pic>
      <p:pic>
        <p:nvPicPr>
          <p:cNvPr id="4" name="图片 3" descr="微信图片_20241204213203"/>
          <p:cNvPicPr>
            <a:picLocks noChangeAspect="1"/>
          </p:cNvPicPr>
          <p:nvPr>
            <p:custDataLst>
              <p:tags r:id="rId24"/>
            </p:custDataLst>
          </p:nvPr>
        </p:nvPicPr>
        <p:blipFill>
          <a:blip r:embed="rId25"/>
          <a:stretch>
            <a:fillRect/>
          </a:stretch>
        </p:blipFill>
        <p:spPr>
          <a:xfrm>
            <a:off x="6058535" y="2888615"/>
            <a:ext cx="1245600" cy="1004400"/>
          </a:xfrm>
          <a:prstGeom prst="rect">
            <a:avLst/>
          </a:prstGeom>
        </p:spPr>
      </p:pic>
      <p:pic>
        <p:nvPicPr>
          <p:cNvPr id="6" name="图片 5" descr="微信图片_20241204213156"/>
          <p:cNvPicPr>
            <a:picLocks noChangeAspect="1"/>
          </p:cNvPicPr>
          <p:nvPr>
            <p:custDataLst>
              <p:tags r:id="rId26"/>
            </p:custDataLst>
          </p:nvPr>
        </p:nvPicPr>
        <p:blipFill>
          <a:blip r:embed="rId27"/>
          <a:stretch>
            <a:fillRect/>
          </a:stretch>
        </p:blipFill>
        <p:spPr>
          <a:xfrm>
            <a:off x="4812665" y="2888615"/>
            <a:ext cx="1245600" cy="1004400"/>
          </a:xfrm>
          <a:prstGeom prst="rect">
            <a:avLst/>
          </a:prstGeom>
        </p:spPr>
      </p:pic>
      <p:pic>
        <p:nvPicPr>
          <p:cNvPr id="7" name="图片 6"/>
          <p:cNvPicPr>
            <a:picLocks noChangeAspect="1"/>
          </p:cNvPicPr>
          <p:nvPr>
            <p:custDataLst>
              <p:tags r:id="rId28"/>
            </p:custDataLst>
          </p:nvPr>
        </p:nvPicPr>
        <p:blipFill>
          <a:blip r:embed="rId29"/>
          <a:stretch>
            <a:fillRect/>
          </a:stretch>
        </p:blipFill>
        <p:spPr>
          <a:xfrm>
            <a:off x="6058535" y="1881505"/>
            <a:ext cx="1245870" cy="1004570"/>
          </a:xfrm>
          <a:prstGeom prst="rect">
            <a:avLst/>
          </a:prstGeom>
        </p:spPr>
      </p:pic>
      <p:pic>
        <p:nvPicPr>
          <p:cNvPr id="16" name="图片 15"/>
          <p:cNvPicPr>
            <a:picLocks noChangeAspect="1"/>
          </p:cNvPicPr>
          <p:nvPr>
            <p:custDataLst>
              <p:tags r:id="rId30"/>
            </p:custDataLst>
          </p:nvPr>
        </p:nvPicPr>
        <p:blipFill>
          <a:blip r:embed="rId31"/>
          <a:stretch>
            <a:fillRect/>
          </a:stretch>
        </p:blipFill>
        <p:spPr>
          <a:xfrm>
            <a:off x="2311400" y="2887980"/>
            <a:ext cx="1245870" cy="1003300"/>
          </a:xfrm>
          <a:prstGeom prst="roundRect">
            <a:avLst/>
          </a:prstGeom>
        </p:spPr>
      </p:pic>
      <p:sp>
        <p:nvSpPr>
          <p:cNvPr id="8" name="文本框 7"/>
          <p:cNvSpPr txBox="1"/>
          <p:nvPr/>
        </p:nvSpPr>
        <p:spPr>
          <a:xfrm>
            <a:off x="3913505" y="1052830"/>
            <a:ext cx="5030470" cy="337185"/>
          </a:xfrm>
          <a:prstGeom prst="rect">
            <a:avLst/>
          </a:prstGeom>
          <a:noFill/>
        </p:spPr>
        <p:txBody>
          <a:bodyPr wrap="square" rtlCol="0" anchor="t">
            <a:spAutoFit/>
          </a:bodyPr>
          <a:p>
            <a:r>
              <a:rPr lang="en-US" altLang="zh-CN" sz="1600" dirty="0">
                <a:solidFill>
                  <a:srgbClr val="247D77"/>
                </a:solidFill>
                <a:effectLst/>
                <a:latin typeface="黑体" panose="02010609060101010101" charset="-122"/>
                <a:ea typeface="黑体" panose="02010609060101010101" charset="-122"/>
                <a:cs typeface="+mn-ea"/>
                <a:sym typeface="+mn-ea"/>
              </a:rPr>
              <a:t>Service training and environmental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pic>
        <p:nvPicPr>
          <p:cNvPr id="32" name="图片 31" descr="华餐logo黑体字"/>
          <p:cNvPicPr>
            <a:picLocks noChangeAspect="1"/>
          </p:cNvPicPr>
          <p:nvPr>
            <p:custDataLst>
              <p:tags r:id="rId32"/>
            </p:custDataLst>
          </p:nvPr>
        </p:nvPicPr>
        <p:blipFill>
          <a:blip r:embed="rId33"/>
          <a:stretch>
            <a:fillRect/>
          </a:stretch>
        </p:blipFill>
        <p:spPr>
          <a:xfrm>
            <a:off x="9984105" y="331470"/>
            <a:ext cx="1771650" cy="674370"/>
          </a:xfrm>
          <a:prstGeom prst="rect">
            <a:avLst/>
          </a:prstGeom>
        </p:spPr>
      </p:pic>
      <p:pic>
        <p:nvPicPr>
          <p:cNvPr id="15" name="图片 14" descr="微信图片_20241127172716"/>
          <p:cNvPicPr>
            <a:picLocks noChangeAspect="1"/>
          </p:cNvPicPr>
          <p:nvPr/>
        </p:nvPicPr>
        <p:blipFill>
          <a:blip r:embed="rId34"/>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 name="图片 31" descr="华餐logo黑体字"/>
          <p:cNvPicPr>
            <a:picLocks noChangeAspect="1"/>
          </p:cNvPicPr>
          <p:nvPr>
            <p:custDataLst>
              <p:tags r:id="rId1"/>
            </p:custDataLst>
          </p:nvPr>
        </p:nvPicPr>
        <p:blipFill>
          <a:blip r:embed="rId2"/>
          <a:stretch>
            <a:fillRect/>
          </a:stretch>
        </p:blipFill>
        <p:spPr>
          <a:xfrm>
            <a:off x="10055860" y="332740"/>
            <a:ext cx="1771650" cy="674370"/>
          </a:xfrm>
          <a:prstGeom prst="rect">
            <a:avLst/>
          </a:prstGeom>
        </p:spPr>
      </p:pic>
      <p:sp>
        <p:nvSpPr>
          <p:cNvPr id="2" name="文本框 1"/>
          <p:cNvSpPr txBox="1"/>
          <p:nvPr/>
        </p:nvSpPr>
        <p:spPr>
          <a:xfrm>
            <a:off x="2054860" y="1426210"/>
            <a:ext cx="7406005" cy="3228975"/>
          </a:xfrm>
          <a:prstGeom prst="rect">
            <a:avLst/>
          </a:prstGeom>
        </p:spPr>
        <p:txBody>
          <a:bodyPr>
            <a:noAutofit/>
            <a:extLst>
              <a:ext uri="{4A0BC546-FE56-4ADE-93B0-CB8AF2F6F144}">
                <wpsdc:textFrameExt xmlns:wpsdc="http://www.wps.cn/officeDocument/2022/drawingmlCustomData" type="text"/>
              </a:ext>
            </a:extLst>
          </a:bodyPr>
          <a:p>
            <a:pPr algn="l"/>
            <a:r>
              <a:rPr lang="zh-CN" altLang="en-US" sz="2000" dirty="0">
                <a:latin typeface="黑体" panose="02010609060101010101" charset="-122"/>
                <a:ea typeface="黑体" panose="02010609060101010101" charset="-122"/>
                <a:cs typeface="黑体" panose="02010609060101010101" charset="-122"/>
                <a:sym typeface="+mn-ea"/>
              </a:rPr>
              <a:t>尊敬的各位领导，老师，同学们：    </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algn="l"/>
            <a:r>
              <a:rPr lang="zh-CN" altLang="en-US" sz="2000" dirty="0">
                <a:latin typeface="黑体" panose="02010609060101010101" charset="-122"/>
                <a:ea typeface="黑体" panose="02010609060101010101" charset="-122"/>
                <a:cs typeface="黑体" panose="02010609060101010101" charset="-122"/>
                <a:sym typeface="+mn-ea"/>
              </a:rPr>
              <a:t>      上午好！</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algn="l"/>
            <a:r>
              <a:rPr lang="en-US" altLang="zh-CN" sz="2000" dirty="0">
                <a:latin typeface="黑体" panose="02010609060101010101" charset="-122"/>
                <a:ea typeface="黑体" panose="02010609060101010101" charset="-122"/>
                <a:cs typeface="黑体" panose="02010609060101010101" charset="-122"/>
                <a:sym typeface="+mn-ea"/>
              </a:rPr>
              <a:t>    </a:t>
            </a:r>
            <a:r>
              <a:rPr lang="zh-CN" altLang="en-US" sz="2000" dirty="0">
                <a:latin typeface="黑体" panose="02010609060101010101" charset="-122"/>
                <a:ea typeface="黑体" panose="02010609060101010101" charset="-122"/>
                <a:cs typeface="黑体" panose="02010609060101010101" charset="-122"/>
                <a:sym typeface="+mn-ea"/>
              </a:rPr>
              <a:t>随着</a:t>
            </a:r>
            <a:r>
              <a:rPr lang="en-US" altLang="zh-CN" sz="2000" dirty="0">
                <a:latin typeface="黑体" panose="02010609060101010101" charset="-122"/>
                <a:ea typeface="黑体" panose="02010609060101010101" charset="-122"/>
                <a:cs typeface="黑体" panose="02010609060101010101" charset="-122"/>
                <a:sym typeface="+mn-ea"/>
              </a:rPr>
              <a:t>2024</a:t>
            </a:r>
            <a:r>
              <a:rPr lang="zh-CN" altLang="en-US" sz="2000" dirty="0">
                <a:latin typeface="黑体" panose="02010609060101010101" charset="-122"/>
                <a:ea typeface="黑体" panose="02010609060101010101" charset="-122"/>
                <a:cs typeface="黑体" panose="02010609060101010101" charset="-122"/>
                <a:sym typeface="+mn-ea"/>
              </a:rPr>
              <a:t>年的工作圆满结束，这一年我们餐厅饮食工作在东南大学总务处的领导下，始终坚持</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生为首位</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的服务宗旨，并把</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安全</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微软雅黑" panose="020B0503020204020204" pitchFamily="34" charset="-122"/>
                <a:ea typeface="微软雅黑" panose="020B0503020204020204" pitchFamily="34" charset="-122"/>
                <a:cs typeface="黑体" panose="02010609060101010101" charset="-122"/>
                <a:sym typeface="+mn-ea"/>
              </a:rPr>
              <a:t>健康</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美味</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作为工作的重心</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latin typeface="黑体" panose="02010609060101010101" charset="-122"/>
                <a:ea typeface="黑体" panose="02010609060101010101" charset="-122"/>
                <a:cs typeface="黑体" panose="02010609060101010101" charset="-122"/>
                <a:sym typeface="+mn-ea"/>
              </a:rPr>
              <a:t>回顾过去这一年桃园餐厅的整体运营情况，我们餐厅管理办公室仔细复盘，总结经验教训，并对存在的问题提出改进措施，同时规划新一年的工作计划，努力为广大师生提供多样化，高品质的饮食服务。在此我谨代表桃园食堂做</a:t>
            </a:r>
            <a:r>
              <a:rPr lang="en-US" altLang="zh-CN" sz="2000" dirty="0">
                <a:latin typeface="黑体" panose="02010609060101010101" charset="-122"/>
                <a:ea typeface="黑体" panose="02010609060101010101" charset="-122"/>
                <a:cs typeface="黑体" panose="02010609060101010101" charset="-122"/>
                <a:sym typeface="+mn-ea"/>
              </a:rPr>
              <a:t>2024</a:t>
            </a:r>
            <a:r>
              <a:rPr lang="zh-CN" altLang="en-US" sz="2000" dirty="0">
                <a:latin typeface="黑体" panose="02010609060101010101" charset="-122"/>
                <a:ea typeface="黑体" panose="02010609060101010101" charset="-122"/>
                <a:cs typeface="黑体" panose="02010609060101010101" charset="-122"/>
                <a:sym typeface="+mn-ea"/>
              </a:rPr>
              <a:t>年度全年工作总结，不足之处还请大家多多批评和指导</a:t>
            </a:r>
            <a:r>
              <a:rPr lang="en-US" altLang="zh-CN" sz="2000" dirty="0">
                <a:latin typeface="黑体" panose="02010609060101010101" charset="-122"/>
                <a:ea typeface="黑体" panose="02010609060101010101" charset="-122"/>
                <a:cs typeface="黑体" panose="02010609060101010101" charset="-122"/>
                <a:sym typeface="+mn-ea"/>
              </a:rPr>
              <a:t>! </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algn="l"/>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4" name="图片 3" descr="微信图片_20241127172716"/>
          <p:cNvPicPr>
            <a:picLocks noChangeAspect="1"/>
          </p:cNvPicPr>
          <p:nvPr/>
        </p:nvPicPr>
        <p:blipFill>
          <a:blip r:embed="rId3"/>
          <a:stretch>
            <a:fillRect/>
          </a:stretch>
        </p:blipFill>
        <p:spPr>
          <a:xfrm>
            <a:off x="335915" y="332740"/>
            <a:ext cx="936625" cy="913130"/>
          </a:xfrm>
          <a:prstGeom prst="rect">
            <a:avLst/>
          </a:prstGeom>
        </p:spPr>
      </p:pic>
      <p:sp>
        <p:nvSpPr>
          <p:cNvPr id="5" name="文本框 4"/>
          <p:cNvSpPr txBox="1"/>
          <p:nvPr/>
        </p:nvSpPr>
        <p:spPr>
          <a:xfrm>
            <a:off x="3619500" y="352425"/>
            <a:ext cx="4111625" cy="701675"/>
          </a:xfrm>
          <a:prstGeom prst="rect">
            <a:avLst/>
          </a:prstGeom>
          <a:noFill/>
        </p:spPr>
        <p:txBody>
          <a:bodyPr wrap="square" rtlCol="0">
            <a:noAutofit/>
          </a:bodyPr>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rot="0">
            <a:off x="4388484" y="609600"/>
            <a:ext cx="3594100" cy="859155"/>
            <a:chOff x="2813924" y="3169020"/>
            <a:chExt cx="3594165" cy="859234"/>
          </a:xfrm>
        </p:grpSpPr>
        <p:sp>
          <p:nvSpPr>
            <p:cNvPr id="10" name="矩形 9"/>
            <p:cNvSpPr/>
            <p:nvPr/>
          </p:nvSpPr>
          <p:spPr>
            <a:xfrm>
              <a:off x="2878060" y="3169020"/>
              <a:ext cx="3429697" cy="522018"/>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学生意见管理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813924" y="3691038"/>
              <a:ext cx="3594165" cy="337216"/>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Student opinion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grpSp>
        <p:nvGrpSpPr>
          <p:cNvPr id="42" name="组合 41"/>
          <p:cNvGrpSpPr/>
          <p:nvPr>
            <p:custDataLst>
              <p:tags r:id="rId1"/>
            </p:custDataLst>
          </p:nvPr>
        </p:nvGrpSpPr>
        <p:grpSpPr>
          <a:xfrm>
            <a:off x="1207770" y="4069715"/>
            <a:ext cx="9773285" cy="918845"/>
            <a:chOff x="1903" y="3049"/>
            <a:chExt cx="15391" cy="1498"/>
          </a:xfrm>
        </p:grpSpPr>
        <p:grpSp>
          <p:nvGrpSpPr>
            <p:cNvPr id="23" name="组合 22"/>
            <p:cNvGrpSpPr/>
            <p:nvPr/>
          </p:nvGrpSpPr>
          <p:grpSpPr>
            <a:xfrm>
              <a:off x="2155" y="3049"/>
              <a:ext cx="14888" cy="1498"/>
              <a:chOff x="811923" y="1691640"/>
              <a:chExt cx="7468688" cy="751114"/>
            </a:xfrm>
          </p:grpSpPr>
          <p:cxnSp>
            <p:nvCxnSpPr>
              <p:cNvPr id="24" name="直接连接符 23"/>
              <p:cNvCxnSpPr>
                <a:stCxn id="2" idx="3"/>
              </p:cNvCxnSpPr>
              <p:nvPr>
                <p:custDataLst>
                  <p:tags r:id="rId2"/>
                </p:custDataLst>
              </p:nvPr>
            </p:nvCxnSpPr>
            <p:spPr>
              <a:xfrm flipV="1">
                <a:off x="1563037" y="2050869"/>
                <a:ext cx="6150580" cy="163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3"/>
                </p:custDataLst>
              </p:nvPr>
            </p:nvSpPr>
            <p:spPr>
              <a:xfrm>
                <a:off x="811923" y="1691640"/>
                <a:ext cx="751114" cy="751114"/>
              </a:xfrm>
              <a:prstGeom prst="rect">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4"/>
                </p:custDataLst>
              </p:nvPr>
            </p:nvSpPr>
            <p:spPr>
              <a:xfrm>
                <a:off x="3051114" y="1691640"/>
                <a:ext cx="751114" cy="751114"/>
              </a:xfrm>
              <a:prstGeom prst="rect">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5"/>
                </p:custDataLst>
              </p:nvPr>
            </p:nvSpPr>
            <p:spPr>
              <a:xfrm>
                <a:off x="5290305" y="1691640"/>
                <a:ext cx="751114" cy="751114"/>
              </a:xfrm>
              <a:prstGeom prst="rect">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7529497" y="1691640"/>
                <a:ext cx="751114" cy="751114"/>
              </a:xfrm>
              <a:prstGeom prst="rect">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文本框 2"/>
            <p:cNvSpPr txBox="1"/>
            <p:nvPr>
              <p:custDataLst>
                <p:tags r:id="rId7"/>
              </p:custDataLst>
            </p:nvPr>
          </p:nvSpPr>
          <p:spPr>
            <a:xfrm>
              <a:off x="1903" y="3176"/>
              <a:ext cx="2000" cy="1253"/>
            </a:xfrm>
            <a:prstGeom prst="rect">
              <a:avLst/>
            </a:prstGeom>
            <a:noFill/>
          </p:spPr>
          <p:txBody>
            <a:bodyPr wrap="square" rtlCol="0">
              <a:spAutoFit/>
            </a:bodyPr>
            <a:p>
              <a:pPr algn="ctr"/>
              <a:r>
                <a:rPr lang="en-US" altLang="zh-CN" sz="4400">
                  <a:solidFill>
                    <a:schemeClr val="bg1"/>
                  </a:solidFill>
                  <a:latin typeface="微软雅黑" panose="020B0503020204020204" pitchFamily="34" charset="-122"/>
                  <a:ea typeface="微软雅黑" panose="020B0503020204020204" pitchFamily="34" charset="-122"/>
                </a:rPr>
                <a:t>01</a:t>
              </a:r>
              <a:endParaRPr lang="en-US" altLang="zh-CN" sz="44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8"/>
              </p:custDataLst>
            </p:nvPr>
          </p:nvSpPr>
          <p:spPr>
            <a:xfrm>
              <a:off x="6368" y="3176"/>
              <a:ext cx="2000" cy="1253"/>
            </a:xfrm>
            <a:prstGeom prst="rect">
              <a:avLst/>
            </a:prstGeom>
            <a:noFill/>
          </p:spPr>
          <p:txBody>
            <a:bodyPr wrap="square" rtlCol="0">
              <a:spAutoFit/>
            </a:bodyPr>
            <a:p>
              <a:pPr algn="ctr"/>
              <a:r>
                <a:rPr lang="en-US" altLang="zh-CN" sz="4400">
                  <a:solidFill>
                    <a:schemeClr val="bg1"/>
                  </a:solidFill>
                  <a:latin typeface="微软雅黑" panose="020B0503020204020204" pitchFamily="34" charset="-122"/>
                  <a:ea typeface="微软雅黑" panose="020B0503020204020204" pitchFamily="34" charset="-122"/>
                </a:rPr>
                <a:t>02</a:t>
              </a:r>
              <a:endParaRPr lang="en-US" altLang="zh-CN" sz="440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9"/>
              </p:custDataLst>
            </p:nvPr>
          </p:nvSpPr>
          <p:spPr>
            <a:xfrm>
              <a:off x="10830" y="3176"/>
              <a:ext cx="2000" cy="1253"/>
            </a:xfrm>
            <a:prstGeom prst="rect">
              <a:avLst/>
            </a:prstGeom>
            <a:noFill/>
          </p:spPr>
          <p:txBody>
            <a:bodyPr wrap="square" rtlCol="0">
              <a:spAutoFit/>
            </a:bodyPr>
            <a:p>
              <a:pPr algn="ctr"/>
              <a:r>
                <a:rPr lang="en-US" altLang="zh-CN" sz="4400">
                  <a:solidFill>
                    <a:schemeClr val="bg1"/>
                  </a:solidFill>
                  <a:latin typeface="微软雅黑" panose="020B0503020204020204" pitchFamily="34" charset="-122"/>
                  <a:ea typeface="微软雅黑" panose="020B0503020204020204" pitchFamily="34" charset="-122"/>
                </a:rPr>
                <a:t>03</a:t>
              </a:r>
              <a:endParaRPr lang="en-US" altLang="zh-CN" sz="44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0"/>
              </p:custDataLst>
            </p:nvPr>
          </p:nvSpPr>
          <p:spPr>
            <a:xfrm>
              <a:off x="15294" y="3193"/>
              <a:ext cx="2000" cy="1253"/>
            </a:xfrm>
            <a:prstGeom prst="rect">
              <a:avLst/>
            </a:prstGeom>
            <a:noFill/>
          </p:spPr>
          <p:txBody>
            <a:bodyPr wrap="square" rtlCol="0">
              <a:spAutoFit/>
            </a:bodyPr>
            <a:p>
              <a:pPr algn="ctr"/>
              <a:r>
                <a:rPr lang="en-US" altLang="zh-CN" sz="4400">
                  <a:solidFill>
                    <a:schemeClr val="bg1"/>
                  </a:solidFill>
                  <a:latin typeface="微软雅黑" panose="020B0503020204020204" pitchFamily="34" charset="-122"/>
                  <a:ea typeface="微软雅黑" panose="020B0503020204020204" pitchFamily="34" charset="-122"/>
                </a:rPr>
                <a:t>04</a:t>
              </a:r>
              <a:endParaRPr lang="en-US" altLang="zh-CN" sz="4400">
                <a:solidFill>
                  <a:schemeClr val="bg1"/>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993775" y="5242560"/>
            <a:ext cx="10104755" cy="1378585"/>
          </a:xfrm>
          <a:prstGeom prst="rect">
            <a:avLst/>
          </a:prstGeom>
          <a:noFill/>
          <a:ln>
            <a:noFill/>
          </a:ln>
        </p:spPr>
        <p:txBody>
          <a:bodyPr wrap="square" rtlCol="0">
            <a:noAutofit/>
          </a:bodyPr>
          <a:p>
            <a:pPr algn="just">
              <a:lnSpc>
                <a:spcPct val="150000"/>
              </a:lnSpc>
            </a:pPr>
            <a:r>
              <a:rPr lang="zh-CN" altLang="en-US" sz="1200" dirty="0">
                <a:latin typeface="黑体" panose="02010609060101010101" charset="-122"/>
                <a:ea typeface="黑体" panose="02010609060101010101" charset="-122"/>
                <a:cs typeface="+mn-ea"/>
                <a:sym typeface="+mn-lt"/>
              </a:rPr>
              <a:t>餐厅除接受总务处领导的定期检查和不定期抽查，督促我们及时整改问题外，我们设置了多渠道鼓励师生参与餐厅监督工作，设立餐厅意见簿，微信投诉码，餐厅经理服务电话，窗口班组长电话等，发现问题可以及时向餐厅或总务处投诉确保第一时间进行反馈处理。</a:t>
            </a:r>
            <a:endParaRPr lang="zh-CN" altLang="en-US" sz="1200" dirty="0">
              <a:solidFill>
                <a:schemeClr val="tx1"/>
              </a:solidFill>
              <a:latin typeface="黑体" panose="02010609060101010101" charset="-122"/>
              <a:ea typeface="黑体" panose="02010609060101010101" charset="-122"/>
              <a:cs typeface="+mn-ea"/>
              <a:sym typeface="+mn-lt"/>
            </a:endParaRPr>
          </a:p>
        </p:txBody>
      </p:sp>
      <p:pic>
        <p:nvPicPr>
          <p:cNvPr id="13" name="图片 12" descr="微信图片_20241203181959"/>
          <p:cNvPicPr>
            <a:picLocks noChangeAspect="1"/>
          </p:cNvPicPr>
          <p:nvPr/>
        </p:nvPicPr>
        <p:blipFill>
          <a:blip r:embed="rId11"/>
          <a:stretch>
            <a:fillRect/>
          </a:stretch>
        </p:blipFill>
        <p:spPr>
          <a:xfrm rot="10800000">
            <a:off x="794860" y="1810155"/>
            <a:ext cx="1260000" cy="954000"/>
          </a:xfrm>
          <a:prstGeom prst="rect">
            <a:avLst/>
          </a:prstGeom>
        </p:spPr>
      </p:pic>
      <p:pic>
        <p:nvPicPr>
          <p:cNvPr id="14" name="图片 13" descr="微信图片_20241203182305"/>
          <p:cNvPicPr>
            <a:picLocks noChangeAspect="1"/>
          </p:cNvPicPr>
          <p:nvPr/>
        </p:nvPicPr>
        <p:blipFill>
          <a:blip r:embed="rId12"/>
          <a:stretch>
            <a:fillRect/>
          </a:stretch>
        </p:blipFill>
        <p:spPr>
          <a:xfrm rot="16200000">
            <a:off x="889918" y="2628387"/>
            <a:ext cx="954000" cy="1260000"/>
          </a:xfrm>
          <a:prstGeom prst="rect">
            <a:avLst/>
          </a:prstGeom>
        </p:spPr>
      </p:pic>
      <p:pic>
        <p:nvPicPr>
          <p:cNvPr id="18" name="图片 17" descr="微信图片_20241203182253"/>
          <p:cNvPicPr>
            <a:picLocks noChangeAspect="1"/>
          </p:cNvPicPr>
          <p:nvPr/>
        </p:nvPicPr>
        <p:blipFill>
          <a:blip r:embed="rId13"/>
          <a:stretch>
            <a:fillRect/>
          </a:stretch>
        </p:blipFill>
        <p:spPr>
          <a:xfrm rot="16200000">
            <a:off x="2150075" y="1674300"/>
            <a:ext cx="954000" cy="1260000"/>
          </a:xfrm>
          <a:prstGeom prst="rect">
            <a:avLst/>
          </a:prstGeom>
        </p:spPr>
      </p:pic>
      <p:pic>
        <p:nvPicPr>
          <p:cNvPr id="19" name="图片 18" descr="微信图片_20241203182230"/>
          <p:cNvPicPr>
            <a:picLocks noChangeAspect="1"/>
          </p:cNvPicPr>
          <p:nvPr/>
        </p:nvPicPr>
        <p:blipFill>
          <a:blip r:embed="rId14"/>
          <a:stretch>
            <a:fillRect/>
          </a:stretch>
        </p:blipFill>
        <p:spPr>
          <a:xfrm rot="16200000">
            <a:off x="2150005" y="2611225"/>
            <a:ext cx="954000" cy="1260000"/>
          </a:xfrm>
          <a:prstGeom prst="rect">
            <a:avLst/>
          </a:prstGeom>
        </p:spPr>
      </p:pic>
      <p:pic>
        <p:nvPicPr>
          <p:cNvPr id="22" name="图片 21" descr="微信图片_20241203183354"/>
          <p:cNvPicPr>
            <a:picLocks noChangeAspect="1"/>
          </p:cNvPicPr>
          <p:nvPr/>
        </p:nvPicPr>
        <p:blipFill>
          <a:blip r:embed="rId15"/>
          <a:srcRect r="8877"/>
          <a:stretch>
            <a:fillRect/>
          </a:stretch>
        </p:blipFill>
        <p:spPr>
          <a:xfrm>
            <a:off x="3768725" y="1811020"/>
            <a:ext cx="2036445" cy="1911350"/>
          </a:xfrm>
          <a:prstGeom prst="roundRect">
            <a:avLst/>
          </a:prstGeom>
        </p:spPr>
      </p:pic>
      <p:sp>
        <p:nvSpPr>
          <p:cNvPr id="117" name="任意多边形 68"/>
          <p:cNvSpPr/>
          <p:nvPr/>
        </p:nvSpPr>
        <p:spPr bwMode="auto">
          <a:xfrm>
            <a:off x="4536440" y="2950845"/>
            <a:ext cx="522605" cy="250825"/>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印品黑体" panose="00000500000000000000" pitchFamily="2" charset="-122"/>
              <a:ea typeface="印品黑体" panose="00000500000000000000" pitchFamily="2" charset="-122"/>
              <a:sym typeface="Times New Roman" panose="02020603050405020304" pitchFamily="18" charset="0"/>
            </a:endParaRPr>
          </a:p>
        </p:txBody>
      </p:sp>
      <p:pic>
        <p:nvPicPr>
          <p:cNvPr id="25" name="图片 24" descr="微信图片_20241203183347"/>
          <p:cNvPicPr>
            <a:picLocks noChangeAspect="1"/>
          </p:cNvPicPr>
          <p:nvPr/>
        </p:nvPicPr>
        <p:blipFill>
          <a:blip r:embed="rId16"/>
          <a:srcRect r="15619"/>
          <a:stretch>
            <a:fillRect/>
          </a:stretch>
        </p:blipFill>
        <p:spPr>
          <a:xfrm rot="16200000">
            <a:off x="6376035" y="1751330"/>
            <a:ext cx="1919605" cy="2037715"/>
          </a:xfrm>
          <a:prstGeom prst="roundRect">
            <a:avLst/>
          </a:prstGeom>
        </p:spPr>
      </p:pic>
      <p:pic>
        <p:nvPicPr>
          <p:cNvPr id="29" name="图片 28" descr="微信图片_20241203183333"/>
          <p:cNvPicPr>
            <a:picLocks noChangeAspect="1"/>
          </p:cNvPicPr>
          <p:nvPr/>
        </p:nvPicPr>
        <p:blipFill>
          <a:blip r:embed="rId17"/>
          <a:srcRect l="7307" t="16306" r="11433" b="24592"/>
          <a:stretch>
            <a:fillRect/>
          </a:stretch>
        </p:blipFill>
        <p:spPr>
          <a:xfrm>
            <a:off x="9206230" y="1827530"/>
            <a:ext cx="2037080" cy="953770"/>
          </a:xfrm>
          <a:prstGeom prst="roundRect">
            <a:avLst/>
          </a:prstGeom>
        </p:spPr>
      </p:pic>
      <p:pic>
        <p:nvPicPr>
          <p:cNvPr id="30" name="图片 29" descr="微信图片_20241203184205"/>
          <p:cNvPicPr>
            <a:picLocks noChangeAspect="1"/>
          </p:cNvPicPr>
          <p:nvPr/>
        </p:nvPicPr>
        <p:blipFill>
          <a:blip r:embed="rId18"/>
          <a:srcRect l="30835" t="24844" r="29718" b="20338"/>
          <a:stretch>
            <a:fillRect/>
          </a:stretch>
        </p:blipFill>
        <p:spPr>
          <a:xfrm>
            <a:off x="9205595" y="2781300"/>
            <a:ext cx="2037715" cy="937260"/>
          </a:xfrm>
          <a:prstGeom prst="roundRect">
            <a:avLst/>
          </a:prstGeom>
        </p:spPr>
      </p:pic>
      <p:pic>
        <p:nvPicPr>
          <p:cNvPr id="5" name="图片 4" descr="华餐logo黑体字"/>
          <p:cNvPicPr>
            <a:picLocks noChangeAspect="1"/>
          </p:cNvPicPr>
          <p:nvPr>
            <p:custDataLst>
              <p:tags r:id="rId19"/>
            </p:custDataLst>
          </p:nvPr>
        </p:nvPicPr>
        <p:blipFill>
          <a:blip r:embed="rId20"/>
          <a:stretch>
            <a:fillRect/>
          </a:stretch>
        </p:blipFill>
        <p:spPr>
          <a:xfrm>
            <a:off x="9984105" y="332740"/>
            <a:ext cx="1771650" cy="674370"/>
          </a:xfrm>
          <a:prstGeom prst="rect">
            <a:avLst/>
          </a:prstGeom>
        </p:spPr>
      </p:pic>
      <p:pic>
        <p:nvPicPr>
          <p:cNvPr id="6" name="图片 5" descr="微信图片_20241127172716"/>
          <p:cNvPicPr>
            <a:picLocks noChangeAspect="1"/>
          </p:cNvPicPr>
          <p:nvPr/>
        </p:nvPicPr>
        <p:blipFill>
          <a:blip r:embed="rId21"/>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rot="0">
            <a:off x="4545329" y="572135"/>
            <a:ext cx="3101975" cy="770255"/>
            <a:chOff x="2970772" y="3131552"/>
            <a:chExt cx="3102031" cy="770326"/>
          </a:xfrm>
        </p:grpSpPr>
        <p:sp>
          <p:nvSpPr>
            <p:cNvPr id="10" name="矩形 9"/>
            <p:cNvSpPr/>
            <p:nvPr/>
          </p:nvSpPr>
          <p:spPr>
            <a:xfrm>
              <a:off x="3315583" y="3131552"/>
              <a:ext cx="2411774" cy="559486"/>
            </a:xfrm>
            <a:prstGeom prst="rect">
              <a:avLst/>
            </a:prstGeom>
          </p:spPr>
          <p:txBody>
            <a:bodyPr wrap="square">
              <a:noAutofit/>
            </a:bodyPr>
            <a:p>
              <a:pPr algn="ctr"/>
              <a:r>
                <a:rPr lang="zh-CN" altLang="en-US" sz="2800" dirty="0">
                  <a:solidFill>
                    <a:srgbClr val="227F76"/>
                  </a:solidFill>
                  <a:cs typeface="+mn-ea"/>
                  <a:sym typeface="+mn-lt"/>
                </a:rPr>
                <a:t>学生意见管理</a:t>
              </a:r>
              <a:endParaRPr lang="zh-CN" altLang="en-US" sz="2800" dirty="0">
                <a:solidFill>
                  <a:srgbClr val="227F76"/>
                </a:solidFill>
                <a:cs typeface="+mn-ea"/>
                <a:sym typeface="+mn-lt"/>
              </a:endParaRPr>
            </a:p>
          </p:txBody>
        </p:sp>
        <p:sp>
          <p:nvSpPr>
            <p:cNvPr id="11" name="矩形 10"/>
            <p:cNvSpPr/>
            <p:nvPr/>
          </p:nvSpPr>
          <p:spPr>
            <a:xfrm>
              <a:off x="2970772" y="3600860"/>
              <a:ext cx="3102031" cy="301018"/>
            </a:xfrm>
            <a:prstGeom prst="rect">
              <a:avLst/>
            </a:prstGeom>
          </p:spPr>
          <p:txBody>
            <a:bodyPr wrap="squar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Student opinion management</a:t>
              </a:r>
              <a:endParaRPr lang="zh-CN" altLang="en-US" sz="1600" dirty="0">
                <a:solidFill>
                  <a:srgbClr val="002C4E"/>
                </a:solidFill>
                <a:effectLst/>
                <a:latin typeface="微软雅黑" panose="020B0503020204020204" pitchFamily="34" charset="-122"/>
                <a:ea typeface="微软雅黑" panose="020B0503020204020204" pitchFamily="34" charset="-122"/>
                <a:cs typeface="+mn-ea"/>
                <a:sym typeface="+mn-ea"/>
              </a:endParaRPr>
            </a:p>
          </p:txBody>
        </p:sp>
      </p:grpSp>
      <p:pic>
        <p:nvPicPr>
          <p:cNvPr id="5" name="图片 4" descr="微信图片_20241203104508"/>
          <p:cNvPicPr>
            <a:picLocks noChangeAspect="1"/>
          </p:cNvPicPr>
          <p:nvPr/>
        </p:nvPicPr>
        <p:blipFill>
          <a:blip r:embed="rId1"/>
          <a:srcRect t="4759" b="6213"/>
          <a:stretch>
            <a:fillRect/>
          </a:stretch>
        </p:blipFill>
        <p:spPr>
          <a:xfrm>
            <a:off x="537210" y="1363345"/>
            <a:ext cx="2520000" cy="3744000"/>
          </a:xfrm>
          <a:prstGeom prst="roundRect">
            <a:avLst/>
          </a:prstGeom>
        </p:spPr>
      </p:pic>
      <p:pic>
        <p:nvPicPr>
          <p:cNvPr id="26" name="图片 25" descr="微信图片_20241203104501"/>
          <p:cNvPicPr>
            <a:picLocks noChangeAspect="1"/>
          </p:cNvPicPr>
          <p:nvPr/>
        </p:nvPicPr>
        <p:blipFill>
          <a:blip r:embed="rId2"/>
          <a:srcRect t="6185" b="5778"/>
          <a:stretch>
            <a:fillRect/>
          </a:stretch>
        </p:blipFill>
        <p:spPr>
          <a:xfrm>
            <a:off x="3366770" y="1363345"/>
            <a:ext cx="2520315" cy="3744000"/>
          </a:xfrm>
          <a:prstGeom prst="roundRect">
            <a:avLst/>
          </a:prstGeom>
        </p:spPr>
      </p:pic>
      <p:pic>
        <p:nvPicPr>
          <p:cNvPr id="27" name="图片 26" descr="微信图片_20241203104440"/>
          <p:cNvPicPr>
            <a:picLocks noChangeAspect="1"/>
          </p:cNvPicPr>
          <p:nvPr/>
        </p:nvPicPr>
        <p:blipFill>
          <a:blip r:embed="rId3"/>
          <a:srcRect t="5620" b="3648"/>
          <a:stretch>
            <a:fillRect/>
          </a:stretch>
        </p:blipFill>
        <p:spPr>
          <a:xfrm>
            <a:off x="6195695" y="1362710"/>
            <a:ext cx="2520000" cy="3744000"/>
          </a:xfrm>
          <a:prstGeom prst="roundRect">
            <a:avLst/>
          </a:prstGeom>
        </p:spPr>
      </p:pic>
      <p:pic>
        <p:nvPicPr>
          <p:cNvPr id="28" name="图片 27" descr="微信图片_20241204123912"/>
          <p:cNvPicPr>
            <a:picLocks noChangeAspect="1"/>
          </p:cNvPicPr>
          <p:nvPr/>
        </p:nvPicPr>
        <p:blipFill>
          <a:blip r:embed="rId4"/>
          <a:srcRect b="6481"/>
          <a:stretch>
            <a:fillRect/>
          </a:stretch>
        </p:blipFill>
        <p:spPr>
          <a:xfrm>
            <a:off x="9024620" y="1362710"/>
            <a:ext cx="2520315" cy="3743960"/>
          </a:xfrm>
          <a:prstGeom prst="roundRect">
            <a:avLst/>
          </a:prstGeom>
        </p:spPr>
      </p:pic>
      <p:sp>
        <p:nvSpPr>
          <p:cNvPr id="34" name="文本框 33"/>
          <p:cNvSpPr txBox="1"/>
          <p:nvPr/>
        </p:nvSpPr>
        <p:spPr>
          <a:xfrm>
            <a:off x="729615" y="5337810"/>
            <a:ext cx="10382885" cy="90106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1200">
                <a:solidFill>
                  <a:srgbClr val="FF0000"/>
                </a:solidFill>
                <a:latin typeface="黑体" panose="02010609060101010101" charset="-122"/>
                <a:ea typeface="黑体" panose="02010609060101010101" charset="-122"/>
                <a:cs typeface="黑体" panose="02010609060101010101" charset="-122"/>
              </a:rPr>
              <a:t>由于</a:t>
            </a:r>
            <a:r>
              <a:rPr lang="en-US" altLang="zh-CN" sz="1200">
                <a:solidFill>
                  <a:srgbClr val="FF0000"/>
                </a:solidFill>
                <a:latin typeface="黑体" panose="02010609060101010101" charset="-122"/>
                <a:ea typeface="黑体" panose="02010609060101010101" charset="-122"/>
                <a:cs typeface="黑体" panose="02010609060101010101" charset="-122"/>
              </a:rPr>
              <a:t>“</a:t>
            </a:r>
            <a:r>
              <a:rPr lang="zh-CN" altLang="en-US" sz="1200">
                <a:solidFill>
                  <a:srgbClr val="FF0000"/>
                </a:solidFill>
                <a:latin typeface="黑体" panose="02010609060101010101" charset="-122"/>
                <a:ea typeface="黑体" panose="02010609060101010101" charset="-122"/>
                <a:cs typeface="黑体" panose="02010609060101010101" charset="-122"/>
              </a:rPr>
              <a:t>淋巴都不能吃，吃了很容易中毒</a:t>
            </a:r>
            <a:r>
              <a:rPr lang="en-US" altLang="zh-CN" sz="1200">
                <a:solidFill>
                  <a:srgbClr val="FF0000"/>
                </a:solidFill>
                <a:latin typeface="黑体" panose="02010609060101010101" charset="-122"/>
                <a:ea typeface="黑体" panose="02010609060101010101" charset="-122"/>
                <a:cs typeface="黑体" panose="02010609060101010101" charset="-122"/>
              </a:rPr>
              <a:t>”</a:t>
            </a:r>
            <a:r>
              <a:rPr lang="zh-CN" altLang="en-US" sz="1200">
                <a:solidFill>
                  <a:srgbClr val="FF0000"/>
                </a:solidFill>
                <a:latin typeface="黑体" panose="02010609060101010101" charset="-122"/>
                <a:ea typeface="黑体" panose="02010609060101010101" charset="-122"/>
                <a:cs typeface="黑体" panose="02010609060101010101" charset="-122"/>
              </a:rPr>
              <a:t>这一谬误广泛传播。目前大部分的猪肉店都会把没有病变的正常的淋巴结当作比较差的肉来对待，甚至把它们丢弃。但事实上没有病变的正常的淋巴结煮熟后是可以正常食用的。</a:t>
            </a:r>
            <a:endParaRPr lang="en-US" altLang="zh-CN" sz="1200">
              <a:solidFill>
                <a:srgbClr val="FF0000"/>
              </a:solidFill>
              <a:latin typeface="黑体" panose="02010609060101010101" charset="-122"/>
              <a:ea typeface="黑体" panose="02010609060101010101" charset="-122"/>
              <a:cs typeface="黑体" panose="02010609060101010101" charset="-122"/>
            </a:endParaRPr>
          </a:p>
          <a:p>
            <a:pPr algn="l"/>
            <a:r>
              <a:rPr lang="zh-CN" altLang="en-US" sz="1200">
                <a:solidFill>
                  <a:srgbClr val="FF0000"/>
                </a:solidFill>
                <a:latin typeface="黑体" panose="02010609060101010101" charset="-122"/>
                <a:ea typeface="黑体" panose="02010609060101010101" charset="-122"/>
                <a:cs typeface="黑体" panose="02010609060101010101" charset="-122"/>
              </a:rPr>
              <a:t>国家的规定针对的也只是病变淋巴结，不包括没有病变的正常的淋巴结。事实上，淋巴结、淋巴组织是广泛分布于哺乳动物全身的，就算想要全都去除也很难做到。</a:t>
            </a:r>
            <a:endParaRPr lang="zh-CN" altLang="en-US" sz="1200">
              <a:solidFill>
                <a:srgbClr val="FF0000"/>
              </a:solidFill>
              <a:latin typeface="黑体" panose="02010609060101010101" charset="-122"/>
              <a:ea typeface="黑体" panose="02010609060101010101" charset="-122"/>
              <a:cs typeface="黑体" panose="02010609060101010101" charset="-122"/>
            </a:endParaRPr>
          </a:p>
        </p:txBody>
      </p:sp>
      <p:pic>
        <p:nvPicPr>
          <p:cNvPr id="32" name="图片 31" descr="华餐logo黑体字"/>
          <p:cNvPicPr>
            <a:picLocks noChangeAspect="1"/>
          </p:cNvPicPr>
          <p:nvPr>
            <p:custDataLst>
              <p:tags r:id="rId5"/>
            </p:custDataLst>
          </p:nvPr>
        </p:nvPicPr>
        <p:blipFill>
          <a:blip r:embed="rId6"/>
          <a:stretch>
            <a:fillRect/>
          </a:stretch>
        </p:blipFill>
        <p:spPr>
          <a:xfrm>
            <a:off x="9984105" y="367030"/>
            <a:ext cx="1771650" cy="674370"/>
          </a:xfrm>
          <a:prstGeom prst="rect">
            <a:avLst/>
          </a:prstGeom>
        </p:spPr>
      </p:pic>
      <p:pic>
        <p:nvPicPr>
          <p:cNvPr id="2" name="图片 1" descr="微信图片_20241127172716"/>
          <p:cNvPicPr>
            <a:picLocks noChangeAspect="1"/>
          </p:cNvPicPr>
          <p:nvPr/>
        </p:nvPicPr>
        <p:blipFill>
          <a:blip r:embed="rId7"/>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5247640" y="-115570"/>
            <a:ext cx="1365885" cy="785495"/>
            <a:chOff x="7747" y="2996"/>
            <a:chExt cx="2151" cy="1237"/>
          </a:xfrm>
          <a:solidFill>
            <a:srgbClr val="FACB85"/>
          </a:solidFill>
        </p:grpSpPr>
        <p:sp>
          <p:nvSpPr>
            <p:cNvPr id="7" name="椭圆 6"/>
            <p:cNvSpPr/>
            <p:nvPr/>
          </p:nvSpPr>
          <p:spPr>
            <a:xfrm>
              <a:off x="8204" y="2996"/>
              <a:ext cx="1237" cy="1237"/>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227F76"/>
                </a:solidFill>
                <a:cs typeface="+mn-ea"/>
                <a:sym typeface="+mn-lt"/>
              </a:endParaRPr>
            </a:p>
          </p:txBody>
        </p:sp>
        <p:sp>
          <p:nvSpPr>
            <p:cNvPr id="8" name="文本框 9"/>
            <p:cNvSpPr txBox="1"/>
            <p:nvPr/>
          </p:nvSpPr>
          <p:spPr>
            <a:xfrm>
              <a:off x="7747" y="3178"/>
              <a:ext cx="2151" cy="872"/>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p>
              <a:pPr marL="0" lvl="1" algn="ctr"/>
              <a:r>
                <a:rPr lang="en-US" altLang="zh-CN" sz="3600" dirty="0">
                  <a:solidFill>
                    <a:srgbClr val="FFFFFF"/>
                  </a:solidFill>
                  <a:latin typeface="+mn-lt"/>
                  <a:ea typeface="+mn-ea"/>
                  <a:cs typeface="+mn-ea"/>
                  <a:sym typeface="+mn-lt"/>
                </a:rPr>
                <a:t>c</a:t>
              </a:r>
              <a:endParaRPr lang="en-US" altLang="zh-CN" sz="3600" dirty="0">
                <a:solidFill>
                  <a:srgbClr val="FFFFFF"/>
                </a:solidFill>
                <a:latin typeface="+mn-lt"/>
                <a:ea typeface="+mn-ea"/>
                <a:cs typeface="+mn-ea"/>
                <a:sym typeface="+mn-lt"/>
              </a:endParaRPr>
            </a:p>
          </p:txBody>
        </p:sp>
      </p:grpSp>
      <p:grpSp>
        <p:nvGrpSpPr>
          <p:cNvPr id="9" name="组合 8"/>
          <p:cNvGrpSpPr/>
          <p:nvPr/>
        </p:nvGrpSpPr>
        <p:grpSpPr>
          <a:xfrm rot="0">
            <a:off x="4139564" y="669925"/>
            <a:ext cx="3554730" cy="859155"/>
            <a:chOff x="2484988" y="1294963"/>
            <a:chExt cx="3554794" cy="859234"/>
          </a:xfrm>
        </p:grpSpPr>
        <p:sp>
          <p:nvSpPr>
            <p:cNvPr id="10" name="矩形 9"/>
            <p:cNvSpPr/>
            <p:nvPr/>
          </p:nvSpPr>
          <p:spPr>
            <a:xfrm>
              <a:off x="2484988" y="1294963"/>
              <a:ext cx="3554794" cy="522018"/>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3.</a:t>
              </a:r>
              <a:r>
                <a:rPr lang="zh-CN" altLang="en-US" sz="2800" dirty="0">
                  <a:solidFill>
                    <a:srgbClr val="227F76"/>
                  </a:solidFill>
                  <a:latin typeface="黑体" panose="02010609060101010101" charset="-122"/>
                  <a:ea typeface="黑体" panose="02010609060101010101" charset="-122"/>
                  <a:cs typeface="+mn-ea"/>
                  <a:sym typeface="+mn-lt"/>
                </a:rPr>
                <a:t>安全保障管理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538329" y="1816981"/>
              <a:ext cx="3419537" cy="337216"/>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Security assurance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sp>
        <p:nvSpPr>
          <p:cNvPr id="4" name="文本框 3"/>
          <p:cNvSpPr txBox="1"/>
          <p:nvPr/>
        </p:nvSpPr>
        <p:spPr>
          <a:xfrm>
            <a:off x="2296160" y="2022475"/>
            <a:ext cx="8021955" cy="4514215"/>
          </a:xfrm>
          <a:prstGeom prst="rect">
            <a:avLst/>
          </a:prstGeom>
          <a:noFill/>
        </p:spPr>
        <p:txBody>
          <a:bodyPr wrap="square" rtlCol="0" anchor="t">
            <a:noAutofit/>
          </a:bodyPr>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1.</a:t>
            </a:r>
            <a:r>
              <a:rPr lang="zh-CN" altLang="en-US" sz="1600" dirty="0">
                <a:latin typeface="黑体" panose="02010609060101010101" charset="-122"/>
                <a:ea typeface="黑体" panose="02010609060101010101" charset="-122"/>
                <a:cs typeface="黑体" panose="02010609060101010101" charset="-122"/>
                <a:sym typeface="+mn-ea"/>
              </a:rPr>
              <a:t>建立健全</a:t>
            </a:r>
            <a:r>
              <a:rPr lang="zh-CN" altLang="en-US" sz="1600" dirty="0">
                <a:solidFill>
                  <a:srgbClr val="FF0000"/>
                </a:solidFill>
                <a:latin typeface="黑体" panose="02010609060101010101" charset="-122"/>
                <a:ea typeface="黑体" panose="02010609060101010101" charset="-122"/>
                <a:cs typeface="黑体" panose="02010609060101010101" charset="-122"/>
                <a:sym typeface="+mn-ea"/>
              </a:rPr>
              <a:t>食品安全管理制度</a:t>
            </a:r>
            <a:r>
              <a:rPr lang="zh-CN" altLang="en-US" sz="1600" dirty="0">
                <a:latin typeface="黑体" panose="02010609060101010101" charset="-122"/>
                <a:ea typeface="黑体" panose="02010609060101010101" charset="-122"/>
                <a:cs typeface="黑体" panose="02010609060101010101" charset="-122"/>
                <a:sym typeface="+mn-ea"/>
              </a:rPr>
              <a:t>，明确各岗位的食品安全责任，强化过程管理。</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2.</a:t>
            </a:r>
            <a:r>
              <a:rPr lang="zh-CN" altLang="en-US" sz="1600" dirty="0">
                <a:latin typeface="黑体" panose="02010609060101010101" charset="-122"/>
                <a:ea typeface="黑体" panose="02010609060101010101" charset="-122"/>
                <a:cs typeface="黑体" panose="02010609060101010101" charset="-122"/>
                <a:sym typeface="+mn-ea"/>
              </a:rPr>
              <a:t>根据</a:t>
            </a:r>
            <a:r>
              <a:rPr lang="en-US" altLang="zh-CN" sz="1600" dirty="0">
                <a:latin typeface="黑体" panose="02010609060101010101" charset="-122"/>
                <a:ea typeface="黑体" panose="02010609060101010101" charset="-122"/>
                <a:cs typeface="黑体" panose="02010609060101010101" charset="-122"/>
                <a:sym typeface="+mn-ea"/>
              </a:rPr>
              <a:t>《</a:t>
            </a:r>
            <a:r>
              <a:rPr lang="zh-CN" altLang="en-US" sz="1600" dirty="0">
                <a:latin typeface="黑体" panose="02010609060101010101" charset="-122"/>
                <a:ea typeface="黑体" panose="02010609060101010101" charset="-122"/>
                <a:cs typeface="黑体" panose="02010609060101010101" charset="-122"/>
                <a:sym typeface="+mn-ea"/>
              </a:rPr>
              <a:t>餐饮服务预防食物中毒注意事项</a:t>
            </a:r>
            <a:r>
              <a:rPr lang="en-US" altLang="zh-CN" sz="1600" dirty="0">
                <a:latin typeface="黑体" panose="02010609060101010101" charset="-122"/>
                <a:ea typeface="黑体" panose="02010609060101010101" charset="-122"/>
                <a:cs typeface="黑体" panose="02010609060101010101" charset="-122"/>
                <a:sym typeface="+mn-ea"/>
              </a:rPr>
              <a:t>》</a:t>
            </a:r>
            <a:r>
              <a:rPr lang="zh-CN" altLang="en-US" sz="1600" dirty="0">
                <a:latin typeface="黑体" panose="02010609060101010101" charset="-122"/>
                <a:ea typeface="黑体" panose="02010609060101010101" charset="-122"/>
                <a:cs typeface="黑体" panose="02010609060101010101" charset="-122"/>
                <a:sym typeface="+mn-ea"/>
              </a:rPr>
              <a:t>和经营实际，制定</a:t>
            </a:r>
            <a:r>
              <a:rPr lang="zh-CN" altLang="en-US" sz="1600" dirty="0">
                <a:solidFill>
                  <a:srgbClr val="FF0000"/>
                </a:solidFill>
                <a:latin typeface="黑体" panose="02010609060101010101" charset="-122"/>
                <a:ea typeface="黑体" panose="02010609060101010101" charset="-122"/>
                <a:cs typeface="黑体" panose="02010609060101010101" charset="-122"/>
                <a:sym typeface="+mn-ea"/>
              </a:rPr>
              <a:t>加工操作规程</a:t>
            </a:r>
            <a:r>
              <a:rPr lang="zh-CN" altLang="en-US" sz="1600" dirty="0">
                <a:latin typeface="黑体" panose="02010609060101010101" charset="-122"/>
                <a:ea typeface="黑体" panose="02010609060101010101" charset="-122"/>
                <a:cs typeface="黑体" panose="02010609060101010101" charset="-122"/>
                <a:sym typeface="+mn-ea"/>
              </a:rPr>
              <a:t>。</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3.</a:t>
            </a:r>
            <a:r>
              <a:rPr lang="zh-CN" altLang="en-US" sz="1600" dirty="0">
                <a:latin typeface="黑体" panose="02010609060101010101" charset="-122"/>
                <a:ea typeface="黑体" panose="02010609060101010101" charset="-122"/>
                <a:cs typeface="黑体" panose="02010609060101010101" charset="-122"/>
                <a:sym typeface="+mn-ea"/>
              </a:rPr>
              <a:t>制订从业人员健康检查、食品安全培训考核及食品安全自查等计划。</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4.</a:t>
            </a:r>
            <a:r>
              <a:rPr lang="zh-CN" altLang="en-US" sz="1600" dirty="0">
                <a:latin typeface="黑体" panose="02010609060101010101" charset="-122"/>
                <a:ea typeface="黑体" panose="02010609060101010101" charset="-122"/>
                <a:cs typeface="黑体" panose="02010609060101010101" charset="-122"/>
                <a:sym typeface="+mn-ea"/>
              </a:rPr>
              <a:t>落实各项食品安全管理制度、加工操作规程。</a:t>
            </a:r>
            <a:endParaRPr lang="zh-CN" altLang="en-US" sz="1600" dirty="0">
              <a:latin typeface="黑体" panose="02010609060101010101" charset="-122"/>
              <a:ea typeface="黑体" panose="02010609060101010101" charset="-122"/>
              <a:cs typeface="黑体" panose="02010609060101010101" charset="-122"/>
              <a:sym typeface="+mn-ea"/>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5.</a:t>
            </a:r>
            <a:r>
              <a:rPr lang="zh-CN" altLang="en-US" sz="1600" dirty="0">
                <a:latin typeface="黑体" panose="02010609060101010101" charset="-122"/>
                <a:ea typeface="黑体" panose="02010609060101010101" charset="-122"/>
                <a:cs typeface="黑体" panose="02010609060101010101" charset="-122"/>
                <a:sym typeface="+mn-ea"/>
              </a:rPr>
              <a:t>定期开展人员健康检查、食品安全培训考核及</a:t>
            </a:r>
            <a:r>
              <a:rPr lang="zh-CN" altLang="en-US" sz="1600" dirty="0">
                <a:solidFill>
                  <a:srgbClr val="FF0000"/>
                </a:solidFill>
                <a:latin typeface="黑体" panose="02010609060101010101" charset="-122"/>
                <a:ea typeface="黑体" panose="02010609060101010101" charset="-122"/>
                <a:cs typeface="黑体" panose="02010609060101010101" charset="-122"/>
                <a:sym typeface="+mn-ea"/>
              </a:rPr>
              <a:t>食品安全自查</a:t>
            </a:r>
            <a:r>
              <a:rPr lang="zh-CN" altLang="en-US" sz="1600" dirty="0">
                <a:latin typeface="黑体" panose="02010609060101010101" charset="-122"/>
                <a:ea typeface="黑体" panose="02010609060101010101" charset="-122"/>
                <a:cs typeface="黑体" panose="02010609060101010101" charset="-122"/>
                <a:sym typeface="+mn-ea"/>
              </a:rPr>
              <a:t>，及时消除食品安全</a:t>
            </a:r>
            <a:r>
              <a:rPr lang="en-US" altLang="zh-CN" sz="1600" dirty="0">
                <a:latin typeface="黑体" panose="02010609060101010101" charset="-122"/>
                <a:ea typeface="黑体" panose="02010609060101010101" charset="-122"/>
                <a:cs typeface="黑体" panose="02010609060101010101" charset="-122"/>
                <a:sym typeface="+mn-ea"/>
              </a:rPr>
              <a:t> </a:t>
            </a:r>
            <a:r>
              <a:rPr lang="zh-CN" altLang="en-US" sz="1600" dirty="0">
                <a:latin typeface="黑体" panose="02010609060101010101" charset="-122"/>
                <a:ea typeface="黑体" panose="02010609060101010101" charset="-122"/>
                <a:cs typeface="黑体" panose="02010609060101010101" charset="-122"/>
                <a:sym typeface="+mn-ea"/>
              </a:rPr>
              <a:t>隐患。</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6.</a:t>
            </a:r>
            <a:r>
              <a:rPr lang="zh-CN" altLang="en-US" sz="1600" dirty="0">
                <a:latin typeface="黑体" panose="02010609060101010101" charset="-122"/>
                <a:ea typeface="黑体" panose="02010609060101010101" charset="-122"/>
                <a:cs typeface="黑体" panose="02010609060101010101" charset="-122"/>
                <a:sym typeface="+mn-ea"/>
              </a:rPr>
              <a:t>依法处置不合格食品、食品添加剂、剩余食品等。</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7.</a:t>
            </a:r>
            <a:r>
              <a:rPr lang="zh-CN" altLang="en-US" sz="1600" dirty="0">
                <a:latin typeface="黑体" panose="02010609060101010101" charset="-122"/>
                <a:ea typeface="黑体" panose="02010609060101010101" charset="-122"/>
                <a:cs typeface="黑体" panose="02010609060101010101" charset="-122"/>
                <a:sym typeface="+mn-ea"/>
              </a:rPr>
              <a:t>依法报告、处置食品安全事故。</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8.</a:t>
            </a:r>
            <a:r>
              <a:rPr lang="zh-CN" altLang="en-US" sz="1600" dirty="0">
                <a:latin typeface="黑体" panose="02010609060101010101" charset="-122"/>
                <a:ea typeface="黑体" panose="02010609060101010101" charset="-122"/>
                <a:cs typeface="黑体" panose="02010609060101010101" charset="-122"/>
                <a:sym typeface="+mn-ea"/>
              </a:rPr>
              <a:t>配合市场监督管理部门开展监督检查。</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r>
              <a:rPr lang="en-US" altLang="zh-CN" sz="1600" dirty="0">
                <a:latin typeface="黑体" panose="02010609060101010101" charset="-122"/>
                <a:ea typeface="黑体" panose="02010609060101010101" charset="-122"/>
                <a:cs typeface="黑体" panose="02010609060101010101" charset="-122"/>
                <a:sym typeface="+mn-ea"/>
              </a:rPr>
              <a:t>9.</a:t>
            </a:r>
            <a:r>
              <a:rPr lang="zh-CN" altLang="en-US" sz="1600" dirty="0">
                <a:solidFill>
                  <a:srgbClr val="FF0000"/>
                </a:solidFill>
                <a:latin typeface="黑体" panose="02010609060101010101" charset="-122"/>
                <a:ea typeface="黑体" panose="02010609060101010101" charset="-122"/>
                <a:cs typeface="黑体" panose="02010609060101010101" charset="-122"/>
                <a:sym typeface="+mn-ea"/>
              </a:rPr>
              <a:t>建立健全食品安全管理档案</a:t>
            </a:r>
            <a:r>
              <a:rPr lang="zh-CN" altLang="en-US" sz="1600" dirty="0">
                <a:latin typeface="黑体" panose="02010609060101010101" charset="-122"/>
                <a:ea typeface="黑体" panose="02010609060101010101" charset="-122"/>
                <a:cs typeface="黑体" panose="02010609060101010101" charset="-122"/>
                <a:sym typeface="+mn-ea"/>
              </a:rPr>
              <a:t>。</a:t>
            </a:r>
            <a:endParaRPr lang="zh-CN" altLang="en-US" sz="1600" dirty="0">
              <a:latin typeface="黑体" panose="02010609060101010101" charset="-122"/>
              <a:ea typeface="黑体" panose="02010609060101010101" charset="-122"/>
              <a:cs typeface="黑体" panose="02010609060101010101" charset="-122"/>
            </a:endParaRPr>
          </a:p>
          <a:p>
            <a:pPr>
              <a:lnSpc>
                <a:spcPct val="110000"/>
              </a:lnSpc>
              <a:spcBef>
                <a:spcPts val="600"/>
              </a:spcBef>
              <a:spcAft>
                <a:spcPts val="600"/>
              </a:spcAft>
            </a:pPr>
            <a:endParaRPr lang="zh-CN" altLang="en-US" sz="1600" dirty="0">
              <a:latin typeface="黑体" panose="02010609060101010101" charset="-122"/>
              <a:ea typeface="黑体" panose="02010609060101010101" charset="-122"/>
              <a:cs typeface="黑体" panose="02010609060101010101" charset="-122"/>
              <a:sym typeface="+mn-ea"/>
            </a:endParaRPr>
          </a:p>
        </p:txBody>
      </p:sp>
      <p:pic>
        <p:nvPicPr>
          <p:cNvPr id="32" name="图片 31" descr="华餐logo黑体字"/>
          <p:cNvPicPr>
            <a:picLocks noChangeAspect="1"/>
          </p:cNvPicPr>
          <p:nvPr>
            <p:custDataLst>
              <p:tags r:id="rId1"/>
            </p:custDataLst>
          </p:nvPr>
        </p:nvPicPr>
        <p:blipFill>
          <a:blip r:embed="rId2"/>
          <a:stretch>
            <a:fillRect/>
          </a:stretch>
        </p:blipFill>
        <p:spPr>
          <a:xfrm>
            <a:off x="10128250" y="189230"/>
            <a:ext cx="1771650" cy="674370"/>
          </a:xfrm>
          <a:prstGeom prst="rect">
            <a:avLst/>
          </a:prstGeom>
        </p:spPr>
      </p:pic>
      <p:pic>
        <p:nvPicPr>
          <p:cNvPr id="3" name="图片 2" descr="微信图片_20241127172716"/>
          <p:cNvPicPr>
            <a:picLocks noChangeAspect="1"/>
          </p:cNvPicPr>
          <p:nvPr/>
        </p:nvPicPr>
        <p:blipFill>
          <a:blip r:embed="rId3"/>
          <a:stretch>
            <a:fillRect/>
          </a:stretch>
        </p:blipFill>
        <p:spPr>
          <a:xfrm>
            <a:off x="264160" y="1168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rot="0">
            <a:off x="4507864" y="609600"/>
            <a:ext cx="3260090" cy="859155"/>
            <a:chOff x="2894571" y="3169020"/>
            <a:chExt cx="3260149" cy="859234"/>
          </a:xfrm>
        </p:grpSpPr>
        <p:sp>
          <p:nvSpPr>
            <p:cNvPr id="10" name="矩形 9"/>
            <p:cNvSpPr/>
            <p:nvPr/>
          </p:nvSpPr>
          <p:spPr>
            <a:xfrm>
              <a:off x="2894571" y="3169020"/>
              <a:ext cx="3260149" cy="522018"/>
            </a:xfrm>
            <a:prstGeom prst="rect">
              <a:avLst/>
            </a:prstGeom>
          </p:spPr>
          <p:txBody>
            <a:bodyPr wrap="square">
              <a:spAutoFit/>
            </a:bodyPr>
            <a:p>
              <a:pPr algn="ctr"/>
              <a:r>
                <a:rPr lang="en-US" altLang="zh-CN" sz="2800" dirty="0">
                  <a:solidFill>
                    <a:srgbClr val="227F76"/>
                  </a:solidFill>
                  <a:cs typeface="+mn-ea"/>
                  <a:sym typeface="+mn-lt"/>
                </a:rPr>
                <a:t>3.</a:t>
              </a:r>
              <a:r>
                <a:rPr lang="zh-CN" altLang="en-US" sz="2800" dirty="0">
                  <a:solidFill>
                    <a:srgbClr val="227F76"/>
                  </a:solidFill>
                  <a:cs typeface="+mn-ea"/>
                  <a:sym typeface="+mn-lt"/>
                </a:rPr>
                <a:t>安全保障管理</a:t>
              </a:r>
              <a:endParaRPr lang="zh-CN" altLang="en-US" sz="2800" dirty="0">
                <a:solidFill>
                  <a:srgbClr val="227F76"/>
                </a:solidFill>
                <a:cs typeface="+mn-ea"/>
                <a:sym typeface="+mn-lt"/>
              </a:endParaRPr>
            </a:p>
          </p:txBody>
        </p:sp>
        <p:sp>
          <p:nvSpPr>
            <p:cNvPr id="11" name="矩形 10"/>
            <p:cNvSpPr/>
            <p:nvPr/>
          </p:nvSpPr>
          <p:spPr>
            <a:xfrm>
              <a:off x="2970772" y="3691038"/>
              <a:ext cx="3102031" cy="337216"/>
            </a:xfrm>
            <a:prstGeom prst="rect">
              <a:avLst/>
            </a:prstGeom>
          </p:spPr>
          <p:txBody>
            <a:bodyPr wrap="square">
              <a:spAutoFit/>
            </a:bodyPr>
            <a:p>
              <a:pPr algn="l"/>
              <a:endParaRPr lang="zh-CN" altLang="en-US" sz="1600" dirty="0">
                <a:solidFill>
                  <a:srgbClr val="002C4E"/>
                </a:solidFill>
                <a:effectLst/>
                <a:latin typeface="微软雅黑" panose="020B0503020204020204" pitchFamily="34" charset="-122"/>
                <a:ea typeface="微软雅黑" panose="020B0503020204020204" pitchFamily="34" charset="-122"/>
                <a:cs typeface="+mn-ea"/>
                <a:sym typeface="+mn-ea"/>
              </a:endParaRPr>
            </a:p>
          </p:txBody>
        </p:sp>
      </p:grpSp>
      <p:pic>
        <p:nvPicPr>
          <p:cNvPr id="13" name="图片 12" descr="扫描全能王 2023-12-04 10.00_7"/>
          <p:cNvPicPr>
            <a:picLocks noChangeAspect="1"/>
          </p:cNvPicPr>
          <p:nvPr/>
        </p:nvPicPr>
        <p:blipFill>
          <a:blip r:embed="rId1"/>
          <a:srcRect/>
          <a:stretch>
            <a:fillRect/>
          </a:stretch>
        </p:blipFill>
        <p:spPr>
          <a:xfrm>
            <a:off x="542925" y="1468755"/>
            <a:ext cx="1584000" cy="2376000"/>
          </a:xfrm>
          <a:prstGeom prst="roundRect">
            <a:avLst/>
          </a:prstGeom>
        </p:spPr>
      </p:pic>
      <p:pic>
        <p:nvPicPr>
          <p:cNvPr id="2" name="图片 1" descr="微信图片_20241204110655"/>
          <p:cNvPicPr>
            <a:picLocks noChangeAspect="1"/>
          </p:cNvPicPr>
          <p:nvPr/>
        </p:nvPicPr>
        <p:blipFill>
          <a:blip r:embed="rId2"/>
          <a:srcRect t="5023" b="22776"/>
          <a:stretch>
            <a:fillRect/>
          </a:stretch>
        </p:blipFill>
        <p:spPr>
          <a:xfrm>
            <a:off x="2449195" y="1468755"/>
            <a:ext cx="1584000" cy="2340000"/>
          </a:xfrm>
          <a:prstGeom prst="roundRect">
            <a:avLst/>
          </a:prstGeom>
        </p:spPr>
      </p:pic>
      <p:pic>
        <p:nvPicPr>
          <p:cNvPr id="3" name="图片 2" descr="微信图片_20241204110704"/>
          <p:cNvPicPr>
            <a:picLocks noChangeAspect="1"/>
          </p:cNvPicPr>
          <p:nvPr/>
        </p:nvPicPr>
        <p:blipFill>
          <a:blip r:embed="rId3"/>
          <a:srcRect t="12883" b="21933"/>
          <a:stretch>
            <a:fillRect/>
          </a:stretch>
        </p:blipFill>
        <p:spPr>
          <a:xfrm>
            <a:off x="4355465" y="1468755"/>
            <a:ext cx="1584000" cy="2376000"/>
          </a:xfrm>
          <a:prstGeom prst="roundRect">
            <a:avLst/>
          </a:prstGeom>
        </p:spPr>
      </p:pic>
      <p:pic>
        <p:nvPicPr>
          <p:cNvPr id="4" name="图片 3" descr="微信图片_20241204110731"/>
          <p:cNvPicPr>
            <a:picLocks noChangeAspect="1"/>
          </p:cNvPicPr>
          <p:nvPr/>
        </p:nvPicPr>
        <p:blipFill>
          <a:blip r:embed="rId4"/>
          <a:srcRect l="7606" r="8421" b="4074"/>
          <a:stretch>
            <a:fillRect/>
          </a:stretch>
        </p:blipFill>
        <p:spPr>
          <a:xfrm>
            <a:off x="6261735" y="1468755"/>
            <a:ext cx="1584000" cy="2376000"/>
          </a:xfrm>
          <a:prstGeom prst="roundRect">
            <a:avLst/>
          </a:prstGeom>
        </p:spPr>
      </p:pic>
      <p:pic>
        <p:nvPicPr>
          <p:cNvPr id="5" name="图片 4" descr="微信图片_20241204110742"/>
          <p:cNvPicPr>
            <a:picLocks noChangeAspect="1"/>
          </p:cNvPicPr>
          <p:nvPr/>
        </p:nvPicPr>
        <p:blipFill>
          <a:blip r:embed="rId5"/>
          <a:srcRect t="8469" r="1840" b="20136"/>
          <a:stretch>
            <a:fillRect/>
          </a:stretch>
        </p:blipFill>
        <p:spPr>
          <a:xfrm>
            <a:off x="8168005" y="1468755"/>
            <a:ext cx="1584000" cy="2340000"/>
          </a:xfrm>
          <a:prstGeom prst="roundRect">
            <a:avLst/>
          </a:prstGeom>
        </p:spPr>
      </p:pic>
      <p:pic>
        <p:nvPicPr>
          <p:cNvPr id="6" name="图片 5" descr="微信图片_20241204110737"/>
          <p:cNvPicPr>
            <a:picLocks noChangeAspect="1"/>
          </p:cNvPicPr>
          <p:nvPr/>
        </p:nvPicPr>
        <p:blipFill>
          <a:blip r:embed="rId6"/>
          <a:srcRect t="8889" r="5667" b="25194"/>
          <a:stretch>
            <a:fillRect/>
          </a:stretch>
        </p:blipFill>
        <p:spPr>
          <a:xfrm>
            <a:off x="10074275" y="1468755"/>
            <a:ext cx="1584000" cy="2376000"/>
          </a:xfrm>
          <a:prstGeom prst="roundRect">
            <a:avLst/>
          </a:prstGeom>
        </p:spPr>
      </p:pic>
      <p:pic>
        <p:nvPicPr>
          <p:cNvPr id="7" name="图片 6" descr="微信图片_20241204110754"/>
          <p:cNvPicPr/>
          <p:nvPr/>
        </p:nvPicPr>
        <p:blipFill>
          <a:blip r:embed="rId7"/>
          <a:stretch>
            <a:fillRect/>
          </a:stretch>
        </p:blipFill>
        <p:spPr>
          <a:xfrm>
            <a:off x="542925" y="3982720"/>
            <a:ext cx="1584000" cy="2376000"/>
          </a:xfrm>
          <a:prstGeom prst="roundRect">
            <a:avLst/>
          </a:prstGeom>
        </p:spPr>
      </p:pic>
      <p:pic>
        <p:nvPicPr>
          <p:cNvPr id="37" name="图片 36"/>
          <p:cNvPicPr>
            <a:picLocks noChangeAspect="1"/>
          </p:cNvPicPr>
          <p:nvPr/>
        </p:nvPicPr>
        <p:blipFill>
          <a:blip r:embed="rId8"/>
          <a:stretch>
            <a:fillRect/>
          </a:stretch>
        </p:blipFill>
        <p:spPr>
          <a:xfrm>
            <a:off x="2449195" y="3982720"/>
            <a:ext cx="1584000" cy="2376000"/>
          </a:xfrm>
          <a:prstGeom prst="roundRect">
            <a:avLst/>
          </a:prstGeom>
        </p:spPr>
      </p:pic>
      <p:pic>
        <p:nvPicPr>
          <p:cNvPr id="8" name="图片 7" descr="微信图片_20241204113959"/>
          <p:cNvPicPr>
            <a:picLocks noChangeAspect="1"/>
          </p:cNvPicPr>
          <p:nvPr/>
        </p:nvPicPr>
        <p:blipFill>
          <a:blip r:embed="rId9"/>
          <a:stretch>
            <a:fillRect/>
          </a:stretch>
        </p:blipFill>
        <p:spPr>
          <a:xfrm>
            <a:off x="4355465" y="3982720"/>
            <a:ext cx="1584000" cy="2376000"/>
          </a:xfrm>
          <a:prstGeom prst="roundRect">
            <a:avLst/>
          </a:prstGeom>
        </p:spPr>
      </p:pic>
      <p:pic>
        <p:nvPicPr>
          <p:cNvPr id="12" name="图片 11" descr="微信图片_20241204113936"/>
          <p:cNvPicPr>
            <a:picLocks noChangeAspect="1"/>
          </p:cNvPicPr>
          <p:nvPr/>
        </p:nvPicPr>
        <p:blipFill>
          <a:blip r:embed="rId10"/>
          <a:stretch>
            <a:fillRect/>
          </a:stretch>
        </p:blipFill>
        <p:spPr>
          <a:xfrm>
            <a:off x="6261735" y="3982720"/>
            <a:ext cx="1584000" cy="2376000"/>
          </a:xfrm>
          <a:prstGeom prst="roundRect">
            <a:avLst/>
          </a:prstGeom>
        </p:spPr>
      </p:pic>
      <p:pic>
        <p:nvPicPr>
          <p:cNvPr id="15" name="图片 14" descr="微信图片_20241204114555"/>
          <p:cNvPicPr/>
          <p:nvPr/>
        </p:nvPicPr>
        <p:blipFill>
          <a:blip r:embed="rId11"/>
          <a:stretch>
            <a:fillRect/>
          </a:stretch>
        </p:blipFill>
        <p:spPr>
          <a:xfrm>
            <a:off x="8168005" y="3982720"/>
            <a:ext cx="1584000" cy="2376000"/>
          </a:xfrm>
          <a:prstGeom prst="roundRect">
            <a:avLst/>
          </a:prstGeom>
        </p:spPr>
      </p:pic>
      <p:pic>
        <p:nvPicPr>
          <p:cNvPr id="16" name="图片 15" descr="微信图片_20241204113943"/>
          <p:cNvPicPr>
            <a:picLocks noChangeAspect="1"/>
          </p:cNvPicPr>
          <p:nvPr/>
        </p:nvPicPr>
        <p:blipFill>
          <a:blip r:embed="rId12"/>
          <a:stretch>
            <a:fillRect/>
          </a:stretch>
        </p:blipFill>
        <p:spPr>
          <a:xfrm>
            <a:off x="10074275" y="3982720"/>
            <a:ext cx="1584000" cy="2376000"/>
          </a:xfrm>
          <a:prstGeom prst="roundRect">
            <a:avLst/>
          </a:prstGeom>
        </p:spPr>
      </p:pic>
      <p:sp>
        <p:nvSpPr>
          <p:cNvPr id="17" name="文本框 16"/>
          <p:cNvSpPr txBox="1"/>
          <p:nvPr/>
        </p:nvSpPr>
        <p:spPr>
          <a:xfrm>
            <a:off x="4507865" y="1052830"/>
            <a:ext cx="3260090" cy="337185"/>
          </a:xfrm>
          <a:prstGeom prst="rect">
            <a:avLst/>
          </a:prstGeom>
          <a:noFill/>
        </p:spPr>
        <p:txBody>
          <a:bodyPr wrap="square" rtlCol="0" anchor="t">
            <a:spAutoFit/>
          </a:bodyPr>
          <a:p>
            <a:r>
              <a:rPr lang="en-US" altLang="zh-CN" sz="1600" dirty="0">
                <a:solidFill>
                  <a:srgbClr val="247D77"/>
                </a:solidFill>
                <a:effectLst/>
                <a:latin typeface="黑体" panose="02010609060101010101" charset="-122"/>
                <a:ea typeface="黑体" panose="02010609060101010101" charset="-122"/>
                <a:cs typeface="+mn-ea"/>
                <a:sym typeface="+mn-ea"/>
              </a:rPr>
              <a:t>Security assurance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pic>
        <p:nvPicPr>
          <p:cNvPr id="32" name="图片 31" descr="华餐logo黑体字"/>
          <p:cNvPicPr>
            <a:picLocks noChangeAspect="1"/>
          </p:cNvPicPr>
          <p:nvPr>
            <p:custDataLst>
              <p:tags r:id="rId13"/>
            </p:custDataLst>
          </p:nvPr>
        </p:nvPicPr>
        <p:blipFill>
          <a:blip r:embed="rId14"/>
          <a:stretch>
            <a:fillRect/>
          </a:stretch>
        </p:blipFill>
        <p:spPr>
          <a:xfrm>
            <a:off x="9984105" y="331470"/>
            <a:ext cx="1771650" cy="674370"/>
          </a:xfrm>
          <a:prstGeom prst="rect">
            <a:avLst/>
          </a:prstGeom>
        </p:spPr>
      </p:pic>
      <p:pic>
        <p:nvPicPr>
          <p:cNvPr id="18" name="图片 17" descr="微信图片_20241127172716"/>
          <p:cNvPicPr>
            <a:picLocks noChangeAspect="1"/>
          </p:cNvPicPr>
          <p:nvPr/>
        </p:nvPicPr>
        <p:blipFill>
          <a:blip r:embed="rId1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181475" y="588010"/>
            <a:ext cx="3801110" cy="818515"/>
            <a:chOff x="3783" y="4811"/>
            <a:chExt cx="5986" cy="1289"/>
          </a:xfrm>
        </p:grpSpPr>
        <p:sp>
          <p:nvSpPr>
            <p:cNvPr id="17" name="矩形 16"/>
            <p:cNvSpPr/>
            <p:nvPr/>
          </p:nvSpPr>
          <p:spPr>
            <a:xfrm>
              <a:off x="3858" y="4811"/>
              <a:ext cx="5911" cy="822"/>
            </a:xfrm>
            <a:prstGeom prst="rect">
              <a:avLst/>
            </a:prstGeom>
          </p:spPr>
          <p:txBody>
            <a:bodyPr wrap="square">
              <a:spAutoFit/>
            </a:bodyPr>
            <a:p>
              <a:pPr algn="ctr"/>
              <a:r>
                <a:rPr lang="en-US" altLang="zh-CN" sz="2800">
                  <a:solidFill>
                    <a:srgbClr val="227F76"/>
                  </a:solidFill>
                  <a:sym typeface="+mn-ea"/>
                </a:rPr>
                <a:t>3.</a:t>
              </a:r>
              <a:r>
                <a:rPr lang="zh-CN" altLang="en-US" sz="2800">
                  <a:solidFill>
                    <a:srgbClr val="227F76"/>
                  </a:solidFill>
                  <a:sym typeface="+mn-ea"/>
                </a:rPr>
                <a:t>安全保障管理</a:t>
              </a:r>
              <a:endParaRPr lang="zh-CN" altLang="en-US" sz="2800" dirty="0">
                <a:solidFill>
                  <a:srgbClr val="227F76"/>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3783" y="5566"/>
              <a:ext cx="5833" cy="534"/>
            </a:xfrm>
            <a:prstGeom prst="rect">
              <a:avLst/>
            </a:prstGeom>
          </p:spPr>
          <p:txBody>
            <a:bodyPr wrap="squar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Security assurance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a:p>
              <a:pPr algn="ctr"/>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s</a:t>
              </a:r>
              <a:endPar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pic>
        <p:nvPicPr>
          <p:cNvPr id="8" name="图片 7"/>
          <p:cNvPicPr>
            <a:picLocks noChangeAspect="1"/>
          </p:cNvPicPr>
          <p:nvPr/>
        </p:nvPicPr>
        <p:blipFill>
          <a:blip r:embed="rId1"/>
          <a:stretch>
            <a:fillRect/>
          </a:stretch>
        </p:blipFill>
        <p:spPr>
          <a:xfrm>
            <a:off x="6889115" y="1407160"/>
            <a:ext cx="1825625" cy="1936750"/>
          </a:xfrm>
          <a:prstGeom prst="roundRect">
            <a:avLst/>
          </a:prstGeom>
        </p:spPr>
      </p:pic>
      <p:pic>
        <p:nvPicPr>
          <p:cNvPr id="15" name="图片 14"/>
          <p:cNvPicPr>
            <a:picLocks noChangeAspect="1"/>
          </p:cNvPicPr>
          <p:nvPr/>
        </p:nvPicPr>
        <p:blipFill>
          <a:blip r:embed="rId2"/>
          <a:stretch>
            <a:fillRect/>
          </a:stretch>
        </p:blipFill>
        <p:spPr>
          <a:xfrm>
            <a:off x="6889750" y="3506470"/>
            <a:ext cx="1825200" cy="1936800"/>
          </a:xfrm>
          <a:prstGeom prst="roundRect">
            <a:avLst/>
          </a:prstGeom>
        </p:spPr>
      </p:pic>
      <p:pic>
        <p:nvPicPr>
          <p:cNvPr id="19" name="图片 18"/>
          <p:cNvPicPr>
            <a:picLocks noChangeAspect="1"/>
          </p:cNvPicPr>
          <p:nvPr/>
        </p:nvPicPr>
        <p:blipFill>
          <a:blip r:embed="rId3"/>
          <a:stretch>
            <a:fillRect/>
          </a:stretch>
        </p:blipFill>
        <p:spPr>
          <a:xfrm>
            <a:off x="8972550" y="1406525"/>
            <a:ext cx="1825625" cy="1937385"/>
          </a:xfrm>
          <a:prstGeom prst="roundRect">
            <a:avLst/>
          </a:prstGeom>
        </p:spPr>
      </p:pic>
      <p:pic>
        <p:nvPicPr>
          <p:cNvPr id="20" name="图片 19"/>
          <p:cNvPicPr>
            <a:picLocks noChangeAspect="1"/>
          </p:cNvPicPr>
          <p:nvPr/>
        </p:nvPicPr>
        <p:blipFill>
          <a:blip r:embed="rId4"/>
          <a:srcRect l="2959" r="9332"/>
          <a:stretch>
            <a:fillRect/>
          </a:stretch>
        </p:blipFill>
        <p:spPr>
          <a:xfrm>
            <a:off x="4712335" y="1407160"/>
            <a:ext cx="1825200" cy="1936750"/>
          </a:xfrm>
          <a:prstGeom prst="roundRect">
            <a:avLst/>
          </a:prstGeom>
        </p:spPr>
      </p:pic>
      <p:sp>
        <p:nvSpPr>
          <p:cNvPr id="21" name="文本框 20"/>
          <p:cNvSpPr txBox="1"/>
          <p:nvPr/>
        </p:nvSpPr>
        <p:spPr>
          <a:xfrm>
            <a:off x="436245" y="1694180"/>
            <a:ext cx="3518535" cy="3749040"/>
          </a:xfrm>
          <a:prstGeom prst="rect">
            <a:avLst/>
          </a:prstGeom>
          <a:noFill/>
        </p:spPr>
        <p:txBody>
          <a:bodyPr wrap="square" rtlCol="0">
            <a:noAutofit/>
          </a:bodyPr>
          <a:p>
            <a:pPr algn="just">
              <a:lnSpc>
                <a:spcPct val="140000"/>
              </a:lnSpc>
            </a:pPr>
            <a:r>
              <a:rPr lang="en-US" altLang="zh-CN" sz="16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江苏好仕来餐饮管理有限公司每月</a:t>
            </a:r>
            <a:r>
              <a:rPr lang="en-US" altLang="zh-CN" sz="1400">
                <a:latin typeface="黑体" panose="02010609060101010101" charset="-122"/>
                <a:ea typeface="黑体" panose="02010609060101010101" charset="-122"/>
                <a:cs typeface="黑体" panose="02010609060101010101" charset="-122"/>
              </a:rPr>
              <a:t>1-2</a:t>
            </a:r>
            <a:r>
              <a:rPr lang="zh-CN" altLang="en-US" sz="1400">
                <a:latin typeface="黑体" panose="02010609060101010101" charset="-122"/>
                <a:ea typeface="黑体" panose="02010609060101010101" charset="-122"/>
                <a:cs typeface="黑体" panose="02010609060101010101" charset="-122"/>
              </a:rPr>
              <a:t>次飞行检查，检查出任何问题需有整改有处罚，检查成绩记入项目经理月度考核成绩有奖惩，</a:t>
            </a:r>
            <a:endParaRPr lang="zh-CN" altLang="en-US" sz="1400">
              <a:latin typeface="黑体" panose="02010609060101010101" charset="-122"/>
              <a:ea typeface="黑体" panose="02010609060101010101" charset="-122"/>
              <a:cs typeface="黑体" panose="02010609060101010101" charset="-122"/>
            </a:endParaRPr>
          </a:p>
          <a:p>
            <a:pPr algn="just">
              <a:lnSpc>
                <a:spcPct val="140000"/>
              </a:lnSpc>
            </a:pP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餐厅项目点每天除接受总务处领导检查外，管理团队每天早中晚三遍检查，检查到问题开具整改处罚单并上墙公示，</a:t>
            </a:r>
            <a:endParaRPr lang="zh-CN" altLang="en-US" sz="1400">
              <a:latin typeface="黑体" panose="02010609060101010101" charset="-122"/>
              <a:ea typeface="黑体" panose="02010609060101010101" charset="-122"/>
              <a:cs typeface="黑体" panose="02010609060101010101" charset="-122"/>
            </a:endParaRPr>
          </a:p>
          <a:p>
            <a:pPr algn="just">
              <a:lnSpc>
                <a:spcPct val="140000"/>
              </a:lnSpc>
            </a:pP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针对每次和工作相关社会热点的问题，及时进行自查自纠并写整改报告组织管理组及班组员工进行学习做好预防工作。</a:t>
            </a:r>
            <a:endParaRPr lang="zh-CN" altLang="en-US" sz="1400">
              <a:latin typeface="黑体" panose="02010609060101010101" charset="-122"/>
              <a:ea typeface="黑体" panose="02010609060101010101" charset="-122"/>
              <a:cs typeface="黑体" panose="02010609060101010101" charset="-122"/>
            </a:endParaRPr>
          </a:p>
        </p:txBody>
      </p:sp>
      <p:pic>
        <p:nvPicPr>
          <p:cNvPr id="22" name="图片 21" descr="微信图片_20241205181849"/>
          <p:cNvPicPr>
            <a:picLocks noChangeAspect="1"/>
          </p:cNvPicPr>
          <p:nvPr/>
        </p:nvPicPr>
        <p:blipFill>
          <a:blip r:embed="rId5"/>
          <a:stretch>
            <a:fillRect/>
          </a:stretch>
        </p:blipFill>
        <p:spPr>
          <a:xfrm>
            <a:off x="4712335" y="3506470"/>
            <a:ext cx="1825200" cy="2008505"/>
          </a:xfrm>
          <a:prstGeom prst="roundRect">
            <a:avLst/>
          </a:prstGeom>
        </p:spPr>
      </p:pic>
      <p:pic>
        <p:nvPicPr>
          <p:cNvPr id="25" name="图片 24" descr="微信图片_20241205182439"/>
          <p:cNvPicPr>
            <a:picLocks noChangeAspect="1"/>
          </p:cNvPicPr>
          <p:nvPr/>
        </p:nvPicPr>
        <p:blipFill>
          <a:blip r:embed="rId6"/>
          <a:stretch>
            <a:fillRect/>
          </a:stretch>
        </p:blipFill>
        <p:spPr>
          <a:xfrm>
            <a:off x="9067165" y="3506470"/>
            <a:ext cx="1824990" cy="1936800"/>
          </a:xfrm>
          <a:prstGeom prst="roundRect">
            <a:avLst/>
          </a:prstGeom>
        </p:spPr>
      </p:pic>
      <p:pic>
        <p:nvPicPr>
          <p:cNvPr id="32" name="图片 31" descr="华餐logo黑体字"/>
          <p:cNvPicPr>
            <a:picLocks noChangeAspect="1"/>
          </p:cNvPicPr>
          <p:nvPr>
            <p:custDataLst>
              <p:tags r:id="rId7"/>
            </p:custDataLst>
          </p:nvPr>
        </p:nvPicPr>
        <p:blipFill>
          <a:blip r:embed="rId8"/>
          <a:stretch>
            <a:fillRect/>
          </a:stretch>
        </p:blipFill>
        <p:spPr>
          <a:xfrm>
            <a:off x="9984105" y="332740"/>
            <a:ext cx="1771650" cy="674370"/>
          </a:xfrm>
          <a:prstGeom prst="rect">
            <a:avLst/>
          </a:prstGeom>
        </p:spPr>
      </p:pic>
      <p:pic>
        <p:nvPicPr>
          <p:cNvPr id="2" name="图片 1" descr="微信图片_20241127172716"/>
          <p:cNvPicPr>
            <a:picLocks noChangeAspect="1"/>
          </p:cNvPicPr>
          <p:nvPr/>
        </p:nvPicPr>
        <p:blipFill>
          <a:blip r:embed="rId9"/>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4463415" y="588010"/>
            <a:ext cx="3283585" cy="904875"/>
            <a:chOff x="4227" y="4811"/>
            <a:chExt cx="5171" cy="1425"/>
          </a:xfrm>
        </p:grpSpPr>
        <p:sp>
          <p:nvSpPr>
            <p:cNvPr id="23" name="矩形 22"/>
            <p:cNvSpPr/>
            <p:nvPr/>
          </p:nvSpPr>
          <p:spPr>
            <a:xfrm>
              <a:off x="4344" y="4811"/>
              <a:ext cx="4915" cy="822"/>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3.</a:t>
              </a:r>
              <a:r>
                <a:rPr lang="zh-CN" altLang="en-US" sz="2800" dirty="0">
                  <a:solidFill>
                    <a:srgbClr val="227F76"/>
                  </a:solidFill>
                  <a:latin typeface="黑体" panose="02010609060101010101" charset="-122"/>
                  <a:ea typeface="黑体" panose="02010609060101010101" charset="-122"/>
                  <a:cs typeface="+mn-ea"/>
                  <a:sym typeface="+mn-lt"/>
                </a:rPr>
                <a:t>消防安全保障</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24" name="矩形 23"/>
            <p:cNvSpPr/>
            <p:nvPr/>
          </p:nvSpPr>
          <p:spPr>
            <a:xfrm>
              <a:off x="4227" y="5633"/>
              <a:ext cx="5171" cy="603"/>
            </a:xfrm>
            <a:prstGeom prst="rect">
              <a:avLst/>
            </a:prstGeom>
          </p:spPr>
          <p:txBody>
            <a:bodyPr wrap="squar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Fire safety guarantee</a:t>
              </a:r>
              <a:endParaRPr lang="zh-CN" altLang="en-US" sz="1600" dirty="0">
                <a:solidFill>
                  <a:srgbClr val="247D77"/>
                </a:solidFill>
                <a:effectLst/>
                <a:latin typeface="黑体" panose="02010609060101010101" charset="-122"/>
                <a:ea typeface="黑体" panose="02010609060101010101" charset="-122"/>
                <a:cs typeface="+mn-ea"/>
                <a:sym typeface="+mn-ea"/>
              </a:endParaRPr>
            </a:p>
            <a:p>
              <a:pPr algn="ctr"/>
              <a:endParaRPr lang="zh-CN" altLang="en-US" sz="1600" dirty="0">
                <a:solidFill>
                  <a:srgbClr val="247D77"/>
                </a:solidFill>
                <a:effectLst/>
                <a:latin typeface="黑体" panose="02010609060101010101" charset="-122"/>
                <a:ea typeface="黑体" panose="02010609060101010101" charset="-122"/>
                <a:cs typeface="+mn-ea"/>
                <a:sym typeface="+mn-ea"/>
              </a:endParaRPr>
            </a:p>
          </p:txBody>
        </p:sp>
      </p:grpSp>
      <p:sp>
        <p:nvSpPr>
          <p:cNvPr id="46" name="文本框 45"/>
          <p:cNvSpPr txBox="1"/>
          <p:nvPr/>
        </p:nvSpPr>
        <p:spPr>
          <a:xfrm>
            <a:off x="835025" y="1602740"/>
            <a:ext cx="5260340" cy="4491990"/>
          </a:xfrm>
          <a:prstGeom prst="rect">
            <a:avLst/>
          </a:prstGeom>
          <a:noFill/>
          <a:ln>
            <a:noFill/>
          </a:ln>
        </p:spPr>
        <p:txBody>
          <a:bodyPr wrap="square" rtlCol="0">
            <a:noAutofit/>
          </a:bodyPr>
          <a:p>
            <a:pPr indent="0" algn="just">
              <a:lnSpc>
                <a:spcPct val="200000"/>
              </a:lnSpc>
              <a:buNone/>
            </a:pPr>
            <a:r>
              <a:rPr lang="en-US" altLang="zh-CN" sz="1200" dirty="0">
                <a:cs typeface="+mn-ea"/>
                <a:sym typeface="+mn-lt"/>
              </a:rPr>
              <a:t>    </a:t>
            </a:r>
            <a:r>
              <a:rPr lang="en-US" altLang="zh-CN" sz="1200" dirty="0">
                <a:latin typeface="黑体" panose="02010609060101010101" charset="-122"/>
                <a:ea typeface="黑体" panose="02010609060101010101" charset="-122"/>
                <a:cs typeface="黑体" panose="02010609060101010101" charset="-122"/>
                <a:sym typeface="+mn-lt"/>
              </a:rPr>
              <a:t>  </a:t>
            </a:r>
            <a:r>
              <a:rPr lang="zh-CN" altLang="en-US" sz="1200" dirty="0">
                <a:latin typeface="黑体" panose="02010609060101010101" charset="-122"/>
                <a:ea typeface="黑体" panose="02010609060101010101" charset="-122"/>
                <a:cs typeface="黑体" panose="02010609060101010101" charset="-122"/>
                <a:sym typeface="+mn-lt"/>
              </a:rPr>
              <a:t>桃园餐厅始终将消防安全置于首位，全力构建安全的饮食用餐环境，餐厅前后场共计配置了</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28</a:t>
            </a:r>
            <a:r>
              <a:rPr lang="zh-CN" altLang="en-US" sz="1200" dirty="0">
                <a:latin typeface="黑体" panose="02010609060101010101" charset="-122"/>
                <a:ea typeface="黑体" panose="02010609060101010101" charset="-122"/>
                <a:cs typeface="黑体" panose="02010609060101010101" charset="-122"/>
                <a:sym typeface="+mn-lt"/>
              </a:rPr>
              <a:t>个消防栓箱，前场大厅</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12</a:t>
            </a:r>
            <a:r>
              <a:rPr lang="zh-CN" altLang="en-US" sz="1200" dirty="0">
                <a:latin typeface="黑体" panose="02010609060101010101" charset="-122"/>
                <a:ea typeface="黑体" panose="02010609060101010101" charset="-122"/>
                <a:cs typeface="黑体" panose="02010609060101010101" charset="-122"/>
                <a:sym typeface="+mn-lt"/>
              </a:rPr>
              <a:t>个后场</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16</a:t>
            </a:r>
            <a:r>
              <a:rPr lang="zh-CN" altLang="en-US" sz="1200" dirty="0">
                <a:latin typeface="黑体" panose="02010609060101010101" charset="-122"/>
                <a:ea typeface="黑体" panose="02010609060101010101" charset="-122"/>
                <a:cs typeface="黑体" panose="02010609060101010101" charset="-122"/>
                <a:sym typeface="+mn-lt"/>
              </a:rPr>
              <a:t>个。配备灭火器箱</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23</a:t>
            </a:r>
            <a:r>
              <a:rPr lang="zh-CN" altLang="en-US" sz="1200" dirty="0">
                <a:latin typeface="黑体" panose="02010609060101010101" charset="-122"/>
                <a:ea typeface="黑体" panose="02010609060101010101" charset="-122"/>
                <a:cs typeface="黑体" panose="02010609060101010101" charset="-122"/>
                <a:sym typeface="+mn-lt"/>
              </a:rPr>
              <a:t>个，包含灭火器</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132</a:t>
            </a:r>
            <a:r>
              <a:rPr lang="zh-CN" altLang="en-US" sz="1200" dirty="0">
                <a:latin typeface="黑体" panose="02010609060101010101" charset="-122"/>
                <a:ea typeface="黑体" panose="02010609060101010101" charset="-122"/>
                <a:cs typeface="黑体" panose="02010609060101010101" charset="-122"/>
                <a:sym typeface="+mn-lt"/>
              </a:rPr>
              <a:t>个。外加</a:t>
            </a: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个推车式干粉灭火器，应急出口示灯</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27</a:t>
            </a:r>
            <a:r>
              <a:rPr lang="zh-CN" altLang="en-US" sz="1200" dirty="0">
                <a:latin typeface="黑体" panose="02010609060101010101" charset="-122"/>
                <a:ea typeface="黑体" panose="02010609060101010101" charset="-122"/>
                <a:cs typeface="黑体" panose="02010609060101010101" charset="-122"/>
                <a:sym typeface="+mn-lt"/>
              </a:rPr>
              <a:t>个，应急照明灯</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24</a:t>
            </a:r>
            <a:r>
              <a:rPr lang="zh-CN" altLang="en-US" sz="1200" dirty="0">
                <a:latin typeface="黑体" panose="02010609060101010101" charset="-122"/>
                <a:ea typeface="黑体" panose="02010609060101010101" charset="-122"/>
                <a:cs typeface="黑体" panose="02010609060101010101" charset="-122"/>
                <a:sym typeface="+mn-lt"/>
              </a:rPr>
              <a:t>个。天燃气检测报警器</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47</a:t>
            </a:r>
            <a:r>
              <a:rPr lang="zh-CN" altLang="en-US" sz="1200" dirty="0">
                <a:latin typeface="黑体" panose="02010609060101010101" charset="-122"/>
                <a:ea typeface="黑体" panose="02010609060101010101" charset="-122"/>
                <a:cs typeface="黑体" panose="02010609060101010101" charset="-122"/>
                <a:sym typeface="+mn-lt"/>
              </a:rPr>
              <a:t>个，油烟净化检测报警装置</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13</a:t>
            </a:r>
            <a:r>
              <a:rPr lang="zh-CN" altLang="en-US" sz="1200" dirty="0">
                <a:latin typeface="黑体" panose="02010609060101010101" charset="-122"/>
                <a:ea typeface="黑体" panose="02010609060101010101" charset="-122"/>
                <a:cs typeface="黑体" panose="02010609060101010101" charset="-122"/>
                <a:sym typeface="+mn-lt"/>
              </a:rPr>
              <a:t>台。</a:t>
            </a:r>
            <a:endParaRPr lang="zh-CN" altLang="en-US" sz="1200" dirty="0">
              <a:latin typeface="黑体" panose="02010609060101010101" charset="-122"/>
              <a:ea typeface="黑体" panose="02010609060101010101" charset="-122"/>
              <a:cs typeface="黑体" panose="02010609060101010101" charset="-122"/>
              <a:sym typeface="+mn-lt"/>
            </a:endParaRPr>
          </a:p>
          <a:p>
            <a:pPr indent="0" algn="just">
              <a:lnSpc>
                <a:spcPct val="200000"/>
              </a:lnSpc>
              <a:buNone/>
            </a:pPr>
            <a:r>
              <a:rPr lang="zh-CN" altLang="en-US" sz="1200" dirty="0">
                <a:latin typeface="黑体" panose="02010609060101010101" charset="-122"/>
                <a:ea typeface="黑体" panose="02010609060101010101" charset="-122"/>
                <a:cs typeface="黑体" panose="02010609060101010101" charset="-122"/>
                <a:sym typeface="+mn-lt"/>
              </a:rPr>
              <a:t> </a:t>
            </a:r>
            <a:r>
              <a:rPr lang="en-US" altLang="zh-CN" sz="1200" dirty="0">
                <a:latin typeface="黑体" panose="02010609060101010101" charset="-122"/>
                <a:ea typeface="黑体" panose="02010609060101010101" charset="-122"/>
                <a:cs typeface="黑体" panose="02010609060101010101" charset="-122"/>
                <a:sym typeface="+mn-lt"/>
              </a:rPr>
              <a:t>   </a:t>
            </a:r>
            <a:r>
              <a:rPr lang="zh-CN" altLang="en-US" sz="1200" dirty="0">
                <a:latin typeface="黑体" panose="02010609060101010101" charset="-122"/>
                <a:ea typeface="黑体" panose="02010609060101010101" charset="-122"/>
                <a:cs typeface="黑体" panose="02010609060101010101" charset="-122"/>
                <a:sym typeface="+mn-lt"/>
              </a:rPr>
              <a:t>每月初开展消防设施检查一次，本年度累计检查</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12</a:t>
            </a:r>
            <a:r>
              <a:rPr lang="zh-CN" altLang="en-US" sz="1200" dirty="0">
                <a:latin typeface="黑体" panose="02010609060101010101" charset="-122"/>
                <a:ea typeface="黑体" panose="02010609060101010101" charset="-122"/>
                <a:cs typeface="黑体" panose="02010609060101010101" charset="-122"/>
                <a:sym typeface="+mn-lt"/>
              </a:rPr>
              <a:t>次，及时维修更换应急指示灯</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6</a:t>
            </a:r>
            <a:r>
              <a:rPr lang="zh-CN" altLang="en-US" sz="1200" dirty="0">
                <a:latin typeface="黑体" panose="02010609060101010101" charset="-122"/>
                <a:ea typeface="黑体" panose="02010609060101010101" charset="-122"/>
                <a:cs typeface="黑体" panose="02010609060101010101" charset="-122"/>
                <a:sym typeface="+mn-lt"/>
              </a:rPr>
              <a:t>个，消防箱玻璃</a:t>
            </a:r>
            <a:r>
              <a:rPr lang="en-US" altLang="zh-CN" sz="1200" dirty="0">
                <a:latin typeface="黑体" panose="02010609060101010101" charset="-122"/>
                <a:ea typeface="黑体" panose="02010609060101010101" charset="-122"/>
                <a:cs typeface="黑体" panose="02010609060101010101" charset="-122"/>
                <a:sym typeface="+mn-lt"/>
              </a:rPr>
              <a:t>3</a:t>
            </a:r>
            <a:r>
              <a:rPr lang="zh-CN" altLang="en-US" sz="1200" dirty="0">
                <a:latin typeface="黑体" panose="02010609060101010101" charset="-122"/>
                <a:ea typeface="黑体" panose="02010609060101010101" charset="-122"/>
                <a:cs typeface="黑体" panose="02010609060101010101" charset="-122"/>
                <a:sym typeface="+mn-lt"/>
              </a:rPr>
              <a:t>块，并于</a:t>
            </a:r>
            <a:r>
              <a:rPr lang="en-US" altLang="zh-CN" sz="1200" dirty="0">
                <a:latin typeface="黑体" panose="02010609060101010101" charset="-122"/>
                <a:ea typeface="黑体" panose="02010609060101010101" charset="-122"/>
                <a:cs typeface="黑体" panose="02010609060101010101" charset="-122"/>
                <a:sym typeface="+mn-lt"/>
              </a:rPr>
              <a:t>11</a:t>
            </a:r>
            <a:r>
              <a:rPr lang="zh-CN" altLang="en-US" sz="1200" dirty="0">
                <a:latin typeface="黑体" panose="02010609060101010101" charset="-122"/>
                <a:ea typeface="黑体" panose="02010609060101010101" charset="-122"/>
                <a:cs typeface="黑体" panose="02010609060101010101" charset="-122"/>
                <a:sym typeface="+mn-lt"/>
              </a:rPr>
              <a:t>月份更换到期灭火器</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78</a:t>
            </a:r>
            <a:r>
              <a:rPr lang="zh-CN" altLang="en-US" sz="1200" dirty="0">
                <a:latin typeface="黑体" panose="02010609060101010101" charset="-122"/>
                <a:ea typeface="黑体" panose="02010609060101010101" charset="-122"/>
                <a:cs typeface="黑体" panose="02010609060101010101" charset="-122"/>
                <a:sym typeface="+mn-lt"/>
              </a:rPr>
              <a:t>个，灭火器箱</a:t>
            </a:r>
            <a:r>
              <a:rPr lang="en-US" altLang="zh-CN" sz="1200" dirty="0">
                <a:solidFill>
                  <a:srgbClr val="FF0000"/>
                </a:solidFill>
                <a:latin typeface="黑体" panose="02010609060101010101" charset="-122"/>
                <a:ea typeface="黑体" panose="02010609060101010101" charset="-122"/>
                <a:cs typeface="黑体" panose="02010609060101010101" charset="-122"/>
                <a:sym typeface="+mn-lt"/>
              </a:rPr>
              <a:t>10</a:t>
            </a:r>
            <a:r>
              <a:rPr lang="zh-CN" altLang="en-US" sz="1200" dirty="0">
                <a:latin typeface="黑体" panose="02010609060101010101" charset="-122"/>
                <a:ea typeface="黑体" panose="02010609060101010101" charset="-122"/>
                <a:cs typeface="黑体" panose="02010609060101010101" charset="-122"/>
                <a:sym typeface="+mn-lt"/>
              </a:rPr>
              <a:t>个。</a:t>
            </a:r>
            <a:r>
              <a:rPr lang="zh-CN" altLang="en-US" sz="1200">
                <a:latin typeface="黑体" panose="02010609060101010101" charset="-122"/>
                <a:ea typeface="黑体" panose="02010609060101010101" charset="-122"/>
                <a:cs typeface="黑体" panose="02010609060101010101" charset="-122"/>
                <a:sym typeface="+mn-ea"/>
              </a:rPr>
              <a:t>严格保持消防通道畅通无阻，本年度多次开展消防安全培训，安排专人劝阻违规停车，并排查有无违规充电，定期检查电器线路，及时消除老化破损线路隐患，联系公司专业电工对设备设施维修保养</a:t>
            </a:r>
            <a:r>
              <a:rPr lang="en-US" altLang="zh-CN" sz="1200">
                <a:solidFill>
                  <a:srgbClr val="FF0000"/>
                </a:solidFill>
                <a:latin typeface="黑体" panose="02010609060101010101" charset="-122"/>
                <a:ea typeface="黑体" panose="02010609060101010101" charset="-122"/>
                <a:cs typeface="黑体" panose="02010609060101010101" charset="-122"/>
                <a:sym typeface="+mn-ea"/>
              </a:rPr>
              <a:t>30</a:t>
            </a:r>
            <a:r>
              <a:rPr lang="zh-CN" altLang="en-US" sz="1200">
                <a:latin typeface="黑体" panose="02010609060101010101" charset="-122"/>
                <a:ea typeface="黑体" panose="02010609060101010101" charset="-122"/>
                <a:cs typeface="黑体" panose="02010609060101010101" charset="-122"/>
                <a:sym typeface="+mn-ea"/>
              </a:rPr>
              <a:t>多次，更换空气开关</a:t>
            </a:r>
            <a:r>
              <a:rPr lang="en-US" altLang="zh-CN" sz="1200">
                <a:solidFill>
                  <a:srgbClr val="FF0000"/>
                </a:solidFill>
                <a:latin typeface="黑体" panose="02010609060101010101" charset="-122"/>
                <a:ea typeface="黑体" panose="02010609060101010101" charset="-122"/>
                <a:cs typeface="黑体" panose="02010609060101010101" charset="-122"/>
                <a:sym typeface="+mn-ea"/>
              </a:rPr>
              <a:t>15</a:t>
            </a:r>
            <a:r>
              <a:rPr lang="zh-CN" altLang="en-US" sz="1200">
                <a:latin typeface="黑体" panose="02010609060101010101" charset="-122"/>
                <a:ea typeface="黑体" panose="02010609060101010101" charset="-122"/>
                <a:cs typeface="黑体" panose="02010609060101010101" charset="-122"/>
                <a:sym typeface="+mn-ea"/>
              </a:rPr>
              <a:t>个，更换照明灯</a:t>
            </a:r>
            <a:r>
              <a:rPr lang="en-US" altLang="zh-CN" sz="1200">
                <a:solidFill>
                  <a:srgbClr val="FF0000"/>
                </a:solidFill>
                <a:latin typeface="黑体" panose="02010609060101010101" charset="-122"/>
                <a:ea typeface="黑体" panose="02010609060101010101" charset="-122"/>
                <a:cs typeface="黑体" panose="02010609060101010101" charset="-122"/>
                <a:sym typeface="+mn-ea"/>
              </a:rPr>
              <a:t>215</a:t>
            </a:r>
            <a:r>
              <a:rPr lang="zh-CN" altLang="en-US" sz="1200">
                <a:latin typeface="黑体" panose="02010609060101010101" charset="-122"/>
                <a:ea typeface="黑体" panose="02010609060101010101" charset="-122"/>
                <a:cs typeface="黑体" panose="02010609060101010101" charset="-122"/>
                <a:sym typeface="+mn-ea"/>
              </a:rPr>
              <a:t>个，</a:t>
            </a:r>
            <a:endParaRPr lang="zh-CN" altLang="en-US" sz="1200">
              <a:latin typeface="黑体" panose="02010609060101010101" charset="-122"/>
              <a:ea typeface="黑体" panose="02010609060101010101" charset="-122"/>
              <a:cs typeface="黑体" panose="02010609060101010101" charset="-122"/>
              <a:sym typeface="+mn-ea"/>
            </a:endParaRPr>
          </a:p>
          <a:p>
            <a:pPr indent="0" algn="just">
              <a:lnSpc>
                <a:spcPct val="200000"/>
              </a:lnSpc>
              <a:buNone/>
            </a:pP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全年餐厅无消防事故，接下来我们将持续完善消防安全工作，争取为师生提供更加安全可靠的饮食服务。</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7" name="图片 6" descr="微信图片_20231115102910"/>
          <p:cNvPicPr>
            <a:picLocks noChangeAspect="1"/>
          </p:cNvPicPr>
          <p:nvPr/>
        </p:nvPicPr>
        <p:blipFill>
          <a:blip r:embed="rId1"/>
          <a:srcRect r="-2398" b="16018"/>
          <a:stretch>
            <a:fillRect/>
          </a:stretch>
        </p:blipFill>
        <p:spPr>
          <a:xfrm>
            <a:off x="6765290" y="3933825"/>
            <a:ext cx="1980432" cy="2160000"/>
          </a:xfrm>
          <a:prstGeom prst="roundRect">
            <a:avLst/>
          </a:prstGeom>
        </p:spPr>
      </p:pic>
      <p:pic>
        <p:nvPicPr>
          <p:cNvPr id="2" name="图片 1" descr="微信图片_20241204165518"/>
          <p:cNvPicPr>
            <a:picLocks noChangeAspect="1"/>
          </p:cNvPicPr>
          <p:nvPr/>
        </p:nvPicPr>
        <p:blipFill>
          <a:blip r:embed="rId2"/>
          <a:srcRect t="24694" b="21870"/>
          <a:stretch>
            <a:fillRect/>
          </a:stretch>
        </p:blipFill>
        <p:spPr>
          <a:xfrm>
            <a:off x="6765290" y="1368425"/>
            <a:ext cx="1980000" cy="2160000"/>
          </a:xfrm>
          <a:prstGeom prst="ellipse">
            <a:avLst/>
          </a:prstGeom>
        </p:spPr>
      </p:pic>
      <p:pic>
        <p:nvPicPr>
          <p:cNvPr id="4" name="图片 3"/>
          <p:cNvPicPr>
            <a:picLocks noChangeAspect="1"/>
          </p:cNvPicPr>
          <p:nvPr/>
        </p:nvPicPr>
        <p:blipFill>
          <a:blip r:embed="rId3"/>
          <a:srcRect l="16055" t="7907" r="19945" b="14021"/>
          <a:stretch>
            <a:fillRect/>
          </a:stretch>
        </p:blipFill>
        <p:spPr>
          <a:xfrm>
            <a:off x="9415145" y="3933825"/>
            <a:ext cx="1980000" cy="2160000"/>
          </a:xfrm>
          <a:prstGeom prst="roundRect">
            <a:avLst/>
          </a:prstGeom>
        </p:spPr>
      </p:pic>
      <p:pic>
        <p:nvPicPr>
          <p:cNvPr id="11" name="图片 10"/>
          <p:cNvPicPr>
            <a:picLocks noChangeAspect="1"/>
          </p:cNvPicPr>
          <p:nvPr/>
        </p:nvPicPr>
        <p:blipFill>
          <a:blip r:embed="rId4"/>
          <a:srcRect l="17543" t="8377"/>
          <a:stretch>
            <a:fillRect/>
          </a:stretch>
        </p:blipFill>
        <p:spPr>
          <a:xfrm>
            <a:off x="9414510" y="1368425"/>
            <a:ext cx="1980000" cy="2160000"/>
          </a:xfrm>
          <a:prstGeom prst="ellipse">
            <a:avLst/>
          </a:prstGeom>
        </p:spPr>
      </p:pic>
      <p:pic>
        <p:nvPicPr>
          <p:cNvPr id="32" name="图片 31" descr="华餐logo黑体字"/>
          <p:cNvPicPr>
            <a:picLocks noChangeAspect="1"/>
          </p:cNvPicPr>
          <p:nvPr>
            <p:custDataLst>
              <p:tags r:id="rId5"/>
            </p:custDataLst>
          </p:nvPr>
        </p:nvPicPr>
        <p:blipFill>
          <a:blip r:embed="rId6"/>
          <a:stretch>
            <a:fillRect/>
          </a:stretch>
        </p:blipFill>
        <p:spPr>
          <a:xfrm>
            <a:off x="9911715" y="321945"/>
            <a:ext cx="1771650" cy="674370"/>
          </a:xfrm>
          <a:prstGeom prst="rect">
            <a:avLst/>
          </a:prstGeom>
        </p:spPr>
      </p:pic>
      <p:pic>
        <p:nvPicPr>
          <p:cNvPr id="3" name="图片 2" descr="微信图片_20241127172716"/>
          <p:cNvPicPr>
            <a:picLocks noChangeAspect="1"/>
          </p:cNvPicPr>
          <p:nvPr/>
        </p:nvPicPr>
        <p:blipFill>
          <a:blip r:embed="rId7"/>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631055" y="513080"/>
            <a:ext cx="2795270" cy="463550"/>
          </a:xfrm>
          <a:prstGeom prst="rect">
            <a:avLst/>
          </a:prstGeom>
        </p:spPr>
        <p:txBody>
          <a:bodyPr wrap="square">
            <a:noAutofit/>
          </a:bodyPr>
          <a:p>
            <a:pPr algn="ctr"/>
            <a:r>
              <a:rPr lang="en-US" altLang="zh-CN" sz="2800" dirty="0">
                <a:solidFill>
                  <a:srgbClr val="227F76"/>
                </a:solidFill>
                <a:latin typeface="黑体" panose="02010609060101010101" charset="-122"/>
                <a:ea typeface="黑体" panose="02010609060101010101" charset="-122"/>
                <a:cs typeface="黑体" panose="02010609060101010101" charset="-122"/>
                <a:sym typeface="+mn-lt"/>
              </a:rPr>
              <a:t>4.</a:t>
            </a:r>
            <a:r>
              <a:rPr lang="zh-CN" altLang="en-US" sz="2800" dirty="0">
                <a:solidFill>
                  <a:srgbClr val="227F76"/>
                </a:solidFill>
                <a:latin typeface="黑体" panose="02010609060101010101" charset="-122"/>
                <a:ea typeface="黑体" panose="02010609060101010101" charset="-122"/>
                <a:cs typeface="黑体" panose="02010609060101010101" charset="-122"/>
                <a:sym typeface="+mn-lt"/>
              </a:rPr>
              <a:t>节日活动情况</a:t>
            </a:r>
            <a:endParaRPr lang="zh-CN" altLang="en-US" sz="2800" dirty="0">
              <a:solidFill>
                <a:srgbClr val="227F76"/>
              </a:solidFill>
              <a:latin typeface="黑体" panose="02010609060101010101" charset="-122"/>
              <a:ea typeface="黑体" panose="02010609060101010101" charset="-122"/>
              <a:cs typeface="黑体" panose="02010609060101010101" charset="-122"/>
              <a:sym typeface="+mn-lt"/>
            </a:endParaRPr>
          </a:p>
        </p:txBody>
      </p:sp>
      <p:pic>
        <p:nvPicPr>
          <p:cNvPr id="2" name="图片 1"/>
          <p:cNvPicPr>
            <a:picLocks noChangeAspect="1"/>
          </p:cNvPicPr>
          <p:nvPr/>
        </p:nvPicPr>
        <p:blipFill>
          <a:blip r:embed="rId1"/>
          <a:stretch>
            <a:fillRect/>
          </a:stretch>
        </p:blipFill>
        <p:spPr>
          <a:xfrm>
            <a:off x="460375" y="2009140"/>
            <a:ext cx="1641600" cy="1674000"/>
          </a:xfrm>
          <a:prstGeom prst="ellipse">
            <a:avLst/>
          </a:prstGeom>
        </p:spPr>
      </p:pic>
      <p:pic>
        <p:nvPicPr>
          <p:cNvPr id="13" name="图片 12"/>
          <p:cNvPicPr/>
          <p:nvPr/>
        </p:nvPicPr>
        <p:blipFill>
          <a:blip r:embed="rId2"/>
          <a:stretch>
            <a:fillRect/>
          </a:stretch>
        </p:blipFill>
        <p:spPr>
          <a:xfrm>
            <a:off x="2388235" y="2009140"/>
            <a:ext cx="1641530" cy="1674000"/>
          </a:xfrm>
          <a:prstGeom prst="ellipse">
            <a:avLst/>
          </a:prstGeom>
        </p:spPr>
      </p:pic>
      <p:pic>
        <p:nvPicPr>
          <p:cNvPr id="3" name="图片 2"/>
          <p:cNvPicPr>
            <a:picLocks noChangeAspect="1"/>
          </p:cNvPicPr>
          <p:nvPr/>
        </p:nvPicPr>
        <p:blipFill>
          <a:blip r:embed="rId3"/>
          <a:stretch>
            <a:fillRect/>
          </a:stretch>
        </p:blipFill>
        <p:spPr>
          <a:xfrm>
            <a:off x="4316730" y="2009140"/>
            <a:ext cx="1641600" cy="1674000"/>
          </a:xfrm>
          <a:prstGeom prst="ellipse">
            <a:avLst/>
          </a:prstGeom>
        </p:spPr>
      </p:pic>
      <p:pic>
        <p:nvPicPr>
          <p:cNvPr id="8" name="图片 7"/>
          <p:cNvPicPr>
            <a:picLocks noChangeAspect="1"/>
          </p:cNvPicPr>
          <p:nvPr/>
        </p:nvPicPr>
        <p:blipFill>
          <a:blip r:embed="rId4"/>
          <a:stretch>
            <a:fillRect/>
          </a:stretch>
        </p:blipFill>
        <p:spPr>
          <a:xfrm>
            <a:off x="8153400" y="2009140"/>
            <a:ext cx="1641600" cy="1674000"/>
          </a:xfrm>
          <a:prstGeom prst="ellipse">
            <a:avLst/>
          </a:prstGeom>
        </p:spPr>
      </p:pic>
      <p:pic>
        <p:nvPicPr>
          <p:cNvPr id="10" name="图片 9"/>
          <p:cNvPicPr>
            <a:picLocks noChangeAspect="1"/>
          </p:cNvPicPr>
          <p:nvPr/>
        </p:nvPicPr>
        <p:blipFill>
          <a:blip r:embed="rId5"/>
          <a:stretch>
            <a:fillRect/>
          </a:stretch>
        </p:blipFill>
        <p:spPr>
          <a:xfrm>
            <a:off x="10052050" y="2009140"/>
            <a:ext cx="1641600" cy="1674000"/>
          </a:xfrm>
          <a:prstGeom prst="ellipse">
            <a:avLst/>
          </a:prstGeom>
        </p:spPr>
      </p:pic>
      <p:pic>
        <p:nvPicPr>
          <p:cNvPr id="16" name="图片 15"/>
          <p:cNvPicPr>
            <a:picLocks noChangeAspect="1"/>
          </p:cNvPicPr>
          <p:nvPr/>
        </p:nvPicPr>
        <p:blipFill>
          <a:blip r:embed="rId6"/>
          <a:stretch>
            <a:fillRect/>
          </a:stretch>
        </p:blipFill>
        <p:spPr>
          <a:xfrm>
            <a:off x="6272530" y="2009140"/>
            <a:ext cx="1641600" cy="1674000"/>
          </a:xfrm>
          <a:prstGeom prst="ellipse">
            <a:avLst/>
          </a:prstGeom>
        </p:spPr>
      </p:pic>
      <p:sp>
        <p:nvSpPr>
          <p:cNvPr id="22" name="图文框 21"/>
          <p:cNvSpPr/>
          <p:nvPr/>
        </p:nvSpPr>
        <p:spPr>
          <a:xfrm>
            <a:off x="686435" y="1281430"/>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23" name="文本框 22"/>
          <p:cNvSpPr txBox="1"/>
          <p:nvPr/>
        </p:nvSpPr>
        <p:spPr>
          <a:xfrm>
            <a:off x="749935" y="1363980"/>
            <a:ext cx="967105" cy="38735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元宵节</a:t>
            </a:r>
            <a:endParaRPr lang="zh-CN" altLang="en-US">
              <a:latin typeface="黑体" panose="02010609060101010101" charset="-122"/>
              <a:ea typeface="黑体" panose="02010609060101010101" charset="-122"/>
            </a:endParaRPr>
          </a:p>
        </p:txBody>
      </p:sp>
      <p:sp>
        <p:nvSpPr>
          <p:cNvPr id="24" name="图文框 23"/>
          <p:cNvSpPr/>
          <p:nvPr/>
        </p:nvSpPr>
        <p:spPr>
          <a:xfrm>
            <a:off x="2489835" y="1282065"/>
            <a:ext cx="1097915" cy="55245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25" name="图文框 24"/>
          <p:cNvSpPr/>
          <p:nvPr/>
        </p:nvSpPr>
        <p:spPr>
          <a:xfrm>
            <a:off x="4547235" y="1282065"/>
            <a:ext cx="1097915" cy="55245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27" name="图文框 26"/>
          <p:cNvSpPr/>
          <p:nvPr/>
        </p:nvSpPr>
        <p:spPr>
          <a:xfrm>
            <a:off x="6478905" y="1281430"/>
            <a:ext cx="1223645" cy="55245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28" name="图文框 27"/>
          <p:cNvSpPr/>
          <p:nvPr/>
        </p:nvSpPr>
        <p:spPr>
          <a:xfrm>
            <a:off x="8475345" y="1282065"/>
            <a:ext cx="1097915" cy="55245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0" name="图文框 29"/>
          <p:cNvSpPr/>
          <p:nvPr/>
        </p:nvSpPr>
        <p:spPr>
          <a:xfrm>
            <a:off x="10346055" y="1282065"/>
            <a:ext cx="1097915" cy="55245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6" name="文本框 35"/>
          <p:cNvSpPr txBox="1"/>
          <p:nvPr/>
        </p:nvSpPr>
        <p:spPr>
          <a:xfrm>
            <a:off x="2489835" y="1363980"/>
            <a:ext cx="1024890" cy="38735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女神节</a:t>
            </a:r>
            <a:endParaRPr lang="zh-CN" altLang="en-US">
              <a:latin typeface="黑体" panose="02010609060101010101" charset="-122"/>
              <a:ea typeface="黑体" panose="02010609060101010101" charset="-122"/>
            </a:endParaRPr>
          </a:p>
        </p:txBody>
      </p:sp>
      <p:sp>
        <p:nvSpPr>
          <p:cNvPr id="37" name="文本框 36"/>
          <p:cNvSpPr txBox="1"/>
          <p:nvPr/>
        </p:nvSpPr>
        <p:spPr>
          <a:xfrm>
            <a:off x="4631690" y="1364615"/>
            <a:ext cx="928370" cy="386715"/>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清明节</a:t>
            </a:r>
            <a:endParaRPr lang="zh-CN" altLang="en-US">
              <a:latin typeface="黑体" panose="02010609060101010101" charset="-122"/>
              <a:ea typeface="黑体" panose="02010609060101010101" charset="-122"/>
            </a:endParaRPr>
          </a:p>
        </p:txBody>
      </p:sp>
      <p:sp>
        <p:nvSpPr>
          <p:cNvPr id="51" name="文本框 50"/>
          <p:cNvSpPr txBox="1"/>
          <p:nvPr/>
        </p:nvSpPr>
        <p:spPr>
          <a:xfrm>
            <a:off x="6478905" y="1363980"/>
            <a:ext cx="1334135" cy="368300"/>
          </a:xfrm>
          <a:prstGeom prst="rect">
            <a:avLst/>
          </a:prstGeom>
          <a:noFill/>
        </p:spPr>
        <p:txBody>
          <a:bodyPr wrap="square" rtlCol="0">
            <a:spAutoFit/>
          </a:bodyPr>
          <a:p>
            <a:pPr algn="ctr"/>
            <a:r>
              <a:rPr lang="zh-CN" altLang="en-US">
                <a:latin typeface="黑体" panose="02010609060101010101" charset="-122"/>
                <a:ea typeface="黑体" panose="02010609060101010101" charset="-122"/>
              </a:rPr>
              <a:t>文明服务月</a:t>
            </a:r>
            <a:endParaRPr lang="zh-CN" altLang="en-US">
              <a:latin typeface="黑体" panose="02010609060101010101" charset="-122"/>
              <a:ea typeface="黑体" panose="02010609060101010101" charset="-122"/>
            </a:endParaRPr>
          </a:p>
        </p:txBody>
      </p:sp>
      <p:sp>
        <p:nvSpPr>
          <p:cNvPr id="52" name="文本框 51"/>
          <p:cNvSpPr txBox="1"/>
          <p:nvPr/>
        </p:nvSpPr>
        <p:spPr>
          <a:xfrm>
            <a:off x="8475345" y="1363980"/>
            <a:ext cx="1104900" cy="36830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光盘行动</a:t>
            </a:r>
            <a:endParaRPr lang="zh-CN" altLang="en-US">
              <a:latin typeface="黑体" panose="02010609060101010101" charset="-122"/>
              <a:ea typeface="黑体" panose="02010609060101010101" charset="-122"/>
            </a:endParaRPr>
          </a:p>
        </p:txBody>
      </p:sp>
      <p:sp>
        <p:nvSpPr>
          <p:cNvPr id="53" name="文本框 52"/>
          <p:cNvSpPr txBox="1"/>
          <p:nvPr/>
        </p:nvSpPr>
        <p:spPr>
          <a:xfrm>
            <a:off x="10353040" y="1363980"/>
            <a:ext cx="1162685" cy="38735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节日装扮</a:t>
            </a:r>
            <a:endParaRPr lang="zh-CN" altLang="en-US">
              <a:latin typeface="黑体" panose="02010609060101010101" charset="-122"/>
              <a:ea typeface="黑体" panose="02010609060101010101" charset="-122"/>
            </a:endParaRPr>
          </a:p>
        </p:txBody>
      </p:sp>
      <p:pic>
        <p:nvPicPr>
          <p:cNvPr id="55" name="图片 54" descr="微信图片_20241205102841"/>
          <p:cNvPicPr>
            <a:picLocks noChangeAspect="1"/>
          </p:cNvPicPr>
          <p:nvPr/>
        </p:nvPicPr>
        <p:blipFill>
          <a:blip r:embed="rId7"/>
          <a:stretch>
            <a:fillRect/>
          </a:stretch>
        </p:blipFill>
        <p:spPr>
          <a:xfrm>
            <a:off x="1304290" y="3683000"/>
            <a:ext cx="1641600" cy="1674000"/>
          </a:xfrm>
          <a:prstGeom prst="ellipse">
            <a:avLst/>
          </a:prstGeom>
        </p:spPr>
      </p:pic>
      <p:sp>
        <p:nvSpPr>
          <p:cNvPr id="58" name="图文框 57"/>
          <p:cNvSpPr/>
          <p:nvPr/>
        </p:nvSpPr>
        <p:spPr>
          <a:xfrm>
            <a:off x="1576070" y="5430520"/>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59" name="文本框 58"/>
          <p:cNvSpPr txBox="1"/>
          <p:nvPr/>
        </p:nvSpPr>
        <p:spPr>
          <a:xfrm>
            <a:off x="1576070" y="5516880"/>
            <a:ext cx="1010920" cy="38862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端午节</a:t>
            </a:r>
            <a:endParaRPr lang="zh-CN" altLang="en-US">
              <a:latin typeface="黑体" panose="02010609060101010101" charset="-122"/>
              <a:ea typeface="黑体" panose="02010609060101010101" charset="-122"/>
            </a:endParaRPr>
          </a:p>
        </p:txBody>
      </p:sp>
      <p:pic>
        <p:nvPicPr>
          <p:cNvPr id="60" name="图片 59"/>
          <p:cNvPicPr>
            <a:picLocks noChangeAspect="1"/>
          </p:cNvPicPr>
          <p:nvPr/>
        </p:nvPicPr>
        <p:blipFill>
          <a:blip r:embed="rId8"/>
          <a:stretch>
            <a:fillRect/>
          </a:stretch>
        </p:blipFill>
        <p:spPr>
          <a:xfrm>
            <a:off x="3366135" y="3683000"/>
            <a:ext cx="1641600" cy="1674000"/>
          </a:xfrm>
          <a:prstGeom prst="ellipse">
            <a:avLst/>
          </a:prstGeom>
        </p:spPr>
      </p:pic>
      <p:sp>
        <p:nvSpPr>
          <p:cNvPr id="61" name="图文框 60"/>
          <p:cNvSpPr/>
          <p:nvPr/>
        </p:nvSpPr>
        <p:spPr>
          <a:xfrm>
            <a:off x="3637915" y="5430520"/>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62" name="文本框 61"/>
          <p:cNvSpPr txBox="1"/>
          <p:nvPr/>
        </p:nvSpPr>
        <p:spPr>
          <a:xfrm>
            <a:off x="3720465" y="5516245"/>
            <a:ext cx="1014730" cy="389255"/>
          </a:xfrm>
          <a:prstGeom prst="rect">
            <a:avLst/>
          </a:prstGeom>
          <a:noFill/>
        </p:spPr>
        <p:txBody>
          <a:bodyPr wrap="square" rtlCol="0">
            <a:noAutofit/>
          </a:bodyPr>
          <a:p>
            <a:pPr algn="ctr"/>
            <a:r>
              <a:rPr lang="zh-CN" altLang="en-US"/>
              <a:t>教师节</a:t>
            </a:r>
            <a:endParaRPr lang="zh-CN" altLang="en-US"/>
          </a:p>
        </p:txBody>
      </p:sp>
      <p:pic>
        <p:nvPicPr>
          <p:cNvPr id="63" name="图片 62" descr="微信图片_20241205103833"/>
          <p:cNvPicPr>
            <a:picLocks noChangeAspect="1"/>
          </p:cNvPicPr>
          <p:nvPr/>
        </p:nvPicPr>
        <p:blipFill>
          <a:blip r:embed="rId9"/>
          <a:stretch>
            <a:fillRect/>
          </a:stretch>
        </p:blipFill>
        <p:spPr>
          <a:xfrm>
            <a:off x="5427980" y="3683000"/>
            <a:ext cx="1641600" cy="1674000"/>
          </a:xfrm>
          <a:prstGeom prst="ellipse">
            <a:avLst/>
          </a:prstGeom>
        </p:spPr>
      </p:pic>
      <p:sp>
        <p:nvSpPr>
          <p:cNvPr id="66" name="图文框 65"/>
          <p:cNvSpPr/>
          <p:nvPr/>
        </p:nvSpPr>
        <p:spPr>
          <a:xfrm>
            <a:off x="5781675" y="5401310"/>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67" name="文本框 66"/>
          <p:cNvSpPr txBox="1"/>
          <p:nvPr/>
        </p:nvSpPr>
        <p:spPr>
          <a:xfrm>
            <a:off x="5868670" y="5516245"/>
            <a:ext cx="909955" cy="389890"/>
          </a:xfrm>
          <a:prstGeom prst="rect">
            <a:avLst/>
          </a:prstGeom>
          <a:noFill/>
        </p:spPr>
        <p:txBody>
          <a:bodyPr wrap="square" rtlCol="0">
            <a:noAutofit/>
          </a:bodyPr>
          <a:p>
            <a:pPr algn="ctr"/>
            <a:r>
              <a:rPr lang="zh-CN" altLang="en-US"/>
              <a:t>中</a:t>
            </a:r>
            <a:r>
              <a:rPr lang="zh-CN" altLang="en-US">
                <a:latin typeface="黑体" panose="02010609060101010101" charset="-122"/>
                <a:ea typeface="黑体" panose="02010609060101010101" charset="-122"/>
              </a:rPr>
              <a:t>秋节</a:t>
            </a:r>
            <a:endParaRPr lang="zh-CN" altLang="en-US">
              <a:latin typeface="黑体" panose="02010609060101010101" charset="-122"/>
              <a:ea typeface="黑体" panose="02010609060101010101" charset="-122"/>
            </a:endParaRPr>
          </a:p>
        </p:txBody>
      </p:sp>
      <p:pic>
        <p:nvPicPr>
          <p:cNvPr id="68" name="图片 67" descr="微信图片_20241205104401"/>
          <p:cNvPicPr>
            <a:picLocks noChangeAspect="1"/>
          </p:cNvPicPr>
          <p:nvPr/>
        </p:nvPicPr>
        <p:blipFill>
          <a:blip r:embed="rId10"/>
          <a:stretch>
            <a:fillRect/>
          </a:stretch>
        </p:blipFill>
        <p:spPr>
          <a:xfrm>
            <a:off x="7329170" y="3683000"/>
            <a:ext cx="1641600" cy="1674000"/>
          </a:xfrm>
          <a:prstGeom prst="ellipse">
            <a:avLst/>
          </a:prstGeom>
        </p:spPr>
      </p:pic>
      <p:sp>
        <p:nvSpPr>
          <p:cNvPr id="69" name="图文框 68"/>
          <p:cNvSpPr/>
          <p:nvPr/>
        </p:nvSpPr>
        <p:spPr>
          <a:xfrm>
            <a:off x="7600950" y="5352415"/>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70" name="文本框 69"/>
          <p:cNvSpPr txBox="1"/>
          <p:nvPr/>
        </p:nvSpPr>
        <p:spPr>
          <a:xfrm>
            <a:off x="7701915" y="5429885"/>
            <a:ext cx="996315" cy="392430"/>
          </a:xfrm>
          <a:prstGeom prst="rect">
            <a:avLst/>
          </a:prstGeom>
          <a:noFill/>
        </p:spPr>
        <p:txBody>
          <a:bodyPr wrap="square" rtlCol="0">
            <a:noAutofit/>
          </a:bodyPr>
          <a:p>
            <a:pPr algn="ctr"/>
            <a:r>
              <a:rPr lang="zh-CN" altLang="en-US"/>
              <a:t>庆国庆</a:t>
            </a:r>
            <a:endParaRPr lang="zh-CN" altLang="en-US"/>
          </a:p>
        </p:txBody>
      </p:sp>
      <p:pic>
        <p:nvPicPr>
          <p:cNvPr id="71" name="图片 70" descr="微信图片_20241205105441"/>
          <p:cNvPicPr>
            <a:picLocks noChangeAspect="1"/>
          </p:cNvPicPr>
          <p:nvPr/>
        </p:nvPicPr>
        <p:blipFill>
          <a:blip r:embed="rId11"/>
          <a:stretch>
            <a:fillRect/>
          </a:stretch>
        </p:blipFill>
        <p:spPr>
          <a:xfrm>
            <a:off x="9230360" y="3678555"/>
            <a:ext cx="1641600" cy="1674000"/>
          </a:xfrm>
          <a:prstGeom prst="ellipse">
            <a:avLst/>
          </a:prstGeom>
        </p:spPr>
      </p:pic>
      <p:sp>
        <p:nvSpPr>
          <p:cNvPr id="72" name="图文框 71"/>
          <p:cNvSpPr/>
          <p:nvPr/>
        </p:nvSpPr>
        <p:spPr>
          <a:xfrm>
            <a:off x="9621520" y="5353050"/>
            <a:ext cx="1097915" cy="55308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74" name="文本框 73"/>
          <p:cNvSpPr txBox="1"/>
          <p:nvPr/>
        </p:nvSpPr>
        <p:spPr>
          <a:xfrm>
            <a:off x="9681845" y="5429885"/>
            <a:ext cx="973455" cy="47625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包饺子</a:t>
            </a:r>
            <a:endParaRPr lang="zh-CN" altLang="en-US">
              <a:latin typeface="黑体" panose="02010609060101010101" charset="-122"/>
              <a:ea typeface="黑体" panose="02010609060101010101" charset="-122"/>
            </a:endParaRPr>
          </a:p>
        </p:txBody>
      </p:sp>
      <p:pic>
        <p:nvPicPr>
          <p:cNvPr id="32" name="图片 31" descr="华餐logo黑体字"/>
          <p:cNvPicPr>
            <a:picLocks noChangeAspect="1"/>
          </p:cNvPicPr>
          <p:nvPr>
            <p:custDataLst>
              <p:tags r:id="rId12"/>
            </p:custDataLst>
          </p:nvPr>
        </p:nvPicPr>
        <p:blipFill>
          <a:blip r:embed="rId13"/>
          <a:stretch>
            <a:fillRect/>
          </a:stretch>
        </p:blipFill>
        <p:spPr>
          <a:xfrm>
            <a:off x="10052050" y="332740"/>
            <a:ext cx="1771650" cy="674370"/>
          </a:xfrm>
          <a:prstGeom prst="rect">
            <a:avLst/>
          </a:prstGeom>
        </p:spPr>
      </p:pic>
      <p:pic>
        <p:nvPicPr>
          <p:cNvPr id="4" name="图片 3" descr="微信图片_20241127172716"/>
          <p:cNvPicPr>
            <a:picLocks noChangeAspect="1"/>
          </p:cNvPicPr>
          <p:nvPr/>
        </p:nvPicPr>
        <p:blipFill>
          <a:blip r:embed="rId14"/>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562475" y="513080"/>
            <a:ext cx="3075940" cy="867410"/>
            <a:chOff x="4383" y="4693"/>
            <a:chExt cx="4844" cy="1366"/>
          </a:xfrm>
        </p:grpSpPr>
        <p:sp>
          <p:nvSpPr>
            <p:cNvPr id="6" name="矩形 5"/>
            <p:cNvSpPr/>
            <p:nvPr/>
          </p:nvSpPr>
          <p:spPr>
            <a:xfrm>
              <a:off x="4489" y="4693"/>
              <a:ext cx="4620" cy="730"/>
            </a:xfrm>
            <a:prstGeom prst="rect">
              <a:avLst/>
            </a:prstGeom>
          </p:spPr>
          <p:txBody>
            <a:bodyPr wrap="square">
              <a:noAutofit/>
            </a:bodyPr>
            <a:p>
              <a:pPr algn="ctr"/>
              <a:r>
                <a:rPr lang="zh-CN" altLang="en-US" sz="2800" dirty="0">
                  <a:solidFill>
                    <a:srgbClr val="227F76"/>
                  </a:solidFill>
                  <a:latin typeface="黑体" panose="02010609060101010101" charset="-122"/>
                  <a:ea typeface="黑体" panose="02010609060101010101" charset="-122"/>
                  <a:cs typeface="+mn-ea"/>
                  <a:sym typeface="+mn-lt"/>
                </a:rPr>
                <a:t>特色主题活动</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7" name="矩形 6"/>
            <p:cNvSpPr/>
            <p:nvPr/>
          </p:nvSpPr>
          <p:spPr>
            <a:xfrm>
              <a:off x="4383" y="5507"/>
              <a:ext cx="4844" cy="552"/>
            </a:xfrm>
            <a:prstGeom prst="rect">
              <a:avLst/>
            </a:prstGeom>
          </p:spPr>
          <p:txBody>
            <a:bodyPr wrap="non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Featured theme a ctivities</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pic>
        <p:nvPicPr>
          <p:cNvPr id="16" name="图片 15"/>
          <p:cNvPicPr>
            <a:picLocks noChangeAspect="1"/>
          </p:cNvPicPr>
          <p:nvPr/>
        </p:nvPicPr>
        <p:blipFill>
          <a:blip r:embed="rId1"/>
          <a:stretch>
            <a:fillRect/>
          </a:stretch>
        </p:blipFill>
        <p:spPr>
          <a:xfrm>
            <a:off x="7039610" y="1988820"/>
            <a:ext cx="1641600" cy="1674000"/>
          </a:xfrm>
          <a:prstGeom prst="roundRect">
            <a:avLst/>
          </a:prstGeom>
        </p:spPr>
      </p:pic>
      <p:pic>
        <p:nvPicPr>
          <p:cNvPr id="17" name="图片 16"/>
          <p:cNvPicPr>
            <a:picLocks noChangeAspect="1"/>
          </p:cNvPicPr>
          <p:nvPr/>
        </p:nvPicPr>
        <p:blipFill>
          <a:blip r:embed="rId2"/>
          <a:stretch>
            <a:fillRect/>
          </a:stretch>
        </p:blipFill>
        <p:spPr>
          <a:xfrm>
            <a:off x="9202420" y="3804285"/>
            <a:ext cx="1641600" cy="1674000"/>
          </a:xfrm>
          <a:prstGeom prst="roundRect">
            <a:avLst/>
          </a:prstGeom>
        </p:spPr>
      </p:pic>
      <p:pic>
        <p:nvPicPr>
          <p:cNvPr id="18" name="图片 17"/>
          <p:cNvPicPr>
            <a:picLocks noChangeAspect="1"/>
          </p:cNvPicPr>
          <p:nvPr/>
        </p:nvPicPr>
        <p:blipFill>
          <a:blip r:embed="rId3"/>
          <a:stretch>
            <a:fillRect/>
          </a:stretch>
        </p:blipFill>
        <p:spPr>
          <a:xfrm>
            <a:off x="9202420" y="1988820"/>
            <a:ext cx="1641600" cy="1674000"/>
          </a:xfrm>
          <a:prstGeom prst="roundRect">
            <a:avLst/>
          </a:prstGeom>
        </p:spPr>
      </p:pic>
      <p:pic>
        <p:nvPicPr>
          <p:cNvPr id="12" name="图片 11" descr="微信图片_20241205115415"/>
          <p:cNvPicPr>
            <a:picLocks noChangeAspect="1"/>
          </p:cNvPicPr>
          <p:nvPr/>
        </p:nvPicPr>
        <p:blipFill>
          <a:blip r:embed="rId4"/>
          <a:srcRect t="24981" b="11148"/>
          <a:stretch>
            <a:fillRect/>
          </a:stretch>
        </p:blipFill>
        <p:spPr>
          <a:xfrm>
            <a:off x="939800" y="3804285"/>
            <a:ext cx="1641600" cy="1674000"/>
          </a:xfrm>
          <a:prstGeom prst="roundRect">
            <a:avLst/>
          </a:prstGeom>
        </p:spPr>
      </p:pic>
      <p:pic>
        <p:nvPicPr>
          <p:cNvPr id="14" name="图片 13" descr="微信图片_20241205115410"/>
          <p:cNvPicPr>
            <a:picLocks noChangeAspect="1"/>
          </p:cNvPicPr>
          <p:nvPr/>
        </p:nvPicPr>
        <p:blipFill>
          <a:blip r:embed="rId5"/>
          <a:srcRect t="10843" b="10583"/>
          <a:stretch>
            <a:fillRect/>
          </a:stretch>
        </p:blipFill>
        <p:spPr>
          <a:xfrm>
            <a:off x="2908300" y="3804285"/>
            <a:ext cx="1641600" cy="1674000"/>
          </a:xfrm>
          <a:prstGeom prst="roundRect">
            <a:avLst/>
          </a:prstGeom>
        </p:spPr>
      </p:pic>
      <p:pic>
        <p:nvPicPr>
          <p:cNvPr id="15" name="图片 14" descr="微信图片_20241205115107"/>
          <p:cNvPicPr>
            <a:picLocks noChangeAspect="1"/>
          </p:cNvPicPr>
          <p:nvPr/>
        </p:nvPicPr>
        <p:blipFill>
          <a:blip r:embed="rId6"/>
          <a:stretch>
            <a:fillRect/>
          </a:stretch>
        </p:blipFill>
        <p:spPr>
          <a:xfrm>
            <a:off x="2815590" y="1447165"/>
            <a:ext cx="3517265" cy="2215515"/>
          </a:xfrm>
          <a:prstGeom prst="roundRect">
            <a:avLst/>
          </a:prstGeom>
        </p:spPr>
      </p:pic>
      <p:pic>
        <p:nvPicPr>
          <p:cNvPr id="19" name="图片 18" descr="微信图片_20241205115059"/>
          <p:cNvPicPr>
            <a:picLocks noChangeAspect="1"/>
          </p:cNvPicPr>
          <p:nvPr/>
        </p:nvPicPr>
        <p:blipFill>
          <a:blip r:embed="rId7"/>
          <a:stretch>
            <a:fillRect/>
          </a:stretch>
        </p:blipFill>
        <p:spPr>
          <a:xfrm>
            <a:off x="4876800" y="3804285"/>
            <a:ext cx="1641600" cy="1674000"/>
          </a:xfrm>
          <a:prstGeom prst="roundRect">
            <a:avLst/>
          </a:prstGeom>
        </p:spPr>
      </p:pic>
      <p:sp>
        <p:nvSpPr>
          <p:cNvPr id="26" name="文本框 25"/>
          <p:cNvSpPr txBox="1"/>
          <p:nvPr/>
        </p:nvSpPr>
        <p:spPr>
          <a:xfrm>
            <a:off x="1018540" y="1447165"/>
            <a:ext cx="1379220" cy="358140"/>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校庆美食节</a:t>
            </a:r>
            <a:endParaRPr lang="zh-CN" altLang="en-US">
              <a:latin typeface="黑体" panose="02010609060101010101" charset="-122"/>
              <a:ea typeface="黑体" panose="02010609060101010101" charset="-122"/>
            </a:endParaRPr>
          </a:p>
        </p:txBody>
      </p:sp>
      <p:sp>
        <p:nvSpPr>
          <p:cNvPr id="29" name="图文框 28"/>
          <p:cNvSpPr/>
          <p:nvPr/>
        </p:nvSpPr>
        <p:spPr>
          <a:xfrm>
            <a:off x="948055" y="1331595"/>
            <a:ext cx="1581150" cy="541020"/>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1" name="图文框 30"/>
          <p:cNvSpPr/>
          <p:nvPr/>
        </p:nvSpPr>
        <p:spPr>
          <a:xfrm>
            <a:off x="7039610" y="1393190"/>
            <a:ext cx="1581150" cy="541655"/>
          </a:xfrm>
          <a:prstGeom prst="frame">
            <a:avLst/>
          </a:prstGeom>
          <a:solidFill>
            <a:srgbClr val="227F76"/>
          </a:solidFill>
          <a:ln>
            <a:solidFill>
              <a:srgbClr val="227F7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2" name="文本框 31"/>
          <p:cNvSpPr txBox="1"/>
          <p:nvPr/>
        </p:nvSpPr>
        <p:spPr>
          <a:xfrm>
            <a:off x="7141210" y="1447165"/>
            <a:ext cx="1378585" cy="419735"/>
          </a:xfrm>
          <a:prstGeom prst="rect">
            <a:avLst/>
          </a:prstGeom>
          <a:noFill/>
        </p:spPr>
        <p:txBody>
          <a:bodyPr wrap="square" rtlCol="0">
            <a:noAutofit/>
          </a:bodyPr>
          <a:p>
            <a:pPr algn="ctr"/>
            <a:r>
              <a:rPr lang="zh-CN" altLang="en-US">
                <a:latin typeface="黑体" panose="02010609060101010101" charset="-122"/>
                <a:ea typeface="黑体" panose="02010609060101010101" charset="-122"/>
              </a:rPr>
              <a:t>文明服务月</a:t>
            </a:r>
            <a:endParaRPr lang="zh-CN" altLang="en-US">
              <a:latin typeface="黑体" panose="02010609060101010101" charset="-122"/>
              <a:ea typeface="黑体" panose="02010609060101010101" charset="-122"/>
            </a:endParaRPr>
          </a:p>
        </p:txBody>
      </p:sp>
      <p:pic>
        <p:nvPicPr>
          <p:cNvPr id="33" name="图片 32" descr="微信图片_20241205115404"/>
          <p:cNvPicPr>
            <a:picLocks noChangeAspect="1"/>
          </p:cNvPicPr>
          <p:nvPr/>
        </p:nvPicPr>
        <p:blipFill>
          <a:blip r:embed="rId8"/>
          <a:stretch>
            <a:fillRect/>
          </a:stretch>
        </p:blipFill>
        <p:spPr>
          <a:xfrm>
            <a:off x="887730" y="1934845"/>
            <a:ext cx="1641600" cy="1674000"/>
          </a:xfrm>
          <a:prstGeom prst="roundRect">
            <a:avLst/>
          </a:prstGeom>
        </p:spPr>
      </p:pic>
      <p:sp>
        <p:nvSpPr>
          <p:cNvPr id="34" name="文本框 33"/>
          <p:cNvSpPr txBox="1"/>
          <p:nvPr/>
        </p:nvSpPr>
        <p:spPr>
          <a:xfrm>
            <a:off x="939800" y="5558790"/>
            <a:ext cx="9904730" cy="956945"/>
          </a:xfrm>
          <a:prstGeom prst="rect">
            <a:avLst/>
          </a:prstGeom>
          <a:noFill/>
        </p:spPr>
        <p:txBody>
          <a:bodyPr wrap="square" rtlCol="0">
            <a:noAutofit/>
          </a:bodyPr>
          <a:p>
            <a:pPr indent="0" algn="l">
              <a:buFont typeface="Arial" panose="020B0604020202020204" pitchFamily="34" charset="0"/>
              <a:buNone/>
            </a:pPr>
            <a:r>
              <a:rPr lang="zh-CN" altLang="en-US" sz="1400" b="1" dirty="0" smtClean="0">
                <a:latin typeface="黑体" panose="02010609060101010101" charset="-122"/>
                <a:ea typeface="黑体" panose="02010609060101010101" charset="-122"/>
                <a:cs typeface="黑体" panose="02010609060101010101" charset="-122"/>
                <a:sym typeface="+mn-ea"/>
              </a:rPr>
              <a:t>在总务处领导的指导下桃园食堂开展了</a:t>
            </a:r>
            <a:r>
              <a:rPr lang="en-US" altLang="zh-CN" sz="1400" b="1" dirty="0" smtClean="0">
                <a:latin typeface="黑体" panose="02010609060101010101" charset="-122"/>
                <a:ea typeface="黑体" panose="02010609060101010101" charset="-122"/>
                <a:cs typeface="黑体" panose="02010609060101010101" charset="-122"/>
                <a:sym typeface="+mn-ea"/>
              </a:rPr>
              <a:t>“</a:t>
            </a:r>
            <a:r>
              <a:rPr lang="zh-CN" altLang="en-US" sz="1400" b="1" dirty="0" smtClean="0">
                <a:latin typeface="黑体" panose="02010609060101010101" charset="-122"/>
                <a:ea typeface="黑体" panose="02010609060101010101" charset="-122"/>
                <a:cs typeface="黑体" panose="02010609060101010101" charset="-122"/>
                <a:sym typeface="+mn-ea"/>
              </a:rPr>
              <a:t>红五月</a:t>
            </a:r>
            <a:r>
              <a:rPr lang="en-US" altLang="zh-CN" sz="1400" b="1" dirty="0" smtClean="0">
                <a:latin typeface="黑体" panose="02010609060101010101" charset="-122"/>
                <a:ea typeface="黑体" panose="02010609060101010101" charset="-122"/>
                <a:cs typeface="黑体" panose="02010609060101010101" charset="-122"/>
                <a:sym typeface="+mn-ea"/>
              </a:rPr>
              <a:t>”</a:t>
            </a:r>
            <a:r>
              <a:rPr lang="zh-CN" altLang="en-US" sz="1400" b="1" dirty="0" smtClean="0">
                <a:latin typeface="黑体" panose="02010609060101010101" charset="-122"/>
                <a:ea typeface="黑体" panose="02010609060101010101" charset="-122"/>
                <a:cs typeface="黑体" panose="02010609060101010101" charset="-122"/>
                <a:sym typeface="+mn-ea"/>
              </a:rPr>
              <a:t>优质文明服务月活动，发放餐券</a:t>
            </a:r>
            <a:r>
              <a:rPr lang="en-US" altLang="zh-CN" sz="1400" b="1" dirty="0" smtClean="0">
                <a:latin typeface="黑体" panose="02010609060101010101" charset="-122"/>
                <a:ea typeface="黑体" panose="02010609060101010101" charset="-122"/>
                <a:cs typeface="黑体" panose="02010609060101010101" charset="-122"/>
                <a:sym typeface="+mn-ea"/>
              </a:rPr>
              <a:t> </a:t>
            </a:r>
            <a:r>
              <a:rPr lang="en-US" altLang="zh-CN" sz="1400" b="1" dirty="0" smtClean="0">
                <a:solidFill>
                  <a:srgbClr val="FF0000"/>
                </a:solidFill>
                <a:latin typeface="黑体" panose="02010609060101010101" charset="-122"/>
                <a:ea typeface="黑体" panose="02010609060101010101" charset="-122"/>
                <a:cs typeface="黑体" panose="02010609060101010101" charset="-122"/>
                <a:sym typeface="+mn-ea"/>
              </a:rPr>
              <a:t>20000</a:t>
            </a:r>
            <a:r>
              <a:rPr lang="zh-CN" altLang="en-US" sz="1400" b="1" dirty="0" smtClean="0">
                <a:latin typeface="黑体" panose="02010609060101010101" charset="-122"/>
                <a:ea typeface="黑体" panose="02010609060101010101" charset="-122"/>
                <a:cs typeface="黑体" panose="02010609060101010101" charset="-122"/>
                <a:sym typeface="+mn-ea"/>
              </a:rPr>
              <a:t>余元，结合校庆举办校庆美食节活动，发放餐券</a:t>
            </a:r>
            <a:r>
              <a:rPr lang="en-US" altLang="zh-CN" sz="1400" b="1" dirty="0" smtClean="0">
                <a:solidFill>
                  <a:srgbClr val="FF0000"/>
                </a:solidFill>
                <a:latin typeface="黑体" panose="02010609060101010101" charset="-122"/>
                <a:ea typeface="黑体" panose="02010609060101010101" charset="-122"/>
                <a:cs typeface="黑体" panose="02010609060101010101" charset="-122"/>
                <a:sym typeface="+mn-ea"/>
              </a:rPr>
              <a:t>5000</a:t>
            </a:r>
            <a:r>
              <a:rPr lang="zh-CN" altLang="en-US" sz="1400" b="1" dirty="0" smtClean="0">
                <a:latin typeface="黑体" panose="02010609060101010101" charset="-122"/>
                <a:ea typeface="黑体" panose="02010609060101010101" charset="-122"/>
                <a:cs typeface="黑体" panose="02010609060101010101" charset="-122"/>
                <a:sym typeface="+mn-ea"/>
              </a:rPr>
              <a:t>余元，价值</a:t>
            </a:r>
            <a:r>
              <a:rPr lang="en-US" altLang="zh-CN" sz="1400" b="1" dirty="0" smtClean="0">
                <a:solidFill>
                  <a:srgbClr val="FF0000"/>
                </a:solidFill>
                <a:latin typeface="黑体" panose="02010609060101010101" charset="-122"/>
                <a:ea typeface="黑体" panose="02010609060101010101" charset="-122"/>
                <a:cs typeface="黑体" panose="02010609060101010101" charset="-122"/>
                <a:sym typeface="+mn-ea"/>
              </a:rPr>
              <a:t>5000</a:t>
            </a:r>
            <a:r>
              <a:rPr lang="zh-CN" altLang="en-US" sz="1400" b="1" dirty="0" smtClean="0">
                <a:latin typeface="黑体" panose="02010609060101010101" charset="-122"/>
                <a:ea typeface="黑体" panose="02010609060101010101" charset="-122"/>
                <a:cs typeface="黑体" panose="02010609060101010101" charset="-122"/>
                <a:sym typeface="+mn-ea"/>
              </a:rPr>
              <a:t>余元奖品，烤全羊烤乳猪</a:t>
            </a:r>
            <a:r>
              <a:rPr lang="en-US" altLang="zh-CN" sz="1400" b="1" dirty="0" smtClean="0">
                <a:solidFill>
                  <a:srgbClr val="FF0000"/>
                </a:solidFill>
                <a:latin typeface="黑体" panose="02010609060101010101" charset="-122"/>
                <a:ea typeface="黑体" panose="02010609060101010101" charset="-122"/>
                <a:cs typeface="黑体" panose="02010609060101010101" charset="-122"/>
                <a:sym typeface="+mn-ea"/>
              </a:rPr>
              <a:t>5400</a:t>
            </a:r>
            <a:r>
              <a:rPr lang="zh-CN" altLang="en-US" sz="1400" b="1" dirty="0" smtClean="0">
                <a:latin typeface="黑体" panose="02010609060101010101" charset="-122"/>
                <a:ea typeface="黑体" panose="02010609060101010101" charset="-122"/>
                <a:cs typeface="黑体" panose="02010609060101010101" charset="-122"/>
                <a:sym typeface="+mn-ea"/>
              </a:rPr>
              <a:t>元，小龙虾等美食蛋糕合计</a:t>
            </a:r>
            <a:r>
              <a:rPr lang="en-US" altLang="zh-CN" sz="1400" b="1" dirty="0" smtClean="0">
                <a:solidFill>
                  <a:srgbClr val="FF0000"/>
                </a:solidFill>
                <a:latin typeface="黑体" panose="02010609060101010101" charset="-122"/>
                <a:ea typeface="黑体" panose="02010609060101010101" charset="-122"/>
                <a:cs typeface="黑体" panose="02010609060101010101" charset="-122"/>
                <a:sym typeface="+mn-ea"/>
              </a:rPr>
              <a:t>40704.5</a:t>
            </a:r>
            <a:r>
              <a:rPr lang="zh-CN" altLang="en-US" sz="1400" b="1" dirty="0" smtClean="0">
                <a:latin typeface="黑体" panose="02010609060101010101" charset="-122"/>
                <a:ea typeface="黑体" panose="02010609060101010101" charset="-122"/>
                <a:cs typeface="黑体" panose="02010609060101010101" charset="-122"/>
                <a:sym typeface="+mn-ea"/>
              </a:rPr>
              <a:t>元，</a:t>
            </a:r>
            <a:endParaRPr lang="zh-CN" altLang="en-US" sz="1400" b="1" dirty="0" smtClean="0">
              <a:latin typeface="黑体" panose="02010609060101010101" charset="-122"/>
              <a:ea typeface="黑体" panose="02010609060101010101" charset="-122"/>
              <a:cs typeface="黑体" panose="02010609060101010101" charset="-122"/>
              <a:sym typeface="+mn-ea"/>
            </a:endParaRPr>
          </a:p>
        </p:txBody>
      </p:sp>
      <p:pic>
        <p:nvPicPr>
          <p:cNvPr id="35" name="图片 34" descr="微信图片_20241205142646"/>
          <p:cNvPicPr>
            <a:picLocks noChangeAspect="1"/>
          </p:cNvPicPr>
          <p:nvPr/>
        </p:nvPicPr>
        <p:blipFill>
          <a:blip r:embed="rId9"/>
          <a:stretch>
            <a:fillRect/>
          </a:stretch>
        </p:blipFill>
        <p:spPr>
          <a:xfrm>
            <a:off x="7039610" y="3804285"/>
            <a:ext cx="1641600" cy="1674000"/>
          </a:xfrm>
          <a:prstGeom prst="roundRect">
            <a:avLst/>
          </a:prstGeom>
        </p:spPr>
      </p:pic>
      <p:pic>
        <p:nvPicPr>
          <p:cNvPr id="2" name="图片 1" descr="华餐logo黑体字"/>
          <p:cNvPicPr>
            <a:picLocks noChangeAspect="1"/>
          </p:cNvPicPr>
          <p:nvPr>
            <p:custDataLst>
              <p:tags r:id="rId10"/>
            </p:custDataLst>
          </p:nvPr>
        </p:nvPicPr>
        <p:blipFill>
          <a:blip r:embed="rId11"/>
          <a:stretch>
            <a:fillRect/>
          </a:stretch>
        </p:blipFill>
        <p:spPr>
          <a:xfrm>
            <a:off x="10055860" y="355600"/>
            <a:ext cx="1771650" cy="674370"/>
          </a:xfrm>
          <a:prstGeom prst="rect">
            <a:avLst/>
          </a:prstGeom>
        </p:spPr>
      </p:pic>
      <p:pic>
        <p:nvPicPr>
          <p:cNvPr id="3" name="图片 2" descr="微信图片_20241127172716"/>
          <p:cNvPicPr>
            <a:picLocks noChangeAspect="1"/>
          </p:cNvPicPr>
          <p:nvPr/>
        </p:nvPicPr>
        <p:blipFill>
          <a:blip r:embed="rId12"/>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071620" y="588010"/>
            <a:ext cx="3891915" cy="859155"/>
            <a:chOff x="3610" y="4811"/>
            <a:chExt cx="6129" cy="1353"/>
          </a:xfrm>
        </p:grpSpPr>
        <p:sp>
          <p:nvSpPr>
            <p:cNvPr id="17" name="矩形 16"/>
            <p:cNvSpPr/>
            <p:nvPr/>
          </p:nvSpPr>
          <p:spPr>
            <a:xfrm>
              <a:off x="3763" y="4811"/>
              <a:ext cx="5889" cy="822"/>
            </a:xfrm>
            <a:prstGeom prst="rect">
              <a:avLst/>
            </a:prstGeom>
          </p:spPr>
          <p:txBody>
            <a:bodyPr wrap="square">
              <a:spAutoFit/>
            </a:bodyPr>
            <a:p>
              <a:pPr algn="ctr"/>
              <a:r>
                <a:rPr lang="zh-CN" altLang="en-US" sz="2800">
                  <a:solidFill>
                    <a:srgbClr val="227F76"/>
                  </a:solidFill>
                  <a:latin typeface="黑体" panose="02010609060101010101" charset="-122"/>
                  <a:ea typeface="黑体" panose="02010609060101010101" charset="-122"/>
                  <a:sym typeface="+mn-ea"/>
                </a:rPr>
                <a:t>学生互动活动</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8" name="矩形 17"/>
            <p:cNvSpPr/>
            <p:nvPr/>
          </p:nvSpPr>
          <p:spPr>
            <a:xfrm>
              <a:off x="3610" y="5633"/>
              <a:ext cx="6129" cy="531"/>
            </a:xfrm>
            <a:prstGeom prst="rect">
              <a:avLst/>
            </a:prstGeom>
          </p:spPr>
          <p:txBody>
            <a:bodyPr wrap="square">
              <a:spAutoFit/>
            </a:bodyPr>
            <a:p>
              <a:pPr algn="ctr"/>
              <a:r>
                <a:rPr lang="en-US" altLang="zh-CN" sz="1600" dirty="0">
                  <a:solidFill>
                    <a:srgbClr val="247D77"/>
                  </a:solidFill>
                  <a:effectLst/>
                  <a:latin typeface="微软雅黑" panose="020B0503020204020204" pitchFamily="34" charset="-122"/>
                  <a:ea typeface="微软雅黑" panose="020B0503020204020204" pitchFamily="34" charset="-122"/>
                  <a:cs typeface="+mn-ea"/>
                  <a:sym typeface="+mn-ea"/>
                </a:rPr>
                <a:t>Student interaction activities</a:t>
              </a:r>
              <a:endParaRPr lang="en-US" altLang="zh-CN" sz="1600" dirty="0">
                <a:solidFill>
                  <a:srgbClr val="247D77"/>
                </a:solidFill>
                <a:effectLst/>
                <a:latin typeface="微软雅黑" panose="020B0503020204020204" pitchFamily="34" charset="-122"/>
                <a:ea typeface="微软雅黑" panose="020B0503020204020204" pitchFamily="34" charset="-122"/>
                <a:cs typeface="+mn-ea"/>
                <a:sym typeface="+mn-ea"/>
              </a:endParaRPr>
            </a:p>
          </p:txBody>
        </p:sp>
      </p:grpSp>
      <p:pic>
        <p:nvPicPr>
          <p:cNvPr id="8" name="图片 7"/>
          <p:cNvPicPr>
            <a:picLocks noChangeAspect="1"/>
          </p:cNvPicPr>
          <p:nvPr/>
        </p:nvPicPr>
        <p:blipFill>
          <a:blip r:embed="rId1"/>
          <a:stretch>
            <a:fillRect/>
          </a:stretch>
        </p:blipFill>
        <p:spPr>
          <a:xfrm>
            <a:off x="815975" y="2934335"/>
            <a:ext cx="1843200" cy="1360800"/>
          </a:xfrm>
          <a:prstGeom prst="ellipse">
            <a:avLst/>
          </a:prstGeom>
        </p:spPr>
      </p:pic>
      <p:pic>
        <p:nvPicPr>
          <p:cNvPr id="16" name="图片 15"/>
          <p:cNvPicPr>
            <a:picLocks noChangeAspect="1"/>
          </p:cNvPicPr>
          <p:nvPr/>
        </p:nvPicPr>
        <p:blipFill>
          <a:blip r:embed="rId2"/>
          <a:srcRect r="1203"/>
          <a:stretch>
            <a:fillRect/>
          </a:stretch>
        </p:blipFill>
        <p:spPr>
          <a:xfrm>
            <a:off x="1211580" y="1573530"/>
            <a:ext cx="1843200" cy="1360800"/>
          </a:xfrm>
          <a:prstGeom prst="ellipse">
            <a:avLst/>
          </a:prstGeom>
        </p:spPr>
      </p:pic>
      <p:pic>
        <p:nvPicPr>
          <p:cNvPr id="19" name="图片 18" descr="微信图片_20241205130527"/>
          <p:cNvPicPr>
            <a:picLocks noChangeAspect="1"/>
          </p:cNvPicPr>
          <p:nvPr/>
        </p:nvPicPr>
        <p:blipFill>
          <a:blip r:embed="rId3"/>
          <a:stretch>
            <a:fillRect/>
          </a:stretch>
        </p:blipFill>
        <p:spPr>
          <a:xfrm>
            <a:off x="3054985" y="1573530"/>
            <a:ext cx="1843200" cy="1484630"/>
          </a:xfrm>
          <a:prstGeom prst="ellipse">
            <a:avLst/>
          </a:prstGeom>
        </p:spPr>
      </p:pic>
      <p:sp>
        <p:nvSpPr>
          <p:cNvPr id="25" name="文本框 24"/>
          <p:cNvSpPr txBox="1"/>
          <p:nvPr/>
        </p:nvSpPr>
        <p:spPr>
          <a:xfrm>
            <a:off x="593725" y="4526280"/>
            <a:ext cx="7065645" cy="1226185"/>
          </a:xfrm>
          <a:prstGeom prst="rect">
            <a:avLst/>
          </a:prstGeom>
          <a:noFill/>
        </p:spPr>
        <p:txBody>
          <a:bodyPr wrap="square" rtlCol="0" anchor="t">
            <a:noAutofit/>
          </a:bodyPr>
          <a:p>
            <a:pPr marL="0" lvl="0" indent="0" algn="just" eaLnBrk="1" hangingPunct="1">
              <a:lnSpc>
                <a:spcPct val="140000"/>
              </a:lnSpc>
              <a:spcBef>
                <a:spcPct val="0"/>
              </a:spcBef>
              <a:buNone/>
            </a:pPr>
            <a:r>
              <a:rPr lang="zh-CN" altLang="en-US" sz="1400" dirty="0">
                <a:solidFill>
                  <a:srgbClr val="595959"/>
                </a:solidFill>
                <a:latin typeface="黑体" panose="02010609060101010101" charset="-122"/>
                <a:ea typeface="黑体" panose="02010609060101010101" charset="-122"/>
                <a:sym typeface="+mn-ea"/>
              </a:rPr>
              <a:t>为了更好的做好服务好广大师生工作，桃园餐厅学生权益座谈会</a:t>
            </a:r>
            <a:r>
              <a:rPr lang="zh-CN" altLang="en-US" sz="1400" dirty="0">
                <a:solidFill>
                  <a:srgbClr val="595959"/>
                </a:solidFill>
                <a:latin typeface="黑体" panose="02010609060101010101" charset="-122"/>
                <a:ea typeface="黑体" panose="02010609060101010101" charset="-122"/>
                <a:sym typeface="+mn-ea"/>
              </a:rPr>
              <a:t>每月</a:t>
            </a:r>
            <a:r>
              <a:rPr lang="zh-CN" altLang="en-US" sz="1400" dirty="0">
                <a:solidFill>
                  <a:srgbClr val="595959"/>
                </a:solidFill>
                <a:latin typeface="黑体" panose="02010609060101010101" charset="-122"/>
                <a:ea typeface="黑体" panose="02010609060101010101" charset="-122"/>
                <a:sym typeface="+mn-ea"/>
              </a:rPr>
              <a:t>在张建树老师的主持下召开，学生代表们踊跃发言，提出很多积极建议，代表们和餐厅工作人员进行了深入沟通，金建华经理向同学们汇报餐厅每月的工作举措和工作计划，得到了同学代表们的一致肯定！</a:t>
            </a:r>
            <a:endParaRPr lang="zh-CN" altLang="en-US" sz="1400" dirty="0">
              <a:solidFill>
                <a:srgbClr val="595959"/>
              </a:solidFill>
              <a:latin typeface="黑体" panose="02010609060101010101" charset="-122"/>
              <a:ea typeface="黑体" panose="02010609060101010101" charset="-122"/>
              <a:sym typeface="+mn-ea"/>
            </a:endParaRPr>
          </a:p>
        </p:txBody>
      </p:sp>
      <p:pic>
        <p:nvPicPr>
          <p:cNvPr id="27" name="图片 26"/>
          <p:cNvPicPr>
            <a:picLocks noChangeAspect="1"/>
          </p:cNvPicPr>
          <p:nvPr/>
        </p:nvPicPr>
        <p:blipFill>
          <a:blip r:embed="rId4"/>
          <a:stretch>
            <a:fillRect/>
          </a:stretch>
        </p:blipFill>
        <p:spPr>
          <a:xfrm>
            <a:off x="2582545" y="3049270"/>
            <a:ext cx="1842770" cy="1362075"/>
          </a:xfrm>
          <a:prstGeom prst="ellipse">
            <a:avLst/>
          </a:prstGeom>
        </p:spPr>
      </p:pic>
      <p:pic>
        <p:nvPicPr>
          <p:cNvPr id="28" name="图片 27" descr="微信图片_20241205150153"/>
          <p:cNvPicPr>
            <a:picLocks noChangeAspect="1"/>
          </p:cNvPicPr>
          <p:nvPr/>
        </p:nvPicPr>
        <p:blipFill>
          <a:blip r:embed="rId5"/>
          <a:stretch>
            <a:fillRect/>
          </a:stretch>
        </p:blipFill>
        <p:spPr>
          <a:xfrm>
            <a:off x="6301740" y="1573530"/>
            <a:ext cx="1969135" cy="2033270"/>
          </a:xfrm>
          <a:prstGeom prst="roundRect">
            <a:avLst/>
          </a:prstGeom>
        </p:spPr>
      </p:pic>
      <p:pic>
        <p:nvPicPr>
          <p:cNvPr id="30" name="图片 29" descr="微信图片_20241205150223"/>
          <p:cNvPicPr>
            <a:picLocks noChangeAspect="1"/>
          </p:cNvPicPr>
          <p:nvPr/>
        </p:nvPicPr>
        <p:blipFill>
          <a:blip r:embed="rId6"/>
          <a:stretch>
            <a:fillRect/>
          </a:stretch>
        </p:blipFill>
        <p:spPr>
          <a:xfrm>
            <a:off x="8645525" y="1573530"/>
            <a:ext cx="1969200" cy="1972800"/>
          </a:xfrm>
          <a:prstGeom prst="roundRect">
            <a:avLst/>
          </a:prstGeom>
        </p:spPr>
      </p:pic>
      <p:pic>
        <p:nvPicPr>
          <p:cNvPr id="31" name="图片 30" descr="微信图片_20241205150159"/>
          <p:cNvPicPr>
            <a:picLocks noChangeAspect="1"/>
          </p:cNvPicPr>
          <p:nvPr/>
        </p:nvPicPr>
        <p:blipFill>
          <a:blip r:embed="rId7"/>
          <a:stretch>
            <a:fillRect/>
          </a:stretch>
        </p:blipFill>
        <p:spPr>
          <a:xfrm>
            <a:off x="8756015" y="3743960"/>
            <a:ext cx="1969200" cy="2008800"/>
          </a:xfrm>
          <a:prstGeom prst="roundRect">
            <a:avLst/>
          </a:prstGeom>
        </p:spPr>
      </p:pic>
      <p:pic>
        <p:nvPicPr>
          <p:cNvPr id="32" name="图片 31" descr="华餐logo黑体字"/>
          <p:cNvPicPr>
            <a:picLocks noChangeAspect="1"/>
          </p:cNvPicPr>
          <p:nvPr>
            <p:custDataLst>
              <p:tags r:id="rId8"/>
            </p:custDataLst>
          </p:nvPr>
        </p:nvPicPr>
        <p:blipFill>
          <a:blip r:embed="rId9"/>
          <a:stretch>
            <a:fillRect/>
          </a:stretch>
        </p:blipFill>
        <p:spPr>
          <a:xfrm>
            <a:off x="9984105" y="332740"/>
            <a:ext cx="1771650" cy="674370"/>
          </a:xfrm>
          <a:prstGeom prst="rect">
            <a:avLst/>
          </a:prstGeom>
        </p:spPr>
      </p:pic>
      <p:pic>
        <p:nvPicPr>
          <p:cNvPr id="2" name="图片 1" descr="微信图片_20241127172716"/>
          <p:cNvPicPr>
            <a:picLocks noChangeAspect="1"/>
          </p:cNvPicPr>
          <p:nvPr/>
        </p:nvPicPr>
        <p:blipFill>
          <a:blip r:embed="rId10"/>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229100" y="588010"/>
            <a:ext cx="3587115" cy="859155"/>
            <a:chOff x="3858" y="4811"/>
            <a:chExt cx="5649" cy="1353"/>
          </a:xfrm>
        </p:grpSpPr>
        <p:sp>
          <p:nvSpPr>
            <p:cNvPr id="17" name="矩形 16"/>
            <p:cNvSpPr/>
            <p:nvPr/>
          </p:nvSpPr>
          <p:spPr>
            <a:xfrm>
              <a:off x="3858" y="4811"/>
              <a:ext cx="5649" cy="822"/>
            </a:xfrm>
            <a:prstGeom prst="rect">
              <a:avLst/>
            </a:prstGeom>
          </p:spPr>
          <p:txBody>
            <a:bodyPr wrap="square">
              <a:spAutoFit/>
            </a:bodyPr>
            <a:p>
              <a:pPr algn="ctr"/>
              <a:r>
                <a:rPr lang="zh-CN" altLang="en-US" sz="2800">
                  <a:solidFill>
                    <a:srgbClr val="227F76"/>
                  </a:solidFill>
                  <a:sym typeface="+mn-ea"/>
                </a:rPr>
                <a:t>学生互动活动</a:t>
              </a:r>
              <a:endParaRPr lang="zh-CN" altLang="en-US" sz="2800" dirty="0">
                <a:solidFill>
                  <a:srgbClr val="227F76"/>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4285" y="5633"/>
              <a:ext cx="4656" cy="531"/>
            </a:xfrm>
            <a:prstGeom prst="rect">
              <a:avLst/>
            </a:prstGeom>
          </p:spPr>
          <p:txBody>
            <a:bodyPr wrap="square">
              <a:spAutoFit/>
            </a:bodyPr>
            <a:p>
              <a:pPr algn="ctr"/>
              <a:r>
                <a:rPr lang="en-US" altLang="zh-CN" sz="1600" dirty="0">
                  <a:solidFill>
                    <a:srgbClr val="247D77"/>
                  </a:solidFill>
                  <a:effectLst/>
                  <a:latin typeface="微软雅黑" panose="020B0503020204020204" pitchFamily="34" charset="-122"/>
                  <a:ea typeface="微软雅黑" panose="020B0503020204020204" pitchFamily="34" charset="-122"/>
                  <a:cs typeface="+mn-ea"/>
                  <a:sym typeface="+mn-ea"/>
                </a:rPr>
                <a:t>Student interaction activities</a:t>
              </a:r>
              <a:endPar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pic>
        <p:nvPicPr>
          <p:cNvPr id="3" name="图片 2" descr="微信图片_20241205142559"/>
          <p:cNvPicPr>
            <a:picLocks noChangeAspect="1"/>
          </p:cNvPicPr>
          <p:nvPr/>
        </p:nvPicPr>
        <p:blipFill>
          <a:blip r:embed="rId1"/>
          <a:stretch>
            <a:fillRect/>
          </a:stretch>
        </p:blipFill>
        <p:spPr>
          <a:xfrm>
            <a:off x="493395" y="3429000"/>
            <a:ext cx="1641600" cy="1674000"/>
          </a:xfrm>
          <a:prstGeom prst="ellipse">
            <a:avLst/>
          </a:prstGeom>
        </p:spPr>
      </p:pic>
      <p:pic>
        <p:nvPicPr>
          <p:cNvPr id="7" name="图片 6" descr="微信图片_20241205142604"/>
          <p:cNvPicPr>
            <a:picLocks noChangeAspect="1"/>
          </p:cNvPicPr>
          <p:nvPr/>
        </p:nvPicPr>
        <p:blipFill>
          <a:blip r:embed="rId2"/>
          <a:stretch>
            <a:fillRect/>
          </a:stretch>
        </p:blipFill>
        <p:spPr>
          <a:xfrm>
            <a:off x="2033270" y="4650105"/>
            <a:ext cx="1641600" cy="1674000"/>
          </a:xfrm>
          <a:prstGeom prst="ellipse">
            <a:avLst/>
          </a:prstGeom>
        </p:spPr>
      </p:pic>
      <p:pic>
        <p:nvPicPr>
          <p:cNvPr id="9" name="图片 8" descr="微信图片_20241205142535"/>
          <p:cNvPicPr>
            <a:picLocks noChangeAspect="1"/>
          </p:cNvPicPr>
          <p:nvPr/>
        </p:nvPicPr>
        <p:blipFill>
          <a:blip r:embed="rId3"/>
          <a:stretch>
            <a:fillRect/>
          </a:stretch>
        </p:blipFill>
        <p:spPr>
          <a:xfrm>
            <a:off x="633095" y="1694180"/>
            <a:ext cx="1641600" cy="1674000"/>
          </a:xfrm>
          <a:prstGeom prst="ellipse">
            <a:avLst/>
          </a:prstGeom>
        </p:spPr>
      </p:pic>
      <p:pic>
        <p:nvPicPr>
          <p:cNvPr id="10" name="图片 9" descr="微信图片_20241205142554"/>
          <p:cNvPicPr>
            <a:picLocks noChangeAspect="1"/>
          </p:cNvPicPr>
          <p:nvPr/>
        </p:nvPicPr>
        <p:blipFill>
          <a:blip r:embed="rId4"/>
          <a:stretch>
            <a:fillRect/>
          </a:stretch>
        </p:blipFill>
        <p:spPr>
          <a:xfrm>
            <a:off x="3876040" y="3853815"/>
            <a:ext cx="1641600" cy="1674000"/>
          </a:xfrm>
          <a:prstGeom prst="ellipse">
            <a:avLst/>
          </a:prstGeom>
        </p:spPr>
      </p:pic>
      <p:pic>
        <p:nvPicPr>
          <p:cNvPr id="11" name="图片 10" descr="微信图片_20241205143654"/>
          <p:cNvPicPr>
            <a:picLocks noChangeAspect="1"/>
          </p:cNvPicPr>
          <p:nvPr/>
        </p:nvPicPr>
        <p:blipFill>
          <a:blip r:embed="rId5"/>
          <a:stretch>
            <a:fillRect/>
          </a:stretch>
        </p:blipFill>
        <p:spPr>
          <a:xfrm>
            <a:off x="4133850" y="1987550"/>
            <a:ext cx="1641600" cy="1674000"/>
          </a:xfrm>
          <a:prstGeom prst="ellipse">
            <a:avLst/>
          </a:prstGeom>
        </p:spPr>
      </p:pic>
      <p:pic>
        <p:nvPicPr>
          <p:cNvPr id="12" name="图片 11" descr="微信图片_20241205142541"/>
          <p:cNvPicPr>
            <a:picLocks noChangeAspect="1"/>
          </p:cNvPicPr>
          <p:nvPr/>
        </p:nvPicPr>
        <p:blipFill>
          <a:blip r:embed="rId6"/>
          <a:stretch>
            <a:fillRect/>
          </a:stretch>
        </p:blipFill>
        <p:spPr>
          <a:xfrm rot="16860000">
            <a:off x="2292350" y="1238250"/>
            <a:ext cx="1641600" cy="1674000"/>
          </a:xfrm>
          <a:prstGeom prst="ellipse">
            <a:avLst/>
          </a:prstGeom>
        </p:spPr>
      </p:pic>
      <p:pic>
        <p:nvPicPr>
          <p:cNvPr id="13" name="图片 12" descr="微信图片_20241205143659"/>
          <p:cNvPicPr>
            <a:picLocks noChangeAspect="1"/>
          </p:cNvPicPr>
          <p:nvPr/>
        </p:nvPicPr>
        <p:blipFill>
          <a:blip r:embed="rId7"/>
          <a:stretch>
            <a:fillRect/>
          </a:stretch>
        </p:blipFill>
        <p:spPr>
          <a:xfrm>
            <a:off x="2033270" y="2512695"/>
            <a:ext cx="2195830" cy="2137410"/>
          </a:xfrm>
          <a:prstGeom prst="ellipse">
            <a:avLst/>
          </a:prstGeom>
        </p:spPr>
      </p:pic>
      <p:sp>
        <p:nvSpPr>
          <p:cNvPr id="15" name="文本框 14"/>
          <p:cNvSpPr txBox="1"/>
          <p:nvPr/>
        </p:nvSpPr>
        <p:spPr>
          <a:xfrm>
            <a:off x="6787515" y="2512695"/>
            <a:ext cx="4589145" cy="1086485"/>
          </a:xfrm>
          <a:prstGeom prst="rect">
            <a:avLst/>
          </a:prstGeom>
          <a:noFill/>
        </p:spPr>
        <p:txBody>
          <a:bodyPr wrap="square" rtlCol="0">
            <a:noAutofit/>
          </a:bodyPr>
          <a:p>
            <a:r>
              <a:rPr lang="zh-CN" altLang="en-US">
                <a:latin typeface="黑体" panose="02010609060101010101" charset="-122"/>
                <a:ea typeface="黑体" panose="02010609060101010101" charset="-122"/>
                <a:cs typeface="黑体" panose="02010609060101010101" charset="-122"/>
              </a:rPr>
              <a:t>开展第二课堂</a:t>
            </a:r>
            <a:r>
              <a:rPr lang="en-US" altLang="zh-CN">
                <a:solidFill>
                  <a:srgbClr val="FF0000"/>
                </a:solidFill>
                <a:latin typeface="黑体" panose="02010609060101010101" charset="-122"/>
                <a:ea typeface="黑体" panose="02010609060101010101" charset="-122"/>
                <a:cs typeface="黑体" panose="02010609060101010101" charset="-122"/>
              </a:rPr>
              <a:t>12</a:t>
            </a:r>
            <a:r>
              <a:rPr lang="zh-CN" altLang="en-US">
                <a:latin typeface="黑体" panose="02010609060101010101" charset="-122"/>
                <a:ea typeface="黑体" panose="02010609060101010101" charset="-122"/>
                <a:cs typeface="黑体" panose="02010609060101010101" charset="-122"/>
              </a:rPr>
              <a:t>场次分别有糕点制作，咖啡制作，菜肴比赛，月饼制作，等</a:t>
            </a:r>
            <a:endParaRPr lang="en-US" altLang="zh-CN">
              <a:latin typeface="黑体" panose="02010609060101010101" charset="-122"/>
              <a:ea typeface="黑体" panose="02010609060101010101" charset="-122"/>
              <a:cs typeface="黑体" panose="02010609060101010101" charset="-122"/>
            </a:endParaRPr>
          </a:p>
        </p:txBody>
      </p:sp>
      <p:pic>
        <p:nvPicPr>
          <p:cNvPr id="32" name="图片 31" descr="华餐logo黑体字"/>
          <p:cNvPicPr>
            <a:picLocks noChangeAspect="1"/>
          </p:cNvPicPr>
          <p:nvPr>
            <p:custDataLst>
              <p:tags r:id="rId8"/>
            </p:custDataLst>
          </p:nvPr>
        </p:nvPicPr>
        <p:blipFill>
          <a:blip r:embed="rId9"/>
          <a:stretch>
            <a:fillRect/>
          </a:stretch>
        </p:blipFill>
        <p:spPr>
          <a:xfrm>
            <a:off x="9984105" y="332740"/>
            <a:ext cx="1771650" cy="674370"/>
          </a:xfrm>
          <a:prstGeom prst="rect">
            <a:avLst/>
          </a:prstGeom>
        </p:spPr>
      </p:pic>
      <p:pic>
        <p:nvPicPr>
          <p:cNvPr id="2" name="图片 1" descr="微信图片_20241127172716"/>
          <p:cNvPicPr>
            <a:picLocks noChangeAspect="1"/>
          </p:cNvPicPr>
          <p:nvPr/>
        </p:nvPicPr>
        <p:blipFill>
          <a:blip r:embed="rId10"/>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nvSpPr>
        <p:spPr>
          <a:xfrm>
            <a:off x="1339850" y="1764665"/>
            <a:ext cx="3328670" cy="3328670"/>
          </a:xfrm>
          <a:prstGeom prst="ellipse">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稻壳儿搜索;幻雨工作室_1"/>
          <p:cNvSpPr/>
          <p:nvPr/>
        </p:nvSpPr>
        <p:spPr>
          <a:xfrm>
            <a:off x="944754" y="2644968"/>
            <a:ext cx="4118862" cy="1568450"/>
          </a:xfrm>
          <a:prstGeom prst="rect">
            <a:avLst/>
          </a:prstGeom>
        </p:spPr>
        <p:txBody>
          <a:bodyPr wrap="square">
            <a:spAutoFit/>
          </a:bodyPr>
          <a:p>
            <a:pPr algn="ctr" defTabSz="685800">
              <a:defRPr/>
            </a:pPr>
            <a:r>
              <a:rPr lang="zh-CN" altLang="en-US" sz="6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目录</a:t>
            </a:r>
            <a:endParaRPr lang="en-US" altLang="zh-CN"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a:defRPr/>
            </a:pP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Contents</a:t>
            </a:r>
            <a:endPar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custDataLst>
              <p:tags r:id="rId1"/>
            </p:custDataLst>
          </p:nvPr>
        </p:nvGrpSpPr>
        <p:grpSpPr>
          <a:xfrm>
            <a:off x="6210935" y="1263650"/>
            <a:ext cx="4015975" cy="4330311"/>
            <a:chOff x="10211" y="1414"/>
            <a:chExt cx="7072" cy="7625"/>
          </a:xfrm>
        </p:grpSpPr>
        <p:grpSp>
          <p:nvGrpSpPr>
            <p:cNvPr id="4" name="组合 3"/>
            <p:cNvGrpSpPr/>
            <p:nvPr/>
          </p:nvGrpSpPr>
          <p:grpSpPr>
            <a:xfrm rot="0">
              <a:off x="10211" y="1414"/>
              <a:ext cx="6269" cy="1288"/>
              <a:chOff x="3351" y="3407"/>
              <a:chExt cx="6269" cy="1288"/>
            </a:xfrm>
          </p:grpSpPr>
          <p:grpSp>
            <p:nvGrpSpPr>
              <p:cNvPr id="12" name="组合 11"/>
              <p:cNvGrpSpPr/>
              <p:nvPr/>
            </p:nvGrpSpPr>
            <p:grpSpPr>
              <a:xfrm>
                <a:off x="3351" y="3543"/>
                <a:ext cx="1023" cy="1023"/>
                <a:chOff x="910275" y="2123864"/>
                <a:chExt cx="792088" cy="792088"/>
              </a:xfrm>
            </p:grpSpPr>
            <p:sp>
              <p:nvSpPr>
                <p:cNvPr id="11" name="椭圆 10"/>
                <p:cNvSpPr/>
                <p:nvPr>
                  <p:custDataLst>
                    <p:tags r:id="rId2"/>
                  </p:custDataLst>
                </p:nvPr>
              </p:nvSpPr>
              <p:spPr>
                <a:xfrm>
                  <a:off x="910275" y="2123864"/>
                  <a:ext cx="792088" cy="792088"/>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002C4E"/>
                    </a:solidFill>
                    <a:cs typeface="+mn-ea"/>
                    <a:sym typeface="+mn-lt"/>
                  </a:endParaRPr>
                </a:p>
              </p:txBody>
            </p:sp>
            <p:sp>
              <p:nvSpPr>
                <p:cNvPr id="300" name="文本框 9"/>
                <p:cNvSpPr txBox="1"/>
                <p:nvPr>
                  <p:custDataLst>
                    <p:tags r:id="rId3"/>
                  </p:custDataLst>
                </p:nvPr>
              </p:nvSpPr>
              <p:spPr>
                <a:xfrm>
                  <a:off x="1001314" y="2310639"/>
                  <a:ext cx="610011" cy="419059"/>
                </a:xfrm>
                <a:prstGeom prst="rect">
                  <a:avLst/>
                </a:prstGeom>
                <a:noFill/>
                <a:extLst>
                  <a:ext uri="{909E8E84-426E-40DD-AFC4-6F175D3DCCD1}">
                    <a14:hiddenFill xmlns:a14="http://schemas.microsoft.com/office/drawing/2010/main">
                      <a:solidFill>
                        <a:schemeClr val="tx1"/>
                      </a:solidFill>
                    </a14:hiddenFill>
                  </a:ext>
                </a:extLst>
              </p:spPr>
              <p:txBody>
                <a:bodyPr wrap="square" lIns="0" tIns="0" rIns="0" bIns="0" rtlCol="0">
                  <a:spAutoFit/>
                </a:bodyPr>
                <a:p>
                  <a:pPr marL="0" lvl="1" algn="ctr"/>
                  <a:r>
                    <a:rPr lang="en-US" altLang="zh-CN" sz="2000" dirty="0">
                      <a:solidFill>
                        <a:schemeClr val="bg1"/>
                      </a:solidFill>
                      <a:latin typeface="+mn-lt"/>
                      <a:ea typeface="+mn-ea"/>
                      <a:cs typeface="+mn-ea"/>
                      <a:sym typeface="+mn-lt"/>
                    </a:rPr>
                    <a:t>01</a:t>
                  </a:r>
                  <a:endParaRPr lang="en-US" altLang="zh-CN" sz="2000" dirty="0">
                    <a:solidFill>
                      <a:schemeClr val="bg1"/>
                    </a:solidFill>
                    <a:latin typeface="+mn-lt"/>
                    <a:ea typeface="+mn-ea"/>
                    <a:cs typeface="+mn-ea"/>
                    <a:sym typeface="+mn-lt"/>
                  </a:endParaRPr>
                </a:p>
              </p:txBody>
            </p:sp>
          </p:grpSp>
          <p:grpSp>
            <p:nvGrpSpPr>
              <p:cNvPr id="5" name="组合 4"/>
              <p:cNvGrpSpPr/>
              <p:nvPr/>
            </p:nvGrpSpPr>
            <p:grpSpPr>
              <a:xfrm rot="0">
                <a:off x="4899" y="3407"/>
                <a:ext cx="4721" cy="1288"/>
                <a:chOff x="3315584" y="3169020"/>
                <a:chExt cx="2997972" cy="818120"/>
              </a:xfrm>
            </p:grpSpPr>
            <p:sp>
              <p:nvSpPr>
                <p:cNvPr id="14" name="矩形 13"/>
                <p:cNvSpPr/>
                <p:nvPr>
                  <p:custDataLst>
                    <p:tags r:id="rId4"/>
                  </p:custDataLst>
                </p:nvPr>
              </p:nvSpPr>
              <p:spPr>
                <a:xfrm>
                  <a:off x="3315584" y="3169020"/>
                  <a:ext cx="2997908" cy="583606"/>
                </a:xfrm>
                <a:prstGeom prst="rect">
                  <a:avLst/>
                </a:prstGeom>
                <a:noFill/>
                <a:extLst>
                  <a:ext uri="{909E8E84-426E-40DD-AFC4-6F175D3DCCD1}">
                    <a14:hiddenFill xmlns:a14="http://schemas.microsoft.com/office/drawing/2010/main">
                      <a:solidFill>
                        <a:srgbClr val="227F76"/>
                      </a:solidFill>
                    </a14:hiddenFill>
                  </a:ext>
                </a:extLst>
              </p:spPr>
              <p:txBody>
                <a:bodyPr wrap="square">
                  <a:spAutoFit/>
                </a:bodyPr>
                <a:p>
                  <a:r>
                    <a:rPr lang="zh-CN" altLang="en-US" sz="2800" dirty="0">
                      <a:solidFill>
                        <a:srgbClr val="227F76"/>
                      </a:solidFill>
                      <a:cs typeface="+mn-ea"/>
                      <a:sym typeface="+mn-lt"/>
                    </a:rPr>
                    <a:t>工作内容回顾</a:t>
                  </a:r>
                  <a:endParaRPr lang="zh-CN" altLang="en-US" sz="2800" dirty="0">
                    <a:solidFill>
                      <a:srgbClr val="227F76"/>
                    </a:solidFill>
                    <a:cs typeface="+mn-ea"/>
                    <a:sym typeface="+mn-lt"/>
                  </a:endParaRPr>
                </a:p>
              </p:txBody>
            </p:sp>
            <p:sp>
              <p:nvSpPr>
                <p:cNvPr id="15" name="矩形 14"/>
                <p:cNvSpPr/>
                <p:nvPr>
                  <p:custDataLst>
                    <p:tags r:id="rId5"/>
                  </p:custDataLst>
                </p:nvPr>
              </p:nvSpPr>
              <p:spPr>
                <a:xfrm>
                  <a:off x="3315584" y="3692277"/>
                  <a:ext cx="2997972" cy="294863"/>
                </a:xfrm>
                <a:prstGeom prst="rect">
                  <a:avLst/>
                </a:prstGeom>
              </p:spPr>
              <p:txBody>
                <a:bodyPr wrap="square">
                  <a:spAutoFit/>
                </a:bodyPr>
                <a:p>
                  <a:pPr algn="l"/>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Review of work contents</a:t>
                  </a:r>
                  <a:endPar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grpSp>
        <p:grpSp>
          <p:nvGrpSpPr>
            <p:cNvPr id="6" name="组合 5"/>
            <p:cNvGrpSpPr/>
            <p:nvPr/>
          </p:nvGrpSpPr>
          <p:grpSpPr>
            <a:xfrm rot="0">
              <a:off x="10211" y="3435"/>
              <a:ext cx="6957" cy="1502"/>
              <a:chOff x="3351" y="3407"/>
              <a:chExt cx="6957" cy="1503"/>
            </a:xfrm>
          </p:grpSpPr>
          <p:grpSp>
            <p:nvGrpSpPr>
              <p:cNvPr id="7" name="组合 6"/>
              <p:cNvGrpSpPr/>
              <p:nvPr/>
            </p:nvGrpSpPr>
            <p:grpSpPr>
              <a:xfrm>
                <a:off x="3351" y="3603"/>
                <a:ext cx="1023" cy="1023"/>
                <a:chOff x="910275" y="2170651"/>
                <a:chExt cx="792088" cy="792088"/>
              </a:xfrm>
            </p:grpSpPr>
            <p:sp>
              <p:nvSpPr>
                <p:cNvPr id="8" name="椭圆 7"/>
                <p:cNvSpPr/>
                <p:nvPr>
                  <p:custDataLst>
                    <p:tags r:id="rId6"/>
                  </p:custDataLst>
                </p:nvPr>
              </p:nvSpPr>
              <p:spPr>
                <a:xfrm>
                  <a:off x="910275" y="2170651"/>
                  <a:ext cx="792088" cy="792088"/>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002C4E"/>
                    </a:solidFill>
                    <a:cs typeface="+mn-ea"/>
                    <a:sym typeface="+mn-lt"/>
                  </a:endParaRPr>
                </a:p>
              </p:txBody>
            </p:sp>
            <p:sp>
              <p:nvSpPr>
                <p:cNvPr id="9" name="文本框 9"/>
                <p:cNvSpPr txBox="1"/>
                <p:nvPr>
                  <p:custDataLst>
                    <p:tags r:id="rId7"/>
                  </p:custDataLst>
                </p:nvPr>
              </p:nvSpPr>
              <p:spPr>
                <a:xfrm>
                  <a:off x="1001314" y="2356520"/>
                  <a:ext cx="610011" cy="419335"/>
                </a:xfrm>
                <a:prstGeom prst="rect">
                  <a:avLst/>
                </a:prstGeom>
                <a:noFill/>
              </p:spPr>
              <p:txBody>
                <a:bodyPr wrap="square" lIns="0" tIns="0" rIns="0" bIns="0" rtlCol="0">
                  <a:spAutoFit/>
                </a:bodyPr>
                <a:p>
                  <a:pPr marL="0" lvl="1" algn="ctr"/>
                  <a:r>
                    <a:rPr lang="en-US" altLang="zh-CN" sz="2000" dirty="0">
                      <a:solidFill>
                        <a:schemeClr val="bg1"/>
                      </a:solidFill>
                      <a:latin typeface="+mn-lt"/>
                      <a:ea typeface="+mn-ea"/>
                      <a:cs typeface="+mn-ea"/>
                      <a:sym typeface="+mn-lt"/>
                    </a:rPr>
                    <a:t>02</a:t>
                  </a:r>
                  <a:endParaRPr lang="en-US" altLang="zh-CN" sz="2000" dirty="0">
                    <a:solidFill>
                      <a:schemeClr val="bg1"/>
                    </a:solidFill>
                    <a:latin typeface="+mn-lt"/>
                    <a:ea typeface="+mn-ea"/>
                    <a:cs typeface="+mn-ea"/>
                    <a:sym typeface="+mn-lt"/>
                  </a:endParaRPr>
                </a:p>
              </p:txBody>
            </p:sp>
          </p:grpSp>
          <p:grpSp>
            <p:nvGrpSpPr>
              <p:cNvPr id="10" name="组合 9"/>
              <p:cNvGrpSpPr/>
              <p:nvPr/>
            </p:nvGrpSpPr>
            <p:grpSpPr>
              <a:xfrm rot="0">
                <a:off x="4899" y="3407"/>
                <a:ext cx="5409" cy="1503"/>
                <a:chOff x="3315584" y="3169020"/>
                <a:chExt cx="3434599" cy="954308"/>
              </a:xfrm>
            </p:grpSpPr>
            <p:sp>
              <p:nvSpPr>
                <p:cNvPr id="16" name="矩形 15"/>
                <p:cNvSpPr/>
                <p:nvPr>
                  <p:custDataLst>
                    <p:tags r:id="rId8"/>
                  </p:custDataLst>
                </p:nvPr>
              </p:nvSpPr>
              <p:spPr>
                <a:xfrm>
                  <a:off x="3315584" y="3169020"/>
                  <a:ext cx="2916250" cy="583951"/>
                </a:xfrm>
                <a:prstGeom prst="rect">
                  <a:avLst/>
                </a:prstGeom>
              </p:spPr>
              <p:txBody>
                <a:bodyPr wrap="square">
                  <a:spAutoFit/>
                </a:bodyPr>
                <a:p>
                  <a:r>
                    <a:rPr lang="zh-CN" altLang="en-US" sz="2800" dirty="0">
                      <a:solidFill>
                        <a:srgbClr val="227F76"/>
                      </a:solidFill>
                      <a:cs typeface="+mn-ea"/>
                      <a:sym typeface="+mn-lt"/>
                    </a:rPr>
                    <a:t>重点工作展示</a:t>
                  </a:r>
                  <a:endParaRPr lang="zh-CN" altLang="en-US" sz="2800" dirty="0">
                    <a:solidFill>
                      <a:srgbClr val="227F76"/>
                    </a:solidFill>
                    <a:cs typeface="+mn-ea"/>
                    <a:sym typeface="+mn-lt"/>
                  </a:endParaRPr>
                </a:p>
              </p:txBody>
            </p:sp>
            <p:sp>
              <p:nvSpPr>
                <p:cNvPr id="17" name="矩形 16"/>
                <p:cNvSpPr/>
                <p:nvPr>
                  <p:custDataLst>
                    <p:tags r:id="rId9"/>
                  </p:custDataLst>
                </p:nvPr>
              </p:nvSpPr>
              <p:spPr>
                <a:xfrm>
                  <a:off x="3315584" y="3692698"/>
                  <a:ext cx="3434599" cy="430630"/>
                </a:xfrm>
                <a:prstGeom prst="rect">
                  <a:avLst/>
                </a:prstGeom>
              </p:spPr>
              <p:txBody>
                <a:bodyPr wrap="square">
                  <a:spAutoFit/>
                </a:bodyPr>
                <a:p>
                  <a:pPr algn="l"/>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Work achievement display</a:t>
                  </a:r>
                  <a:endPar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grpSp>
        <p:grpSp>
          <p:nvGrpSpPr>
            <p:cNvPr id="18" name="组合 17"/>
            <p:cNvGrpSpPr/>
            <p:nvPr/>
          </p:nvGrpSpPr>
          <p:grpSpPr>
            <a:xfrm rot="0">
              <a:off x="10211" y="5455"/>
              <a:ext cx="7072" cy="1337"/>
              <a:chOff x="3351" y="3407"/>
              <a:chExt cx="7072" cy="1337"/>
            </a:xfrm>
          </p:grpSpPr>
          <p:grpSp>
            <p:nvGrpSpPr>
              <p:cNvPr id="19" name="组合 18"/>
              <p:cNvGrpSpPr/>
              <p:nvPr/>
            </p:nvGrpSpPr>
            <p:grpSpPr>
              <a:xfrm>
                <a:off x="3351" y="3543"/>
                <a:ext cx="1023" cy="1023"/>
                <a:chOff x="910275" y="2123864"/>
                <a:chExt cx="792088" cy="792088"/>
              </a:xfrm>
            </p:grpSpPr>
            <p:sp>
              <p:nvSpPr>
                <p:cNvPr id="20" name="椭圆 19"/>
                <p:cNvSpPr/>
                <p:nvPr>
                  <p:custDataLst>
                    <p:tags r:id="rId10"/>
                  </p:custDataLst>
                </p:nvPr>
              </p:nvSpPr>
              <p:spPr>
                <a:xfrm>
                  <a:off x="910275" y="2123864"/>
                  <a:ext cx="792088" cy="792088"/>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002C4E"/>
                    </a:solidFill>
                    <a:cs typeface="+mn-ea"/>
                    <a:sym typeface="+mn-lt"/>
                  </a:endParaRPr>
                </a:p>
              </p:txBody>
            </p:sp>
            <p:sp>
              <p:nvSpPr>
                <p:cNvPr id="21" name="文本框 9"/>
                <p:cNvSpPr txBox="1"/>
                <p:nvPr>
                  <p:custDataLst>
                    <p:tags r:id="rId11"/>
                  </p:custDataLst>
                </p:nvPr>
              </p:nvSpPr>
              <p:spPr>
                <a:xfrm>
                  <a:off x="1001314" y="2309773"/>
                  <a:ext cx="610011" cy="419025"/>
                </a:xfrm>
                <a:prstGeom prst="rect">
                  <a:avLst/>
                </a:prstGeom>
                <a:noFill/>
              </p:spPr>
              <p:txBody>
                <a:bodyPr wrap="square" lIns="0" tIns="0" rIns="0" bIns="0" rtlCol="0">
                  <a:spAutoFit/>
                </a:bodyPr>
                <a:p>
                  <a:pPr marL="0" lvl="1" algn="ctr"/>
                  <a:r>
                    <a:rPr lang="en-US" altLang="zh-CN" sz="2000" dirty="0">
                      <a:solidFill>
                        <a:schemeClr val="bg1"/>
                      </a:solidFill>
                      <a:latin typeface="+mn-lt"/>
                      <a:ea typeface="+mn-ea"/>
                      <a:cs typeface="+mn-ea"/>
                      <a:sym typeface="+mn-lt"/>
                    </a:rPr>
                    <a:t>03</a:t>
                  </a:r>
                  <a:endParaRPr lang="en-US" altLang="zh-CN" sz="2000" dirty="0">
                    <a:solidFill>
                      <a:schemeClr val="bg1"/>
                    </a:solidFill>
                    <a:latin typeface="+mn-lt"/>
                    <a:ea typeface="+mn-ea"/>
                    <a:cs typeface="+mn-ea"/>
                    <a:sym typeface="+mn-lt"/>
                  </a:endParaRPr>
                </a:p>
              </p:txBody>
            </p:sp>
          </p:grpSp>
          <p:grpSp>
            <p:nvGrpSpPr>
              <p:cNvPr id="22" name="组合 21"/>
              <p:cNvGrpSpPr/>
              <p:nvPr/>
            </p:nvGrpSpPr>
            <p:grpSpPr>
              <a:xfrm rot="0">
                <a:off x="4899" y="3407"/>
                <a:ext cx="5524" cy="1337"/>
                <a:chOff x="3315584" y="3169020"/>
                <a:chExt cx="3507737" cy="849406"/>
              </a:xfrm>
            </p:grpSpPr>
            <p:sp>
              <p:nvSpPr>
                <p:cNvPr id="23" name="矩形 22"/>
                <p:cNvSpPr/>
                <p:nvPr>
                  <p:custDataLst>
                    <p:tags r:id="rId12"/>
                  </p:custDataLst>
                </p:nvPr>
              </p:nvSpPr>
              <p:spPr>
                <a:xfrm>
                  <a:off x="3315584" y="3169020"/>
                  <a:ext cx="3114731" cy="583931"/>
                </a:xfrm>
                <a:prstGeom prst="rect">
                  <a:avLst/>
                </a:prstGeom>
              </p:spPr>
              <p:txBody>
                <a:bodyPr wrap="square">
                  <a:spAutoFit/>
                </a:bodyPr>
                <a:p>
                  <a:r>
                    <a:rPr lang="zh-CN" altLang="en-US" sz="2800" dirty="0">
                      <a:solidFill>
                        <a:srgbClr val="227F76"/>
                      </a:solidFill>
                      <a:cs typeface="+mn-ea"/>
                      <a:sym typeface="+mn-lt"/>
                    </a:rPr>
                    <a:t>工作总结</a:t>
                  </a:r>
                  <a:endParaRPr lang="zh-CN" altLang="en-US" sz="2800" dirty="0">
                    <a:solidFill>
                      <a:srgbClr val="227F76"/>
                    </a:solidFill>
                    <a:cs typeface="+mn-ea"/>
                    <a:sym typeface="+mn-lt"/>
                  </a:endParaRPr>
                </a:p>
              </p:txBody>
            </p:sp>
            <p:sp>
              <p:nvSpPr>
                <p:cNvPr id="24" name="矩形 23"/>
                <p:cNvSpPr/>
                <p:nvPr>
                  <p:custDataLst>
                    <p:tags r:id="rId13"/>
                  </p:custDataLst>
                </p:nvPr>
              </p:nvSpPr>
              <p:spPr>
                <a:xfrm>
                  <a:off x="3315584" y="3641227"/>
                  <a:ext cx="3507737" cy="377199"/>
                </a:xfrm>
                <a:prstGeom prst="rect">
                  <a:avLst/>
                </a:prstGeom>
              </p:spPr>
              <p:txBody>
                <a:bodyPr wrap="square">
                  <a:spAutoFit/>
                </a:bodyPr>
                <a:p>
                  <a:pPr algn="l"/>
                  <a:r>
                    <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rPr>
                    <a:t>Work summary</a:t>
                  </a:r>
                  <a:endPar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grpSp>
        <p:grpSp>
          <p:nvGrpSpPr>
            <p:cNvPr id="25" name="组合 24"/>
            <p:cNvGrpSpPr/>
            <p:nvPr/>
          </p:nvGrpSpPr>
          <p:grpSpPr>
            <a:xfrm rot="0">
              <a:off x="10211" y="7622"/>
              <a:ext cx="6958" cy="1417"/>
              <a:chOff x="3351" y="3407"/>
              <a:chExt cx="6958" cy="1419"/>
            </a:xfrm>
          </p:grpSpPr>
          <p:grpSp>
            <p:nvGrpSpPr>
              <p:cNvPr id="26" name="组合 25"/>
              <p:cNvGrpSpPr/>
              <p:nvPr/>
            </p:nvGrpSpPr>
            <p:grpSpPr>
              <a:xfrm>
                <a:off x="3351" y="3543"/>
                <a:ext cx="1023" cy="1023"/>
                <a:chOff x="910275" y="2123864"/>
                <a:chExt cx="792088" cy="792088"/>
              </a:xfrm>
            </p:grpSpPr>
            <p:sp>
              <p:nvSpPr>
                <p:cNvPr id="27" name="椭圆 26"/>
                <p:cNvSpPr/>
                <p:nvPr>
                  <p:custDataLst>
                    <p:tags r:id="rId14"/>
                  </p:custDataLst>
                </p:nvPr>
              </p:nvSpPr>
              <p:spPr>
                <a:xfrm>
                  <a:off x="910275" y="2123864"/>
                  <a:ext cx="792088" cy="792088"/>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002C4E"/>
                    </a:solidFill>
                    <a:cs typeface="+mn-ea"/>
                    <a:sym typeface="+mn-lt"/>
                  </a:endParaRPr>
                </a:p>
              </p:txBody>
            </p:sp>
            <p:sp>
              <p:nvSpPr>
                <p:cNvPr id="28" name="文本框 9"/>
                <p:cNvSpPr txBox="1"/>
                <p:nvPr>
                  <p:custDataLst>
                    <p:tags r:id="rId15"/>
                  </p:custDataLst>
                </p:nvPr>
              </p:nvSpPr>
              <p:spPr>
                <a:xfrm>
                  <a:off x="1001314" y="2310582"/>
                  <a:ext cx="610011" cy="419335"/>
                </a:xfrm>
                <a:prstGeom prst="rect">
                  <a:avLst/>
                </a:prstGeom>
                <a:noFill/>
              </p:spPr>
              <p:txBody>
                <a:bodyPr wrap="square" lIns="0" tIns="0" rIns="0" bIns="0" rtlCol="0">
                  <a:spAutoFit/>
                </a:bodyPr>
                <a:p>
                  <a:pPr marL="0" lvl="1" algn="ctr"/>
                  <a:r>
                    <a:rPr lang="en-US" altLang="zh-CN" sz="2000" dirty="0">
                      <a:solidFill>
                        <a:schemeClr val="bg1"/>
                      </a:solidFill>
                      <a:latin typeface="+mn-lt"/>
                      <a:ea typeface="+mn-ea"/>
                      <a:cs typeface="+mn-ea"/>
                      <a:sym typeface="+mn-lt"/>
                    </a:rPr>
                    <a:t>04</a:t>
                  </a:r>
                  <a:endParaRPr lang="en-US" altLang="zh-CN" sz="2000" dirty="0">
                    <a:solidFill>
                      <a:schemeClr val="bg1"/>
                    </a:solidFill>
                    <a:latin typeface="+mn-lt"/>
                    <a:ea typeface="+mn-ea"/>
                    <a:cs typeface="+mn-ea"/>
                    <a:sym typeface="+mn-lt"/>
                  </a:endParaRPr>
                </a:p>
              </p:txBody>
            </p:sp>
          </p:grpSp>
          <p:grpSp>
            <p:nvGrpSpPr>
              <p:cNvPr id="29" name="组合 28"/>
              <p:cNvGrpSpPr/>
              <p:nvPr/>
            </p:nvGrpSpPr>
            <p:grpSpPr>
              <a:xfrm rot="0">
                <a:off x="4899" y="3407"/>
                <a:ext cx="5410" cy="1419"/>
                <a:chOff x="3315584" y="3169020"/>
                <a:chExt cx="3435323" cy="900542"/>
              </a:xfrm>
            </p:grpSpPr>
            <p:sp>
              <p:nvSpPr>
                <p:cNvPr id="30" name="矩形 29"/>
                <p:cNvSpPr/>
                <p:nvPr>
                  <p:custDataLst>
                    <p:tags r:id="rId16"/>
                  </p:custDataLst>
                </p:nvPr>
              </p:nvSpPr>
              <p:spPr>
                <a:xfrm>
                  <a:off x="3315584" y="3169020"/>
                  <a:ext cx="3267733" cy="584311"/>
                </a:xfrm>
                <a:prstGeom prst="rect">
                  <a:avLst/>
                </a:prstGeom>
              </p:spPr>
              <p:txBody>
                <a:bodyPr wrap="square">
                  <a:spAutoFit/>
                </a:bodyPr>
                <a:p>
                  <a:r>
                    <a:rPr lang="zh-CN" altLang="en-US" sz="2800" dirty="0">
                      <a:solidFill>
                        <a:srgbClr val="227F76"/>
                      </a:solidFill>
                      <a:cs typeface="+mn-ea"/>
                      <a:sym typeface="+mn-lt"/>
                    </a:rPr>
                    <a:t>未来工作计划</a:t>
                  </a:r>
                  <a:endParaRPr lang="zh-CN" altLang="en-US" sz="2800" dirty="0">
                    <a:solidFill>
                      <a:srgbClr val="227F76"/>
                    </a:solidFill>
                    <a:cs typeface="+mn-ea"/>
                    <a:sym typeface="+mn-lt"/>
                  </a:endParaRPr>
                </a:p>
              </p:txBody>
            </p:sp>
            <p:sp>
              <p:nvSpPr>
                <p:cNvPr id="31" name="矩形 30"/>
                <p:cNvSpPr/>
                <p:nvPr>
                  <p:custDataLst>
                    <p:tags r:id="rId17"/>
                  </p:custDataLst>
                </p:nvPr>
              </p:nvSpPr>
              <p:spPr>
                <a:xfrm>
                  <a:off x="3315584" y="3692199"/>
                  <a:ext cx="3435323" cy="377363"/>
                </a:xfrm>
                <a:prstGeom prst="rect">
                  <a:avLst/>
                </a:prstGeom>
              </p:spPr>
              <p:txBody>
                <a:bodyPr wrap="square">
                  <a:spAutoFit/>
                </a:bodyPr>
                <a:p>
                  <a:pPr algn="l"/>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Futur</a:t>
                  </a:r>
                  <a:r>
                    <a:rPr lang="en-US" altLang="zh-CN"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e work plan</a:t>
                  </a:r>
                  <a:endParaRPr lang="en-US" altLang="zh-CN"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grpSp>
      </p:grpSp>
      <p:pic>
        <p:nvPicPr>
          <p:cNvPr id="32" name="图片 31" descr="华餐logo黑体字"/>
          <p:cNvPicPr>
            <a:picLocks noChangeAspect="1"/>
          </p:cNvPicPr>
          <p:nvPr>
            <p:custDataLst>
              <p:tags r:id="rId18"/>
            </p:custDataLst>
          </p:nvPr>
        </p:nvPicPr>
        <p:blipFill>
          <a:blip r:embed="rId19"/>
          <a:stretch>
            <a:fillRect/>
          </a:stretch>
        </p:blipFill>
        <p:spPr>
          <a:xfrm>
            <a:off x="10012045" y="331470"/>
            <a:ext cx="1771650" cy="674370"/>
          </a:xfrm>
          <a:prstGeom prst="rect">
            <a:avLst/>
          </a:prstGeom>
        </p:spPr>
      </p:pic>
      <p:pic>
        <p:nvPicPr>
          <p:cNvPr id="33" name="图片 32" descr="微信图片_20241127172716"/>
          <p:cNvPicPr>
            <a:picLocks noChangeAspect="1"/>
          </p:cNvPicPr>
          <p:nvPr/>
        </p:nvPicPr>
        <p:blipFill>
          <a:blip r:embed="rId20"/>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228465" y="588010"/>
            <a:ext cx="3676015" cy="859155"/>
            <a:chOff x="3857" y="4811"/>
            <a:chExt cx="5789" cy="1353"/>
          </a:xfrm>
        </p:grpSpPr>
        <p:sp>
          <p:nvSpPr>
            <p:cNvPr id="17" name="矩形 16"/>
            <p:cNvSpPr/>
            <p:nvPr/>
          </p:nvSpPr>
          <p:spPr>
            <a:xfrm>
              <a:off x="3858" y="4811"/>
              <a:ext cx="5649" cy="822"/>
            </a:xfrm>
            <a:prstGeom prst="rect">
              <a:avLst/>
            </a:prstGeom>
          </p:spPr>
          <p:txBody>
            <a:bodyPr wrap="square">
              <a:spAutoFit/>
            </a:bodyPr>
            <a:p>
              <a:pPr algn="ctr"/>
              <a:r>
                <a:rPr lang="zh-CN" altLang="en-US" sz="2800">
                  <a:solidFill>
                    <a:srgbClr val="227F76"/>
                  </a:solidFill>
                  <a:latin typeface="黑体" panose="02010609060101010101" charset="-122"/>
                  <a:ea typeface="黑体" panose="02010609060101010101" charset="-122"/>
                  <a:sym typeface="+mn-ea"/>
                </a:rPr>
                <a:t>学生互动活动</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8" name="矩形 17"/>
            <p:cNvSpPr/>
            <p:nvPr/>
          </p:nvSpPr>
          <p:spPr>
            <a:xfrm>
              <a:off x="3857" y="5633"/>
              <a:ext cx="5789" cy="531"/>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Student interaction activities</a:t>
              </a:r>
              <a:endParaRPr lang="zh-CN" altLang="en-US" sz="1600" dirty="0">
                <a:solidFill>
                  <a:schemeClr val="tx1">
                    <a:lumMod val="85000"/>
                    <a:lumOff val="15000"/>
                  </a:schemeClr>
                </a:solidFill>
                <a:effectLst/>
                <a:latin typeface="黑体" panose="02010609060101010101" charset="-122"/>
                <a:ea typeface="黑体" panose="02010609060101010101" charset="-122"/>
                <a:cs typeface="+mn-ea"/>
                <a:sym typeface="+mn-ea"/>
              </a:endParaRPr>
            </a:p>
          </p:txBody>
        </p:sp>
      </p:grpSp>
      <p:pic>
        <p:nvPicPr>
          <p:cNvPr id="2" name="图片 1" descr="微信图片_20241205142614"/>
          <p:cNvPicPr>
            <a:picLocks noChangeAspect="1"/>
          </p:cNvPicPr>
          <p:nvPr/>
        </p:nvPicPr>
        <p:blipFill>
          <a:blip r:embed="rId1"/>
          <a:stretch>
            <a:fillRect/>
          </a:stretch>
        </p:blipFill>
        <p:spPr>
          <a:xfrm>
            <a:off x="857250" y="1525270"/>
            <a:ext cx="1967865" cy="2007235"/>
          </a:xfrm>
          <a:prstGeom prst="roundRect">
            <a:avLst/>
          </a:prstGeom>
        </p:spPr>
      </p:pic>
      <p:pic>
        <p:nvPicPr>
          <p:cNvPr id="4" name="图片 3" descr="微信图片_20241205142623"/>
          <p:cNvPicPr>
            <a:picLocks noChangeAspect="1"/>
          </p:cNvPicPr>
          <p:nvPr/>
        </p:nvPicPr>
        <p:blipFill>
          <a:blip r:embed="rId2"/>
          <a:stretch>
            <a:fillRect/>
          </a:stretch>
        </p:blipFill>
        <p:spPr>
          <a:xfrm>
            <a:off x="774065" y="3851275"/>
            <a:ext cx="1969200" cy="2008800"/>
          </a:xfrm>
          <a:prstGeom prst="roundRect">
            <a:avLst/>
          </a:prstGeom>
        </p:spPr>
      </p:pic>
      <p:pic>
        <p:nvPicPr>
          <p:cNvPr id="20" name="图片 19" descr="微信图片_20241205150215"/>
          <p:cNvPicPr>
            <a:picLocks noChangeAspect="1"/>
          </p:cNvPicPr>
          <p:nvPr/>
        </p:nvPicPr>
        <p:blipFill>
          <a:blip r:embed="rId3"/>
          <a:stretch>
            <a:fillRect/>
          </a:stretch>
        </p:blipFill>
        <p:spPr>
          <a:xfrm>
            <a:off x="3410585" y="3970020"/>
            <a:ext cx="1969200" cy="1972800"/>
          </a:xfrm>
          <a:prstGeom prst="roundRect">
            <a:avLst/>
          </a:prstGeom>
        </p:spPr>
      </p:pic>
      <p:sp>
        <p:nvSpPr>
          <p:cNvPr id="21" name="文本框 20"/>
          <p:cNvSpPr txBox="1"/>
          <p:nvPr/>
        </p:nvSpPr>
        <p:spPr>
          <a:xfrm>
            <a:off x="6175375" y="3851275"/>
            <a:ext cx="4766945" cy="1773555"/>
          </a:xfrm>
          <a:prstGeom prst="rect">
            <a:avLst/>
          </a:prstGeom>
          <a:noFill/>
        </p:spPr>
        <p:txBody>
          <a:bodyPr wrap="square" rtlCol="0">
            <a:noAutofit/>
          </a:bodyPr>
          <a:p>
            <a:pPr algn="l">
              <a:lnSpc>
                <a:spcPct val="170000"/>
              </a:lnSpc>
            </a:pPr>
            <a:r>
              <a:rPr lang="zh-CN" altLang="en-US" sz="1600">
                <a:latin typeface="黑体" panose="02010609060101010101" charset="-122"/>
                <a:ea typeface="黑体" panose="02010609060101010101" charset="-122"/>
                <a:cs typeface="黑体" panose="02010609060101010101" charset="-122"/>
              </a:rPr>
              <a:t>桃园餐厅开学迎新及军训期间及各院系活动累计免费赠送茶水</a:t>
            </a:r>
            <a:r>
              <a:rPr lang="en-US" altLang="zh-CN" sz="1600">
                <a:solidFill>
                  <a:srgbClr val="FF0000"/>
                </a:solidFill>
                <a:latin typeface="黑体" panose="02010609060101010101" charset="-122"/>
                <a:ea typeface="黑体" panose="02010609060101010101" charset="-122"/>
                <a:cs typeface="黑体" panose="02010609060101010101" charset="-122"/>
              </a:rPr>
              <a:t>118</a:t>
            </a:r>
            <a:r>
              <a:rPr lang="zh-CN" altLang="en-US" sz="1600">
                <a:latin typeface="黑体" panose="02010609060101010101" charset="-122"/>
                <a:ea typeface="黑体" panose="02010609060101010101" charset="-122"/>
                <a:cs typeface="黑体" panose="02010609060101010101" charset="-122"/>
              </a:rPr>
              <a:t>桶，与各院系共建活动</a:t>
            </a:r>
            <a:r>
              <a:rPr lang="en-US" altLang="zh-CN" sz="1600">
                <a:solidFill>
                  <a:srgbClr val="FF0000"/>
                </a:solidFill>
                <a:latin typeface="黑体" panose="02010609060101010101" charset="-122"/>
                <a:ea typeface="黑体" panose="02010609060101010101" charset="-122"/>
                <a:cs typeface="黑体" panose="02010609060101010101" charset="-122"/>
              </a:rPr>
              <a:t>32</a:t>
            </a:r>
            <a:r>
              <a:rPr lang="zh-CN" altLang="en-US" sz="1600">
                <a:latin typeface="黑体" panose="02010609060101010101" charset="-122"/>
                <a:ea typeface="黑体" panose="02010609060101010101" charset="-122"/>
                <a:cs typeface="黑体" panose="02010609060101010101" charset="-122"/>
              </a:rPr>
              <a:t>场次，利用多媒体大屏为各院系宣传</a:t>
            </a:r>
            <a:r>
              <a:rPr lang="en-US" altLang="zh-CN" sz="1600">
                <a:solidFill>
                  <a:srgbClr val="FF0000"/>
                </a:solidFill>
                <a:latin typeface="黑体" panose="02010609060101010101" charset="-122"/>
                <a:ea typeface="黑体" panose="02010609060101010101" charset="-122"/>
                <a:cs typeface="黑体" panose="02010609060101010101" charset="-122"/>
              </a:rPr>
              <a:t>82</a:t>
            </a:r>
            <a:r>
              <a:rPr lang="zh-CN" altLang="en-US" sz="1600">
                <a:latin typeface="黑体" panose="02010609060101010101" charset="-122"/>
                <a:ea typeface="黑体" panose="02010609060101010101" charset="-122"/>
                <a:cs typeface="黑体" panose="02010609060101010101" charset="-122"/>
              </a:rPr>
              <a:t>场次，为学生生日点歌</a:t>
            </a:r>
            <a:r>
              <a:rPr lang="en-US" altLang="zh-CN" sz="1600">
                <a:solidFill>
                  <a:srgbClr val="FF0000"/>
                </a:solidFill>
                <a:latin typeface="黑体" panose="02010609060101010101" charset="-122"/>
                <a:ea typeface="黑体" panose="02010609060101010101" charset="-122"/>
                <a:cs typeface="黑体" panose="02010609060101010101" charset="-122"/>
              </a:rPr>
              <a:t>1121</a:t>
            </a:r>
            <a:r>
              <a:rPr lang="zh-CN" altLang="en-US" sz="1600">
                <a:latin typeface="黑体" panose="02010609060101010101" charset="-122"/>
                <a:ea typeface="黑体" panose="02010609060101010101" charset="-122"/>
                <a:cs typeface="黑体" panose="02010609060101010101" charset="-122"/>
              </a:rPr>
              <a:t>人次，阴雨天免费为师生借伞</a:t>
            </a:r>
            <a:r>
              <a:rPr lang="en-US" altLang="zh-CN" sz="1600">
                <a:solidFill>
                  <a:srgbClr val="FF0000"/>
                </a:solidFill>
                <a:latin typeface="黑体" panose="02010609060101010101" charset="-122"/>
                <a:ea typeface="黑体" panose="02010609060101010101" charset="-122"/>
                <a:cs typeface="黑体" panose="02010609060101010101" charset="-122"/>
              </a:rPr>
              <a:t>300</a:t>
            </a:r>
            <a:r>
              <a:rPr lang="zh-CN" altLang="en-US" sz="1600">
                <a:latin typeface="黑体" panose="02010609060101010101" charset="-122"/>
                <a:ea typeface="黑体" panose="02010609060101010101" charset="-122"/>
                <a:cs typeface="黑体" panose="02010609060101010101" charset="-122"/>
              </a:rPr>
              <a:t>多人次，</a:t>
            </a:r>
            <a:endParaRPr lang="zh-CN" altLang="en-US" sz="1600">
              <a:latin typeface="黑体" panose="02010609060101010101" charset="-122"/>
              <a:ea typeface="黑体" panose="02010609060101010101" charset="-122"/>
              <a:cs typeface="黑体" panose="02010609060101010101" charset="-122"/>
            </a:endParaRPr>
          </a:p>
        </p:txBody>
      </p:sp>
      <p:pic>
        <p:nvPicPr>
          <p:cNvPr id="23" name="图片 22" descr="微信图片_20241205142657"/>
          <p:cNvPicPr>
            <a:picLocks noChangeAspect="1"/>
          </p:cNvPicPr>
          <p:nvPr/>
        </p:nvPicPr>
        <p:blipFill>
          <a:blip r:embed="rId4"/>
          <a:srcRect l="14245" t="11259" r="13724" b="24528"/>
          <a:stretch>
            <a:fillRect/>
          </a:stretch>
        </p:blipFill>
        <p:spPr>
          <a:xfrm>
            <a:off x="3409950" y="1525270"/>
            <a:ext cx="1969135" cy="2021840"/>
          </a:xfrm>
          <a:prstGeom prst="roundRect">
            <a:avLst/>
          </a:prstGeom>
        </p:spPr>
      </p:pic>
      <p:pic>
        <p:nvPicPr>
          <p:cNvPr id="25" name="图片 24" descr="微信图片_20241205155918"/>
          <p:cNvPicPr>
            <a:picLocks noChangeAspect="1"/>
          </p:cNvPicPr>
          <p:nvPr/>
        </p:nvPicPr>
        <p:blipFill>
          <a:blip r:embed="rId5"/>
          <a:stretch>
            <a:fillRect/>
          </a:stretch>
        </p:blipFill>
        <p:spPr>
          <a:xfrm>
            <a:off x="6122670" y="1525270"/>
            <a:ext cx="1969200" cy="2023200"/>
          </a:xfrm>
          <a:prstGeom prst="roundRect">
            <a:avLst/>
          </a:prstGeom>
        </p:spPr>
      </p:pic>
      <p:pic>
        <p:nvPicPr>
          <p:cNvPr id="26" name="图片 25" descr="微信图片_20241205155934"/>
          <p:cNvPicPr>
            <a:picLocks noChangeAspect="1"/>
          </p:cNvPicPr>
          <p:nvPr/>
        </p:nvPicPr>
        <p:blipFill>
          <a:blip r:embed="rId6"/>
          <a:stretch>
            <a:fillRect/>
          </a:stretch>
        </p:blipFill>
        <p:spPr>
          <a:xfrm>
            <a:off x="8725535" y="1525270"/>
            <a:ext cx="1969200" cy="1972800"/>
          </a:xfrm>
          <a:prstGeom prst="roundRect">
            <a:avLst/>
          </a:prstGeom>
        </p:spPr>
      </p:pic>
      <p:pic>
        <p:nvPicPr>
          <p:cNvPr id="32" name="图片 31" descr="华餐logo黑体字"/>
          <p:cNvPicPr>
            <a:picLocks noChangeAspect="1"/>
          </p:cNvPicPr>
          <p:nvPr>
            <p:custDataLst>
              <p:tags r:id="rId7"/>
            </p:custDataLst>
          </p:nvPr>
        </p:nvPicPr>
        <p:blipFill>
          <a:blip r:embed="rId8"/>
          <a:stretch>
            <a:fillRect/>
          </a:stretch>
        </p:blipFill>
        <p:spPr>
          <a:xfrm>
            <a:off x="10055860" y="405130"/>
            <a:ext cx="1771650" cy="674370"/>
          </a:xfrm>
          <a:prstGeom prst="rect">
            <a:avLst/>
          </a:prstGeom>
        </p:spPr>
      </p:pic>
      <p:pic>
        <p:nvPicPr>
          <p:cNvPr id="3" name="图片 2" descr="微信图片_20241127172716"/>
          <p:cNvPicPr>
            <a:picLocks noChangeAspect="1"/>
          </p:cNvPicPr>
          <p:nvPr/>
        </p:nvPicPr>
        <p:blipFill>
          <a:blip r:embed="rId9"/>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124960" y="588010"/>
            <a:ext cx="3869055" cy="859155"/>
            <a:chOff x="3694" y="4811"/>
            <a:chExt cx="6093" cy="1353"/>
          </a:xfrm>
        </p:grpSpPr>
        <p:sp>
          <p:nvSpPr>
            <p:cNvPr id="17" name="矩形 16"/>
            <p:cNvSpPr/>
            <p:nvPr/>
          </p:nvSpPr>
          <p:spPr>
            <a:xfrm>
              <a:off x="3858" y="4811"/>
              <a:ext cx="5929" cy="822"/>
            </a:xfrm>
            <a:prstGeom prst="rect">
              <a:avLst/>
            </a:prstGeom>
          </p:spPr>
          <p:txBody>
            <a:bodyPr wrap="square">
              <a:spAutoFit/>
            </a:bodyPr>
            <a:p>
              <a:pPr algn="ctr"/>
              <a:r>
                <a:rPr lang="zh-CN" altLang="en-US" sz="2800">
                  <a:solidFill>
                    <a:srgbClr val="227F76"/>
                  </a:solidFill>
                  <a:latin typeface="黑体" panose="02010609060101010101" charset="-122"/>
                  <a:ea typeface="黑体" panose="02010609060101010101" charset="-122"/>
                  <a:sym typeface="+mn-ea"/>
                </a:rPr>
                <a:t>学生互动活动</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8" name="矩形 17"/>
            <p:cNvSpPr/>
            <p:nvPr/>
          </p:nvSpPr>
          <p:spPr>
            <a:xfrm>
              <a:off x="3694" y="5633"/>
              <a:ext cx="5962" cy="531"/>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Student interaction activities</a:t>
              </a:r>
              <a:endParaRPr lang="zh-CN" altLang="en-US" sz="1600" dirty="0">
                <a:solidFill>
                  <a:schemeClr val="tx1">
                    <a:lumMod val="85000"/>
                    <a:lumOff val="15000"/>
                  </a:schemeClr>
                </a:solidFill>
                <a:effectLst/>
                <a:latin typeface="黑体" panose="02010609060101010101" charset="-122"/>
                <a:ea typeface="黑体" panose="02010609060101010101" charset="-122"/>
                <a:cs typeface="+mn-ea"/>
                <a:sym typeface="+mn-ea"/>
              </a:endParaRPr>
            </a:p>
          </p:txBody>
        </p:sp>
      </p:grpSp>
      <p:pic>
        <p:nvPicPr>
          <p:cNvPr id="20" name="图片 19" descr="微信图片_20241205130508"/>
          <p:cNvPicPr>
            <a:picLocks noChangeAspect="1"/>
          </p:cNvPicPr>
          <p:nvPr/>
        </p:nvPicPr>
        <p:blipFill>
          <a:blip r:embed="rId1"/>
          <a:srcRect r="11373"/>
          <a:stretch>
            <a:fillRect/>
          </a:stretch>
        </p:blipFill>
        <p:spPr>
          <a:xfrm>
            <a:off x="1430020" y="4070350"/>
            <a:ext cx="2322830" cy="2139315"/>
          </a:xfrm>
          <a:prstGeom prst="roundRect">
            <a:avLst/>
          </a:prstGeom>
        </p:spPr>
      </p:pic>
      <p:pic>
        <p:nvPicPr>
          <p:cNvPr id="21" name="图片 20" descr="微信图片_20241205130513"/>
          <p:cNvPicPr>
            <a:picLocks noChangeAspect="1"/>
          </p:cNvPicPr>
          <p:nvPr/>
        </p:nvPicPr>
        <p:blipFill>
          <a:blip r:embed="rId2"/>
          <a:srcRect t="4838" r="11815" b="-1266"/>
          <a:stretch>
            <a:fillRect/>
          </a:stretch>
        </p:blipFill>
        <p:spPr>
          <a:xfrm>
            <a:off x="4500880" y="4125595"/>
            <a:ext cx="2298065" cy="2135505"/>
          </a:xfrm>
          <a:prstGeom prst="roundRect">
            <a:avLst/>
          </a:prstGeom>
        </p:spPr>
      </p:pic>
      <p:pic>
        <p:nvPicPr>
          <p:cNvPr id="22" name="图片 21" descr="微信图片_20241205130501"/>
          <p:cNvPicPr>
            <a:picLocks noChangeAspect="1"/>
          </p:cNvPicPr>
          <p:nvPr/>
        </p:nvPicPr>
        <p:blipFill>
          <a:blip r:embed="rId3"/>
          <a:srcRect t="12583" b="16130"/>
          <a:stretch>
            <a:fillRect/>
          </a:stretch>
        </p:blipFill>
        <p:spPr>
          <a:xfrm>
            <a:off x="1565910" y="2239645"/>
            <a:ext cx="2186305" cy="1673860"/>
          </a:xfrm>
          <a:prstGeom prst="roundRect">
            <a:avLst/>
          </a:prstGeom>
        </p:spPr>
      </p:pic>
      <p:pic>
        <p:nvPicPr>
          <p:cNvPr id="34" name="图片 33"/>
          <p:cNvPicPr>
            <a:picLocks noChangeAspect="1"/>
          </p:cNvPicPr>
          <p:nvPr/>
        </p:nvPicPr>
        <p:blipFill>
          <a:blip r:embed="rId4"/>
          <a:srcRect l="2747" r="9865"/>
          <a:stretch>
            <a:fillRect/>
          </a:stretch>
        </p:blipFill>
        <p:spPr>
          <a:xfrm>
            <a:off x="7682865" y="4125595"/>
            <a:ext cx="2132330" cy="2138680"/>
          </a:xfrm>
          <a:prstGeom prst="roundRect">
            <a:avLst/>
          </a:prstGeom>
        </p:spPr>
      </p:pic>
      <p:pic>
        <p:nvPicPr>
          <p:cNvPr id="23" name="图片 22" descr="微信图片_20241205130535"/>
          <p:cNvPicPr>
            <a:picLocks noChangeAspect="1"/>
          </p:cNvPicPr>
          <p:nvPr/>
        </p:nvPicPr>
        <p:blipFill>
          <a:blip r:embed="rId5"/>
          <a:srcRect l="8062" t="14935" r="12210" b="23787"/>
          <a:stretch>
            <a:fillRect/>
          </a:stretch>
        </p:blipFill>
        <p:spPr>
          <a:xfrm>
            <a:off x="4500880" y="2178685"/>
            <a:ext cx="2298065" cy="1673860"/>
          </a:xfrm>
          <a:prstGeom prst="roundRect">
            <a:avLst/>
          </a:prstGeom>
        </p:spPr>
      </p:pic>
      <p:pic>
        <p:nvPicPr>
          <p:cNvPr id="24" name="图片 23"/>
          <p:cNvPicPr>
            <a:picLocks noChangeAspect="1"/>
          </p:cNvPicPr>
          <p:nvPr/>
        </p:nvPicPr>
        <p:blipFill>
          <a:blip r:embed="rId6"/>
          <a:stretch>
            <a:fillRect/>
          </a:stretch>
        </p:blipFill>
        <p:spPr>
          <a:xfrm>
            <a:off x="7682865" y="2239645"/>
            <a:ext cx="2132965" cy="1673860"/>
          </a:xfrm>
          <a:prstGeom prst="roundRect">
            <a:avLst/>
          </a:prstGeom>
        </p:spPr>
      </p:pic>
      <p:sp>
        <p:nvSpPr>
          <p:cNvPr id="26" name="文本框 25"/>
          <p:cNvSpPr txBox="1"/>
          <p:nvPr/>
        </p:nvSpPr>
        <p:spPr>
          <a:xfrm>
            <a:off x="1565910" y="1578610"/>
            <a:ext cx="7320280" cy="448945"/>
          </a:xfrm>
          <a:prstGeom prst="rect">
            <a:avLst/>
          </a:prstGeom>
          <a:noFill/>
        </p:spPr>
        <p:txBody>
          <a:bodyPr wrap="square" rtlCol="0">
            <a:noAutofit/>
          </a:bodyPr>
          <a:p>
            <a:pPr algn="ctr"/>
            <a:r>
              <a:rPr lang="zh-CN" altLang="en-US">
                <a:latin typeface="黑体" panose="02010609060101010101" charset="-122"/>
                <a:ea typeface="黑体" panose="02010609060101010101" charset="-122"/>
                <a:cs typeface="黑体" panose="02010609060101010101" charset="-122"/>
              </a:rPr>
              <a:t>收到学生代表给餐厅赠送锦旗</a:t>
            </a:r>
            <a:r>
              <a:rPr lang="en-US" altLang="zh-CN">
                <a:solidFill>
                  <a:srgbClr val="FF0000"/>
                </a:solidFill>
                <a:latin typeface="黑体" panose="02010609060101010101" charset="-122"/>
                <a:ea typeface="黑体" panose="02010609060101010101" charset="-122"/>
                <a:cs typeface="黑体" panose="02010609060101010101" charset="-122"/>
              </a:rPr>
              <a:t>3</a:t>
            </a:r>
            <a:r>
              <a:rPr lang="zh-CN" altLang="en-US">
                <a:latin typeface="黑体" panose="02010609060101010101" charset="-122"/>
                <a:ea typeface="黑体" panose="02010609060101010101" charset="-122"/>
                <a:cs typeface="黑体" panose="02010609060101010101" charset="-122"/>
              </a:rPr>
              <a:t>面，全年收到表扬信及</a:t>
            </a:r>
            <a:r>
              <a:rPr lang="en-US" altLang="zh-CN">
                <a:latin typeface="黑体" panose="02010609060101010101" charset="-122"/>
                <a:ea typeface="黑体" panose="02010609060101010101" charset="-122"/>
                <a:cs typeface="黑体" panose="02010609060101010101" charset="-122"/>
              </a:rPr>
              <a:t>BBS</a:t>
            </a:r>
            <a:r>
              <a:rPr lang="zh-CN" altLang="en-US">
                <a:latin typeface="黑体" panose="02010609060101010101" charset="-122"/>
                <a:ea typeface="黑体" panose="02010609060101010101" charset="-122"/>
                <a:cs typeface="黑体" panose="02010609060101010101" charset="-122"/>
              </a:rPr>
              <a:t>表扬</a:t>
            </a:r>
            <a:r>
              <a:rPr lang="en-US" altLang="zh-CN">
                <a:solidFill>
                  <a:srgbClr val="FF0000"/>
                </a:solidFill>
                <a:latin typeface="黑体" panose="02010609060101010101" charset="-122"/>
                <a:ea typeface="黑体" panose="02010609060101010101" charset="-122"/>
                <a:cs typeface="黑体" panose="02010609060101010101" charset="-122"/>
              </a:rPr>
              <a:t>20</a:t>
            </a:r>
            <a:r>
              <a:rPr lang="zh-CN" altLang="en-US">
                <a:latin typeface="黑体" panose="02010609060101010101" charset="-122"/>
                <a:ea typeface="黑体" panose="02010609060101010101" charset="-122"/>
                <a:cs typeface="黑体" panose="02010609060101010101" charset="-122"/>
              </a:rPr>
              <a:t>余次</a:t>
            </a:r>
            <a:endParaRPr lang="zh-CN" altLang="en-US">
              <a:latin typeface="黑体" panose="02010609060101010101" charset="-122"/>
              <a:ea typeface="黑体" panose="02010609060101010101" charset="-122"/>
              <a:cs typeface="黑体" panose="02010609060101010101" charset="-122"/>
            </a:endParaRPr>
          </a:p>
        </p:txBody>
      </p:sp>
      <p:pic>
        <p:nvPicPr>
          <p:cNvPr id="32" name="图片 31" descr="华餐logo黑体字"/>
          <p:cNvPicPr>
            <a:picLocks noChangeAspect="1"/>
          </p:cNvPicPr>
          <p:nvPr>
            <p:custDataLst>
              <p:tags r:id="rId7"/>
            </p:custDataLst>
          </p:nvPr>
        </p:nvPicPr>
        <p:blipFill>
          <a:blip r:embed="rId8"/>
          <a:stretch>
            <a:fillRect/>
          </a:stretch>
        </p:blipFill>
        <p:spPr>
          <a:xfrm>
            <a:off x="10055860" y="332740"/>
            <a:ext cx="1771650" cy="674370"/>
          </a:xfrm>
          <a:prstGeom prst="rect">
            <a:avLst/>
          </a:prstGeom>
        </p:spPr>
      </p:pic>
      <p:pic>
        <p:nvPicPr>
          <p:cNvPr id="2" name="图片 1" descr="微信图片_20241127172716"/>
          <p:cNvPicPr>
            <a:picLocks noChangeAspect="1"/>
          </p:cNvPicPr>
          <p:nvPr/>
        </p:nvPicPr>
        <p:blipFill>
          <a:blip r:embed="rId9"/>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rot="0">
            <a:off x="4182109" y="609600"/>
            <a:ext cx="3885565" cy="859155"/>
            <a:chOff x="2607546" y="3169020"/>
            <a:chExt cx="3885636" cy="859234"/>
          </a:xfrm>
        </p:grpSpPr>
        <p:sp>
          <p:nvSpPr>
            <p:cNvPr id="10" name="矩形 9"/>
            <p:cNvSpPr/>
            <p:nvPr/>
          </p:nvSpPr>
          <p:spPr>
            <a:xfrm>
              <a:off x="2607546" y="3169020"/>
              <a:ext cx="3885636" cy="522018"/>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03.</a:t>
              </a:r>
              <a:r>
                <a:rPr lang="zh-CN" altLang="en-US" sz="2800" dirty="0">
                  <a:solidFill>
                    <a:srgbClr val="227F76"/>
                  </a:solidFill>
                  <a:latin typeface="黑体" panose="02010609060101010101" charset="-122"/>
                  <a:ea typeface="黑体" panose="02010609060101010101" charset="-122"/>
                  <a:cs typeface="+mn-ea"/>
                  <a:sym typeface="+mn-lt"/>
                </a:rPr>
                <a:t>工作总结</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831705" y="3691038"/>
              <a:ext cx="3437952" cy="337216"/>
            </a:xfrm>
            <a:prstGeom prst="rect">
              <a:avLst/>
            </a:prstGeom>
          </p:spPr>
          <p:txBody>
            <a:bodyPr wrap="square">
              <a:spAutoFit/>
            </a:bodyPr>
            <a:p>
              <a:pPr algn="ctr"/>
              <a:endParaRPr lang="zh-CN" altLang="en-US" sz="1600" dirty="0">
                <a:solidFill>
                  <a:srgbClr val="247D77"/>
                </a:solidFill>
                <a:effectLst/>
                <a:latin typeface="黑体" panose="02010609060101010101" charset="-122"/>
                <a:ea typeface="黑体" panose="02010609060101010101" charset="-122"/>
                <a:cs typeface="+mn-ea"/>
                <a:sym typeface="+mn-ea"/>
              </a:endParaRPr>
            </a:p>
          </p:txBody>
        </p:sp>
      </p:grpSp>
      <p:sp>
        <p:nvSpPr>
          <p:cNvPr id="2" name="文本框 1"/>
          <p:cNvSpPr txBox="1"/>
          <p:nvPr/>
        </p:nvSpPr>
        <p:spPr>
          <a:xfrm>
            <a:off x="4264025" y="1062355"/>
            <a:ext cx="3579495" cy="378460"/>
          </a:xfrm>
          <a:prstGeom prst="rect">
            <a:avLst/>
          </a:prstGeom>
          <a:noFill/>
        </p:spPr>
        <p:txBody>
          <a:bodyPr wrap="square" rtlCol="0">
            <a:noAutofit/>
          </a:bodyPr>
          <a:p>
            <a:pPr algn="ctr"/>
            <a:r>
              <a:rPr lang="en-US" altLang="zh-CN" dirty="0">
                <a:solidFill>
                  <a:srgbClr val="247D77"/>
                </a:solidFill>
                <a:effectLst/>
                <a:latin typeface="黑体" panose="02010609060101010101" charset="-122"/>
                <a:ea typeface="黑体" panose="02010609060101010101" charset="-122"/>
                <a:cs typeface="+mn-ea"/>
                <a:sym typeface="+mn-ea"/>
              </a:rPr>
              <a:t>  Work summary</a:t>
            </a:r>
            <a:endParaRPr lang="zh-CN" altLang="en-US"/>
          </a:p>
        </p:txBody>
      </p:sp>
      <p:pic>
        <p:nvPicPr>
          <p:cNvPr id="3" name="图片 2" descr="74784d5ae5f9c7dc70091ce9f62c347"/>
          <p:cNvPicPr>
            <a:picLocks noChangeAspect="1"/>
          </p:cNvPicPr>
          <p:nvPr/>
        </p:nvPicPr>
        <p:blipFill>
          <a:blip r:embed="rId1"/>
          <a:srcRect l="14728" r="2814"/>
          <a:stretch>
            <a:fillRect/>
          </a:stretch>
        </p:blipFill>
        <p:spPr>
          <a:xfrm rot="16200000">
            <a:off x="7052310" y="4358005"/>
            <a:ext cx="1858645" cy="2188210"/>
          </a:xfrm>
          <a:prstGeom prst="roundRect">
            <a:avLst/>
          </a:prstGeom>
        </p:spPr>
      </p:pic>
      <p:pic>
        <p:nvPicPr>
          <p:cNvPr id="4" name="图片 3" descr="微信图片_20241206103707"/>
          <p:cNvPicPr>
            <a:picLocks noChangeAspect="1"/>
          </p:cNvPicPr>
          <p:nvPr/>
        </p:nvPicPr>
        <p:blipFill>
          <a:blip r:embed="rId2"/>
          <a:srcRect l="1215" t="21387" r="1183" b="5547"/>
          <a:stretch>
            <a:fillRect/>
          </a:stretch>
        </p:blipFill>
        <p:spPr>
          <a:xfrm>
            <a:off x="3554730" y="1701165"/>
            <a:ext cx="4442460" cy="2661285"/>
          </a:xfrm>
          <a:prstGeom prst="roundRect">
            <a:avLst/>
          </a:prstGeom>
        </p:spPr>
      </p:pic>
      <p:pic>
        <p:nvPicPr>
          <p:cNvPr id="5" name="图片 4" descr="微信图片_20241206104918"/>
          <p:cNvPicPr>
            <a:picLocks noChangeAspect="1"/>
          </p:cNvPicPr>
          <p:nvPr/>
        </p:nvPicPr>
        <p:blipFill>
          <a:blip r:embed="rId3"/>
          <a:stretch>
            <a:fillRect/>
          </a:stretch>
        </p:blipFill>
        <p:spPr>
          <a:xfrm rot="16200000">
            <a:off x="4124960" y="3938270"/>
            <a:ext cx="1888490" cy="3029585"/>
          </a:xfrm>
          <a:prstGeom prst="roundRect">
            <a:avLst/>
          </a:prstGeom>
        </p:spPr>
      </p:pic>
      <p:sp>
        <p:nvSpPr>
          <p:cNvPr id="6" name="文本框 5"/>
          <p:cNvSpPr txBox="1"/>
          <p:nvPr/>
        </p:nvSpPr>
        <p:spPr>
          <a:xfrm>
            <a:off x="670560" y="1974850"/>
            <a:ext cx="2499995" cy="4222750"/>
          </a:xfrm>
          <a:prstGeom prst="rect">
            <a:avLst/>
          </a:prstGeom>
          <a:noFill/>
        </p:spPr>
        <p:txBody>
          <a:bodyPr wrap="square" rtlCol="0">
            <a:noAutofit/>
          </a:bodyPr>
          <a:p>
            <a:pPr algn="just">
              <a:lnSpc>
                <a:spcPct val="100000"/>
              </a:lnSpc>
            </a:pP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东南大学桃园食堂在总务处各级领导的大力支持下在今年二月份评为</a:t>
            </a:r>
            <a:r>
              <a:rPr lang="en-US" altLang="zh-CN" sz="1400">
                <a:latin typeface="黑体" panose="02010609060101010101" charset="-122"/>
                <a:ea typeface="黑体" panose="02010609060101010101" charset="-122"/>
                <a:cs typeface="黑体" panose="02010609060101010101" charset="-122"/>
                <a:sym typeface="+mn-ea"/>
              </a:rPr>
              <a:t>.</a:t>
            </a:r>
            <a:r>
              <a:rPr lang="zh-CN" altLang="en-US" sz="1400">
                <a:latin typeface="黑体" panose="02010609060101010101" charset="-122"/>
                <a:ea typeface="黑体" panose="02010609060101010101" charset="-122"/>
                <a:cs typeface="黑体" panose="02010609060101010101" charset="-122"/>
                <a:sym typeface="+mn-ea"/>
              </a:rPr>
              <a:t>年度总务服务先进服务单位，</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餐厅项目管理团队连续</a:t>
            </a:r>
            <a:r>
              <a:rPr lang="en-US" altLang="zh-CN" sz="1400">
                <a:latin typeface="黑体" panose="02010609060101010101" charset="-122"/>
                <a:ea typeface="黑体" panose="02010609060101010101" charset="-122"/>
                <a:cs typeface="黑体" panose="02010609060101010101" charset="-122"/>
                <a:sym typeface="+mn-ea"/>
              </a:rPr>
              <a:t>3</a:t>
            </a:r>
            <a:r>
              <a:rPr lang="zh-CN" altLang="en-US" sz="1400">
                <a:latin typeface="黑体" panose="02010609060101010101" charset="-122"/>
                <a:ea typeface="黑体" panose="02010609060101010101" charset="-122"/>
                <a:cs typeface="黑体" panose="02010609060101010101" charset="-122"/>
                <a:sym typeface="+mn-ea"/>
              </a:rPr>
              <a:t>年被华餐集团评为先进管理团队，</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zh-CN" altLang="en-US" sz="1400">
                <a:latin typeface="黑体" panose="02010609060101010101" charset="-122"/>
                <a:ea typeface="黑体" panose="02010609060101010101" charset="-122"/>
                <a:cs typeface="黑体" panose="02010609060101010101" charset="-122"/>
                <a:sym typeface="+mn-ea"/>
              </a:rPr>
              <a:t>项目经理金建华被评为优秀项目经理，</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今年六月份</a:t>
            </a:r>
            <a:r>
              <a:rPr lang="zh-CN" altLang="en-US" sz="1400">
                <a:latin typeface="黑体" panose="02010609060101010101" charset="-122"/>
                <a:ea typeface="黑体" panose="02010609060101010101" charset="-122"/>
                <a:cs typeface="黑体" panose="02010609060101010101" charset="-122"/>
                <a:sym typeface="+mn-ea"/>
              </a:rPr>
              <a:t>被江苏省高校后勤协会评为年度最美后勤人，</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zh-CN" altLang="en-US" sz="1400">
                <a:latin typeface="黑体" panose="02010609060101010101" charset="-122"/>
                <a:ea typeface="黑体" panose="02010609060101010101" charset="-122"/>
                <a:cs typeface="黑体" panose="02010609060101010101" charset="-122"/>
                <a:sym typeface="+mn-ea"/>
              </a:rPr>
              <a:t>项目管理团队被评为年度最美后勤团队。</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en-US" altLang="zh-CN" sz="1400">
                <a:latin typeface="黑体" panose="02010609060101010101" charset="-122"/>
                <a:ea typeface="黑体" panose="02010609060101010101" charset="-122"/>
                <a:cs typeface="黑体" panose="02010609060101010101" charset="-122"/>
              </a:rPr>
              <a:t>  11</a:t>
            </a:r>
            <a:r>
              <a:rPr lang="zh-CN" altLang="en-US" sz="1400">
                <a:latin typeface="黑体" panose="02010609060101010101" charset="-122"/>
                <a:ea typeface="黑体" panose="02010609060101010101" charset="-122"/>
                <a:cs typeface="黑体" panose="02010609060101010101" charset="-122"/>
              </a:rPr>
              <a:t>月份桃园餐厅智慧餐线被评为</a:t>
            </a:r>
            <a:r>
              <a:rPr lang="en-US" altLang="zh-CN" sz="1400">
                <a:latin typeface="黑体" panose="02010609060101010101" charset="-122"/>
                <a:ea typeface="黑体" panose="02010609060101010101" charset="-122"/>
                <a:cs typeface="黑体" panose="02010609060101010101" charset="-122"/>
              </a:rPr>
              <a:t>2024</a:t>
            </a:r>
            <a:r>
              <a:rPr lang="zh-CN" altLang="en-US" sz="1400">
                <a:latin typeface="黑体" panose="02010609060101010101" charset="-122"/>
                <a:ea typeface="黑体" panose="02010609060101010101" charset="-122"/>
                <a:cs typeface="黑体" panose="02010609060101010101" charset="-122"/>
              </a:rPr>
              <a:t>年度江苏省高校餐饮系统优秀服务窗口。</a:t>
            </a:r>
            <a:endParaRPr lang="zh-CN" altLang="en-US" sz="1400">
              <a:latin typeface="黑体" panose="02010609060101010101" charset="-122"/>
              <a:ea typeface="黑体" panose="02010609060101010101" charset="-122"/>
              <a:cs typeface="黑体" panose="02010609060101010101" charset="-122"/>
            </a:endParaRPr>
          </a:p>
          <a:p>
            <a:pPr algn="just">
              <a:lnSpc>
                <a:spcPct val="110000"/>
              </a:lnSpc>
            </a:pP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经理金建华被评为</a:t>
            </a:r>
            <a:r>
              <a:rPr lang="en-US" altLang="zh-CN" sz="1400">
                <a:latin typeface="黑体" panose="02010609060101010101" charset="-122"/>
                <a:ea typeface="黑体" panose="02010609060101010101" charset="-122"/>
                <a:cs typeface="黑体" panose="02010609060101010101" charset="-122"/>
              </a:rPr>
              <a:t>2024</a:t>
            </a:r>
            <a:r>
              <a:rPr lang="zh-CN" altLang="en-US" sz="1400">
                <a:latin typeface="黑体" panose="02010609060101010101" charset="-122"/>
                <a:ea typeface="黑体" panose="02010609060101010101" charset="-122"/>
                <a:cs typeface="黑体" panose="02010609060101010101" charset="-122"/>
              </a:rPr>
              <a:t>年度江苏省高校餐饮系统优秀服务标兵。</a:t>
            </a:r>
            <a:endParaRPr lang="zh-CN" altLang="en-US" sz="1400">
              <a:latin typeface="黑体" panose="02010609060101010101" charset="-122"/>
              <a:ea typeface="黑体" panose="02010609060101010101" charset="-122"/>
              <a:cs typeface="黑体" panose="02010609060101010101" charset="-122"/>
            </a:endParaRPr>
          </a:p>
        </p:txBody>
      </p:sp>
      <p:pic>
        <p:nvPicPr>
          <p:cNvPr id="7" name="图片 6"/>
          <p:cNvPicPr>
            <a:picLocks noChangeAspect="1"/>
          </p:cNvPicPr>
          <p:nvPr/>
        </p:nvPicPr>
        <p:blipFill>
          <a:blip r:embed="rId4"/>
          <a:stretch>
            <a:fillRect/>
          </a:stretch>
        </p:blipFill>
        <p:spPr>
          <a:xfrm>
            <a:off x="9379585" y="4580890"/>
            <a:ext cx="2270760" cy="1840865"/>
          </a:xfrm>
          <a:prstGeom prst="roundRect">
            <a:avLst/>
          </a:prstGeom>
        </p:spPr>
      </p:pic>
      <p:pic>
        <p:nvPicPr>
          <p:cNvPr id="8" name="图片 7"/>
          <p:cNvPicPr>
            <a:picLocks noChangeAspect="1"/>
          </p:cNvPicPr>
          <p:nvPr/>
        </p:nvPicPr>
        <p:blipFill>
          <a:blip r:embed="rId5"/>
          <a:stretch>
            <a:fillRect/>
          </a:stretch>
        </p:blipFill>
        <p:spPr>
          <a:xfrm>
            <a:off x="8112125" y="1701165"/>
            <a:ext cx="3472180" cy="2661285"/>
          </a:xfrm>
          <a:prstGeom prst="roundRect">
            <a:avLst/>
          </a:prstGeom>
        </p:spPr>
      </p:pic>
      <p:sp>
        <p:nvSpPr>
          <p:cNvPr id="12" name="文本框 11"/>
          <p:cNvSpPr txBox="1"/>
          <p:nvPr/>
        </p:nvSpPr>
        <p:spPr>
          <a:xfrm>
            <a:off x="359410" y="1348105"/>
            <a:ext cx="3383915" cy="626745"/>
          </a:xfrm>
          <a:prstGeom prst="rect">
            <a:avLst/>
          </a:prstGeom>
          <a:noFill/>
        </p:spPr>
        <p:txBody>
          <a:bodyPr wrap="square" rtlCol="0">
            <a:noAutofit/>
          </a:bodyPr>
          <a:p>
            <a:r>
              <a:rPr lang="zh-CN" altLang="en-US"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以荣誉为起点</a:t>
            </a:r>
            <a:r>
              <a:rPr lang="en-US" altLang="zh-CN"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向未来再出发</a:t>
            </a:r>
            <a:endParaRPr lang="zh-CN" altLang="en-US"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pic>
        <p:nvPicPr>
          <p:cNvPr id="13" name="图片 12" descr="华餐logo黑体字"/>
          <p:cNvPicPr>
            <a:picLocks noChangeAspect="1"/>
          </p:cNvPicPr>
          <p:nvPr>
            <p:custDataLst>
              <p:tags r:id="rId6"/>
            </p:custDataLst>
          </p:nvPr>
        </p:nvPicPr>
        <p:blipFill>
          <a:blip r:embed="rId7"/>
          <a:stretch>
            <a:fillRect/>
          </a:stretch>
        </p:blipFill>
        <p:spPr>
          <a:xfrm>
            <a:off x="10126980" y="332740"/>
            <a:ext cx="1771650" cy="674370"/>
          </a:xfrm>
          <a:prstGeom prst="rect">
            <a:avLst/>
          </a:prstGeom>
        </p:spPr>
      </p:pic>
      <p:pic>
        <p:nvPicPr>
          <p:cNvPr id="14" name="图片 13" descr="微信图片_20241127172716"/>
          <p:cNvPicPr>
            <a:picLocks noChangeAspect="1"/>
          </p:cNvPicPr>
          <p:nvPr/>
        </p:nvPicPr>
        <p:blipFill>
          <a:blip r:embed="rId8"/>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p:nvPr/>
        </p:nvPicPr>
        <p:blipFill>
          <a:blip r:embed="rId1"/>
          <a:stretch>
            <a:fillRect/>
          </a:stretch>
        </p:blipFill>
        <p:spPr>
          <a:xfrm>
            <a:off x="686435" y="841375"/>
            <a:ext cx="3723640" cy="2780030"/>
          </a:xfrm>
          <a:prstGeom prst="rect">
            <a:avLst/>
          </a:prstGeom>
        </p:spPr>
      </p:pic>
      <p:pic>
        <p:nvPicPr>
          <p:cNvPr id="3" name="图片 2"/>
          <p:cNvPicPr>
            <a:picLocks noChangeAspect="1"/>
          </p:cNvPicPr>
          <p:nvPr/>
        </p:nvPicPr>
        <p:blipFill>
          <a:blip r:embed="rId2"/>
          <a:stretch>
            <a:fillRect/>
          </a:stretch>
        </p:blipFill>
        <p:spPr>
          <a:xfrm>
            <a:off x="686435" y="3559810"/>
            <a:ext cx="3723640" cy="2679700"/>
          </a:xfrm>
          <a:prstGeom prst="rect">
            <a:avLst/>
          </a:prstGeom>
        </p:spPr>
      </p:pic>
      <p:pic>
        <p:nvPicPr>
          <p:cNvPr id="4" name="图片 3"/>
          <p:cNvPicPr>
            <a:picLocks noChangeAspect="1"/>
          </p:cNvPicPr>
          <p:nvPr/>
        </p:nvPicPr>
        <p:blipFill>
          <a:blip r:embed="rId3"/>
          <a:stretch>
            <a:fillRect/>
          </a:stretch>
        </p:blipFill>
        <p:spPr>
          <a:xfrm>
            <a:off x="4410075" y="841375"/>
            <a:ext cx="3810000" cy="2718435"/>
          </a:xfrm>
          <a:prstGeom prst="rect">
            <a:avLst/>
          </a:prstGeom>
        </p:spPr>
      </p:pic>
      <p:pic>
        <p:nvPicPr>
          <p:cNvPr id="6" name="图片 5"/>
          <p:cNvPicPr>
            <a:picLocks noChangeAspect="1"/>
          </p:cNvPicPr>
          <p:nvPr/>
        </p:nvPicPr>
        <p:blipFill>
          <a:blip r:embed="rId4"/>
          <a:stretch>
            <a:fillRect/>
          </a:stretch>
        </p:blipFill>
        <p:spPr>
          <a:xfrm>
            <a:off x="4410710" y="3477260"/>
            <a:ext cx="3808730" cy="2761615"/>
          </a:xfrm>
          <a:prstGeom prst="rect">
            <a:avLst/>
          </a:prstGeom>
        </p:spPr>
      </p:pic>
      <p:pic>
        <p:nvPicPr>
          <p:cNvPr id="7" name="图片 6" descr="图片2"/>
          <p:cNvPicPr>
            <a:picLocks noChangeAspect="1"/>
          </p:cNvPicPr>
          <p:nvPr/>
        </p:nvPicPr>
        <p:blipFill>
          <a:blip r:embed="rId5"/>
          <a:stretch>
            <a:fillRect/>
          </a:stretch>
        </p:blipFill>
        <p:spPr>
          <a:xfrm>
            <a:off x="8219440" y="841375"/>
            <a:ext cx="3582035" cy="2718435"/>
          </a:xfrm>
          <a:prstGeom prst="rect">
            <a:avLst/>
          </a:prstGeom>
        </p:spPr>
      </p:pic>
      <p:sp>
        <p:nvSpPr>
          <p:cNvPr id="8" name="文本框 7"/>
          <p:cNvSpPr txBox="1"/>
          <p:nvPr/>
        </p:nvSpPr>
        <p:spPr>
          <a:xfrm>
            <a:off x="8498840" y="3934460"/>
            <a:ext cx="3022600" cy="1972945"/>
          </a:xfrm>
          <a:prstGeom prst="rect">
            <a:avLst/>
          </a:prstGeom>
          <a:noFill/>
        </p:spPr>
        <p:txBody>
          <a:bodyPr wrap="square" rtlCol="0">
            <a:noAutofit/>
          </a:bodyPr>
          <a:p>
            <a:pPr>
              <a:lnSpc>
                <a:spcPct val="140000"/>
              </a:lnSpc>
            </a:pPr>
            <a:r>
              <a:rPr lang="zh-CN" altLang="en-US">
                <a:latin typeface="黑体" panose="02010609060101010101" charset="-122"/>
                <a:ea typeface="黑体" panose="02010609060101010101" charset="-122"/>
                <a:cs typeface="黑体" panose="02010609060101010101" charset="-122"/>
              </a:rPr>
              <a:t>在东南大学总务处各级领导的支持下，桃园餐厅全年为师生开展各种节假日活动</a:t>
            </a:r>
            <a:r>
              <a:rPr lang="en-US" altLang="zh-CN">
                <a:solidFill>
                  <a:srgbClr val="FF0000"/>
                </a:solidFill>
                <a:latin typeface="黑体" panose="02010609060101010101" charset="-122"/>
                <a:ea typeface="黑体" panose="02010609060101010101" charset="-122"/>
                <a:cs typeface="黑体" panose="02010609060101010101" charset="-122"/>
              </a:rPr>
              <a:t>58</a:t>
            </a:r>
            <a:r>
              <a:rPr lang="zh-CN" altLang="en-US">
                <a:latin typeface="黑体" panose="02010609060101010101" charset="-122"/>
                <a:ea typeface="黑体" panose="02010609060101010101" charset="-122"/>
                <a:cs typeface="黑体" panose="02010609060101010101" charset="-122"/>
              </a:rPr>
              <a:t>场次，</a:t>
            </a:r>
            <a:r>
              <a:rPr lang="zh-CN" altLang="en-US" dirty="0" smtClean="0">
                <a:latin typeface="黑体" panose="02010609060101010101" charset="-122"/>
                <a:ea typeface="黑体" panose="02010609060101010101" charset="-122"/>
                <a:cs typeface="黑体" panose="02010609060101010101" charset="-122"/>
                <a:sym typeface="+mn-ea"/>
              </a:rPr>
              <a:t>免费为师生发放餐券礼品共计</a:t>
            </a:r>
            <a:r>
              <a:rPr lang="en-US" altLang="zh-CN" dirty="0" smtClean="0">
                <a:solidFill>
                  <a:srgbClr val="FF0000"/>
                </a:solidFill>
                <a:latin typeface="黑体" panose="02010609060101010101" charset="-122"/>
                <a:ea typeface="黑体" panose="02010609060101010101" charset="-122"/>
                <a:cs typeface="黑体" panose="02010609060101010101" charset="-122"/>
                <a:sym typeface="+mn-ea"/>
              </a:rPr>
              <a:t>215453.50</a:t>
            </a:r>
            <a:r>
              <a:rPr lang="zh-CN" altLang="en-US" dirty="0" smtClean="0">
                <a:latin typeface="黑体" panose="02010609060101010101" charset="-122"/>
                <a:ea typeface="黑体" panose="02010609060101010101" charset="-122"/>
                <a:cs typeface="黑体" panose="02010609060101010101" charset="-122"/>
                <a:sym typeface="+mn-ea"/>
              </a:rPr>
              <a:t>元</a:t>
            </a:r>
            <a:r>
              <a:rPr lang="zh-CN" altLang="en-US" b="1" dirty="0" smtClean="0">
                <a:latin typeface="黑体" panose="02010609060101010101" charset="-122"/>
                <a:ea typeface="黑体" panose="02010609060101010101" charset="-122"/>
                <a:cs typeface="黑体" panose="02010609060101010101" charset="-122"/>
                <a:sym typeface="+mn-ea"/>
              </a:rPr>
              <a:t>，</a:t>
            </a:r>
            <a:endParaRPr lang="zh-CN" altLang="en-US" b="1" dirty="0" smtClean="0">
              <a:latin typeface="黑体" panose="02010609060101010101" charset="-122"/>
              <a:ea typeface="黑体" panose="02010609060101010101" charset="-122"/>
              <a:cs typeface="黑体" panose="02010609060101010101" charset="-122"/>
              <a:sym typeface="+mn-ea"/>
            </a:endParaRPr>
          </a:p>
          <a:p>
            <a:pPr>
              <a:lnSpc>
                <a:spcPct val="140000"/>
              </a:lnSpc>
            </a:pPr>
            <a:endParaRPr lang="zh-CN" altLang="en-US"/>
          </a:p>
        </p:txBody>
      </p:sp>
      <p:sp>
        <p:nvSpPr>
          <p:cNvPr id="9" name="文本框 8"/>
          <p:cNvSpPr txBox="1"/>
          <p:nvPr/>
        </p:nvSpPr>
        <p:spPr>
          <a:xfrm>
            <a:off x="4410075" y="370205"/>
            <a:ext cx="3056890" cy="471170"/>
          </a:xfrm>
          <a:prstGeom prst="rect">
            <a:avLst/>
          </a:prstGeom>
          <a:noFill/>
        </p:spPr>
        <p:txBody>
          <a:bodyPr wrap="square" rtlCol="0" anchor="t">
            <a:noAutofit/>
          </a:bodyPr>
          <a:p>
            <a:pPr algn="ctr"/>
            <a:r>
              <a:rPr lang="en-US" altLang="zh-CN" sz="2800" dirty="0">
                <a:solidFill>
                  <a:srgbClr val="227F76"/>
                </a:solidFill>
                <a:latin typeface="黑体" panose="02010609060101010101" charset="-122"/>
                <a:ea typeface="黑体" panose="02010609060101010101" charset="-122"/>
                <a:cs typeface="+mn-ea"/>
                <a:sym typeface="+mn-lt"/>
              </a:rPr>
              <a:t>03.</a:t>
            </a:r>
            <a:r>
              <a:rPr lang="zh-CN" altLang="en-US" sz="2800" dirty="0">
                <a:solidFill>
                  <a:srgbClr val="227F76"/>
                </a:solidFill>
                <a:latin typeface="黑体" panose="02010609060101010101" charset="-122"/>
                <a:ea typeface="黑体" panose="02010609060101010101" charset="-122"/>
                <a:cs typeface="+mn-ea"/>
                <a:sym typeface="+mn-lt"/>
              </a:rPr>
              <a:t>工作总结</a:t>
            </a:r>
            <a:endParaRPr lang="zh-CN" altLang="en-US" sz="2800" dirty="0">
              <a:solidFill>
                <a:srgbClr val="227F76"/>
              </a:solidFill>
              <a:latin typeface="黑体" panose="02010609060101010101" charset="-122"/>
              <a:ea typeface="黑体" panose="02010609060101010101" charset="-122"/>
              <a:cs typeface="+mn-ea"/>
              <a:sym typeface="+mn-lt"/>
            </a:endParaRPr>
          </a:p>
        </p:txBody>
      </p:sp>
      <p:pic>
        <p:nvPicPr>
          <p:cNvPr id="32" name="图片 31" descr="华餐logo黑体字"/>
          <p:cNvPicPr>
            <a:picLocks noChangeAspect="1"/>
          </p:cNvPicPr>
          <p:nvPr>
            <p:custDataLst>
              <p:tags r:id="rId6"/>
            </p:custDataLst>
          </p:nvPr>
        </p:nvPicPr>
        <p:blipFill>
          <a:blip r:embed="rId7"/>
          <a:stretch>
            <a:fillRect/>
          </a:stretch>
        </p:blipFill>
        <p:spPr>
          <a:xfrm>
            <a:off x="9985375" y="0"/>
            <a:ext cx="1771650" cy="674370"/>
          </a:xfrm>
          <a:prstGeom prst="rect">
            <a:avLst/>
          </a:prstGeom>
        </p:spPr>
      </p:pic>
      <p:pic>
        <p:nvPicPr>
          <p:cNvPr id="5" name="图片 4" descr="微信图片_20241127172716"/>
          <p:cNvPicPr>
            <a:picLocks noChangeAspect="1"/>
          </p:cNvPicPr>
          <p:nvPr/>
        </p:nvPicPr>
        <p:blipFill>
          <a:blip r:embed="rId8"/>
          <a:stretch>
            <a:fillRect/>
          </a:stretch>
        </p:blipFill>
        <p:spPr>
          <a:xfrm>
            <a:off x="120015" y="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p:grpSp>
        <p:nvGrpSpPr>
          <p:cNvPr id="5" name="组合 4"/>
          <p:cNvGrpSpPr/>
          <p:nvPr/>
        </p:nvGrpSpPr>
        <p:grpSpPr>
          <a:xfrm>
            <a:off x="4698365" y="588010"/>
            <a:ext cx="2814320" cy="859790"/>
            <a:chOff x="4597" y="4811"/>
            <a:chExt cx="4432" cy="1354"/>
          </a:xfrm>
        </p:grpSpPr>
        <p:sp>
          <p:nvSpPr>
            <p:cNvPr id="6" name="矩形 5"/>
            <p:cNvSpPr/>
            <p:nvPr/>
          </p:nvSpPr>
          <p:spPr>
            <a:xfrm>
              <a:off x="4597" y="4811"/>
              <a:ext cx="4432" cy="822"/>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03.</a:t>
              </a:r>
              <a:r>
                <a:rPr lang="zh-CN" altLang="en-US" sz="2800" dirty="0">
                  <a:solidFill>
                    <a:srgbClr val="227F76"/>
                  </a:solidFill>
                  <a:latin typeface="黑体" panose="02010609060101010101" charset="-122"/>
                  <a:ea typeface="黑体" panose="02010609060101010101" charset="-122"/>
                  <a:cs typeface="+mn-ea"/>
                  <a:sym typeface="+mn-lt"/>
                </a:rPr>
                <a:t>工作总结</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7" name="矩形 6"/>
            <p:cNvSpPr/>
            <p:nvPr/>
          </p:nvSpPr>
          <p:spPr>
            <a:xfrm>
              <a:off x="4749" y="5633"/>
              <a:ext cx="4123" cy="532"/>
            </a:xfrm>
            <a:prstGeom prst="rect">
              <a:avLst/>
            </a:prstGeom>
          </p:spPr>
          <p:txBody>
            <a:bodyPr wrap="non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Work summary</a:t>
              </a:r>
              <a:endParaRPr lang="en-US" altLang="zh-CN" sz="1600" dirty="0">
                <a:solidFill>
                  <a:srgbClr val="247D77"/>
                </a:solidFill>
                <a:effectLst/>
                <a:latin typeface="黑体" panose="02010609060101010101" charset="-122"/>
                <a:ea typeface="黑体" panose="02010609060101010101" charset="-122"/>
                <a:cs typeface="+mn-ea"/>
                <a:sym typeface="+mn-ea"/>
              </a:endParaRPr>
            </a:p>
            <a:p>
              <a:pPr algn="ct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graphicFrame>
        <p:nvGraphicFramePr>
          <p:cNvPr id="3" name="图表 2"/>
          <p:cNvGraphicFramePr/>
          <p:nvPr/>
        </p:nvGraphicFramePr>
        <p:xfrm>
          <a:off x="1097915" y="1447165"/>
          <a:ext cx="4859655" cy="3617595"/>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1569085" y="5053330"/>
            <a:ext cx="9827895" cy="1385570"/>
          </a:xfrm>
          <a:prstGeom prst="rect">
            <a:avLst/>
          </a:prstGeom>
          <a:noFill/>
        </p:spPr>
        <p:txBody>
          <a:bodyPr wrap="square" rtlCol="0">
            <a:noAutofit/>
          </a:bodyPr>
          <a:p>
            <a:r>
              <a:rPr lang="zh-CN" altLang="en-US">
                <a:latin typeface="黑体" panose="02010609060101010101" charset="-122"/>
                <a:ea typeface="黑体" panose="02010609060101010101" charset="-122"/>
                <a:cs typeface="黑体" panose="02010609060101010101" charset="-122"/>
              </a:rPr>
              <a:t>在东南大学总务处各级领导的带领下，桃园餐厅全年服务师生用餐人次</a:t>
            </a:r>
            <a:r>
              <a:rPr lang="en-US" altLang="zh-CN">
                <a:solidFill>
                  <a:srgbClr val="FF0000"/>
                </a:solidFill>
                <a:latin typeface="黑体" panose="02010609060101010101" charset="-122"/>
                <a:ea typeface="黑体" panose="02010609060101010101" charset="-122"/>
                <a:cs typeface="黑体" panose="02010609060101010101" charset="-122"/>
              </a:rPr>
              <a:t>334.37</a:t>
            </a:r>
            <a:r>
              <a:rPr lang="zh-CN" altLang="en-US">
                <a:latin typeface="黑体" panose="02010609060101010101" charset="-122"/>
                <a:ea typeface="黑体" panose="02010609060101010101" charset="-122"/>
                <a:cs typeface="黑体" panose="02010609060101010101" charset="-122"/>
              </a:rPr>
              <a:t>万人，比</a:t>
            </a:r>
            <a:r>
              <a:rPr lang="en-US" altLang="zh-CN">
                <a:latin typeface="黑体" panose="02010609060101010101" charset="-122"/>
                <a:ea typeface="黑体" panose="02010609060101010101" charset="-122"/>
                <a:cs typeface="黑体" panose="02010609060101010101" charset="-122"/>
              </a:rPr>
              <a:t>23</a:t>
            </a:r>
            <a:r>
              <a:rPr lang="zh-CN" altLang="en-US">
                <a:latin typeface="黑体" panose="02010609060101010101" charset="-122"/>
                <a:ea typeface="黑体" panose="02010609060101010101" charset="-122"/>
                <a:cs typeface="黑体" panose="02010609060101010101" charset="-122"/>
              </a:rPr>
              <a:t>年度增加</a:t>
            </a:r>
            <a:r>
              <a:rPr lang="en-US" altLang="zh-CN">
                <a:solidFill>
                  <a:srgbClr val="FF0000"/>
                </a:solidFill>
                <a:latin typeface="黑体" panose="02010609060101010101" charset="-122"/>
                <a:ea typeface="黑体" panose="02010609060101010101" charset="-122"/>
                <a:cs typeface="黑体" panose="02010609060101010101" charset="-122"/>
              </a:rPr>
              <a:t>43.35</a:t>
            </a:r>
            <a:r>
              <a:rPr lang="zh-CN" altLang="en-US">
                <a:latin typeface="黑体" panose="02010609060101010101" charset="-122"/>
                <a:ea typeface="黑体" panose="02010609060101010101" charset="-122"/>
                <a:cs typeface="黑体" panose="02010609060101010101" charset="-122"/>
              </a:rPr>
              <a:t>万人次，</a:t>
            </a:r>
            <a:r>
              <a:rPr lang="zh-CN" altLang="en-US">
                <a:latin typeface="黑体" panose="02010609060101010101" charset="-122"/>
                <a:ea typeface="黑体" panose="02010609060101010101" charset="-122"/>
                <a:cs typeface="黑体" panose="02010609060101010101" charset="-122"/>
                <a:sym typeface="+mn-ea"/>
              </a:rPr>
              <a:t>桃园餐厅</a:t>
            </a:r>
            <a:r>
              <a:rPr lang="en-US" altLang="zh-CN">
                <a:latin typeface="黑体" panose="02010609060101010101" charset="-122"/>
                <a:ea typeface="黑体" panose="02010609060101010101" charset="-122"/>
                <a:cs typeface="黑体" panose="02010609060101010101" charset="-122"/>
                <a:sym typeface="+mn-ea"/>
              </a:rPr>
              <a:t>24</a:t>
            </a:r>
            <a:r>
              <a:rPr lang="zh-CN" altLang="en-US">
                <a:latin typeface="黑体" panose="02010609060101010101" charset="-122"/>
                <a:ea typeface="黑体" panose="02010609060101010101" charset="-122"/>
                <a:cs typeface="黑体" panose="02010609060101010101" charset="-122"/>
                <a:sym typeface="+mn-ea"/>
              </a:rPr>
              <a:t>年度完成总营业额</a:t>
            </a:r>
            <a:r>
              <a:rPr lang="en-US" altLang="zh-CN">
                <a:solidFill>
                  <a:srgbClr val="FF0000"/>
                </a:solidFill>
                <a:latin typeface="黑体" panose="02010609060101010101" charset="-122"/>
                <a:ea typeface="黑体" panose="02010609060101010101" charset="-122"/>
                <a:cs typeface="黑体" panose="02010609060101010101" charset="-122"/>
                <a:sym typeface="+mn-ea"/>
              </a:rPr>
              <a:t>3681.4</a:t>
            </a:r>
            <a:r>
              <a:rPr lang="zh-CN" altLang="en-US">
                <a:latin typeface="黑体" panose="02010609060101010101" charset="-122"/>
                <a:ea typeface="黑体" panose="02010609060101010101" charset="-122"/>
                <a:cs typeface="黑体" panose="02010609060101010101" charset="-122"/>
                <a:sym typeface="+mn-ea"/>
              </a:rPr>
              <a:t>万元同比</a:t>
            </a:r>
            <a:r>
              <a:rPr lang="en-US" altLang="zh-CN">
                <a:latin typeface="黑体" panose="02010609060101010101" charset="-122"/>
                <a:ea typeface="黑体" panose="02010609060101010101" charset="-122"/>
                <a:cs typeface="黑体" panose="02010609060101010101" charset="-122"/>
                <a:sym typeface="+mn-ea"/>
              </a:rPr>
              <a:t>23</a:t>
            </a:r>
            <a:r>
              <a:rPr lang="zh-CN" altLang="en-US">
                <a:latin typeface="黑体" panose="02010609060101010101" charset="-122"/>
                <a:ea typeface="黑体" panose="02010609060101010101" charset="-122"/>
                <a:cs typeface="黑体" panose="02010609060101010101" charset="-122"/>
                <a:sym typeface="+mn-ea"/>
              </a:rPr>
              <a:t>年度增长</a:t>
            </a:r>
            <a:r>
              <a:rPr lang="en-US" altLang="zh-CN">
                <a:solidFill>
                  <a:srgbClr val="FF0000"/>
                </a:solidFill>
                <a:latin typeface="黑体" panose="02010609060101010101" charset="-122"/>
                <a:ea typeface="黑体" panose="02010609060101010101" charset="-122"/>
                <a:cs typeface="黑体" panose="02010609060101010101" charset="-122"/>
                <a:sym typeface="+mn-ea"/>
              </a:rPr>
              <a:t>477.3</a:t>
            </a:r>
            <a:r>
              <a:rPr lang="zh-CN" altLang="en-US">
                <a:latin typeface="黑体" panose="02010609060101010101" charset="-122"/>
                <a:ea typeface="黑体" panose="02010609060101010101" charset="-122"/>
                <a:cs typeface="黑体" panose="02010609060101010101" charset="-122"/>
                <a:sym typeface="+mn-ea"/>
              </a:rPr>
              <a:t>万元，师生满意度方面下半年比去年同期上升了</a:t>
            </a:r>
            <a:r>
              <a:rPr lang="en-US" altLang="zh-CN">
                <a:solidFill>
                  <a:srgbClr val="FF0000"/>
                </a:solidFill>
                <a:latin typeface="黑体" panose="02010609060101010101" charset="-122"/>
                <a:ea typeface="黑体" panose="02010609060101010101" charset="-122"/>
                <a:cs typeface="黑体" panose="02010609060101010101" charset="-122"/>
                <a:sym typeface="+mn-ea"/>
              </a:rPr>
              <a:t>2.85%</a:t>
            </a:r>
            <a:r>
              <a:rPr lang="zh-CN" altLang="en-US">
                <a:latin typeface="黑体" panose="02010609060101010101" charset="-122"/>
                <a:ea typeface="黑体" panose="02010609060101010101" charset="-122"/>
                <a:cs typeface="黑体" panose="02010609060101010101" charset="-122"/>
                <a:sym typeface="+mn-ea"/>
              </a:rPr>
              <a:t>，全年平均满意度同比去年上升了</a:t>
            </a:r>
            <a:r>
              <a:rPr lang="en-US" altLang="zh-CN">
                <a:solidFill>
                  <a:srgbClr val="FF0000"/>
                </a:solidFill>
                <a:latin typeface="黑体" panose="02010609060101010101" charset="-122"/>
                <a:ea typeface="黑体" panose="02010609060101010101" charset="-122"/>
                <a:cs typeface="黑体" panose="02010609060101010101" charset="-122"/>
                <a:sym typeface="+mn-ea"/>
              </a:rPr>
              <a:t>5.41%</a:t>
            </a:r>
            <a:r>
              <a:rPr lang="zh-CN" altLang="en-US">
                <a:latin typeface="黑体" panose="02010609060101010101" charset="-122"/>
                <a:ea typeface="黑体" panose="02010609060101010101" charset="-122"/>
                <a:cs typeface="黑体" panose="02010609060101010101" charset="-122"/>
                <a:sym typeface="+mn-ea"/>
              </a:rPr>
              <a:t>。</a:t>
            </a:r>
            <a:endParaRPr lang="zh-CN" altLang="en-US">
              <a:latin typeface="黑体" panose="02010609060101010101" charset="-122"/>
              <a:ea typeface="黑体" panose="02010609060101010101" charset="-122"/>
              <a:cs typeface="黑体" panose="02010609060101010101" charset="-122"/>
              <a:sym typeface="+mn-ea"/>
            </a:endParaRPr>
          </a:p>
        </p:txBody>
      </p:sp>
      <p:graphicFrame>
        <p:nvGraphicFramePr>
          <p:cNvPr id="10" name="图表 9" descr="7b0a202020202263686172745265734964223a20223230343639313132220a7d0a"/>
          <p:cNvGraphicFramePr/>
          <p:nvPr/>
        </p:nvGraphicFramePr>
        <p:xfrm>
          <a:off x="6655435" y="1447165"/>
          <a:ext cx="3696970" cy="3606165"/>
        </p:xfrm>
        <a:graphic>
          <a:graphicData uri="http://schemas.openxmlformats.org/drawingml/2006/chart">
            <c:chart xmlns:c="http://schemas.openxmlformats.org/drawingml/2006/chart" xmlns:r="http://schemas.openxmlformats.org/officeDocument/2006/relationships" r:id="rId2"/>
          </a:graphicData>
        </a:graphic>
      </p:graphicFrame>
      <p:pic>
        <p:nvPicPr>
          <p:cNvPr id="32" name="图片 31" descr="华餐logo黑体字"/>
          <p:cNvPicPr>
            <a:picLocks noChangeAspect="1"/>
          </p:cNvPicPr>
          <p:nvPr>
            <p:custDataLst>
              <p:tags r:id="rId3"/>
            </p:custDataLst>
          </p:nvPr>
        </p:nvPicPr>
        <p:blipFill>
          <a:blip r:embed="rId4"/>
          <a:stretch>
            <a:fillRect/>
          </a:stretch>
        </p:blipFill>
        <p:spPr>
          <a:xfrm>
            <a:off x="9984105" y="331470"/>
            <a:ext cx="1771650" cy="674370"/>
          </a:xfrm>
          <a:prstGeom prst="rect">
            <a:avLst/>
          </a:prstGeom>
        </p:spPr>
      </p:pic>
      <p:pic>
        <p:nvPicPr>
          <p:cNvPr id="2" name="图片 1" descr="微信图片_20241127172716"/>
          <p:cNvPicPr>
            <a:picLocks noChangeAspect="1"/>
          </p:cNvPicPr>
          <p:nvPr/>
        </p:nvPicPr>
        <p:blipFill>
          <a:blip r:embed="rId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custDataLst>
              <p:tags r:id="rId1"/>
            </p:custDataLst>
          </p:nvPr>
        </p:nvGrpSpPr>
        <p:grpSpPr>
          <a:xfrm>
            <a:off x="1261110" y="2625090"/>
            <a:ext cx="9686290" cy="3280410"/>
            <a:chOff x="1986" y="3729"/>
            <a:chExt cx="15254" cy="5166"/>
          </a:xfrm>
        </p:grpSpPr>
        <p:grpSp>
          <p:nvGrpSpPr>
            <p:cNvPr id="28" name="组合 27"/>
            <p:cNvGrpSpPr/>
            <p:nvPr/>
          </p:nvGrpSpPr>
          <p:grpSpPr>
            <a:xfrm>
              <a:off x="1986" y="3729"/>
              <a:ext cx="15255" cy="5166"/>
              <a:chOff x="1986" y="3729"/>
              <a:chExt cx="15255" cy="5166"/>
            </a:xfrm>
          </p:grpSpPr>
          <p:grpSp>
            <p:nvGrpSpPr>
              <p:cNvPr id="18" name="组合 17"/>
              <p:cNvGrpSpPr/>
              <p:nvPr/>
            </p:nvGrpSpPr>
            <p:grpSpPr>
              <a:xfrm rot="0">
                <a:off x="1986" y="3729"/>
                <a:ext cx="2784" cy="5166"/>
                <a:chOff x="432374" y="1273629"/>
                <a:chExt cx="1853619" cy="3437495"/>
              </a:xfrm>
              <a:solidFill>
                <a:schemeClr val="accent6">
                  <a:lumMod val="60000"/>
                  <a:lumOff val="40000"/>
                </a:schemeClr>
              </a:solidFill>
            </p:grpSpPr>
            <p:sp>
              <p:nvSpPr>
                <p:cNvPr id="19" name="箭头: 五边形 2"/>
                <p:cNvSpPr/>
                <p:nvPr>
                  <p:custDataLst>
                    <p:tags r:id="rId2"/>
                  </p:custDataLst>
                </p:nvPr>
              </p:nvSpPr>
              <p:spPr>
                <a:xfrm rot="5400000">
                  <a:off x="-151478" y="2273653"/>
                  <a:ext cx="3021323" cy="1853619"/>
                </a:xfrm>
                <a:prstGeom prst="homePlate">
                  <a:avLst>
                    <a:gd name="adj" fmla="val 17907"/>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0" name="椭圆 19"/>
                <p:cNvSpPr/>
                <p:nvPr>
                  <p:custDataLst>
                    <p:tags r:id="rId3"/>
                  </p:custDataLst>
                </p:nvPr>
              </p:nvSpPr>
              <p:spPr>
                <a:xfrm>
                  <a:off x="853215" y="1273629"/>
                  <a:ext cx="1012372" cy="1012372"/>
                </a:xfrm>
                <a:prstGeom prst="ellipse">
                  <a:avLst/>
                </a:prstGeom>
                <a:solidFill>
                  <a:srgbClr val="227F7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grpSp>
            <p:nvGrpSpPr>
              <p:cNvPr id="24" name="组合 23"/>
              <p:cNvGrpSpPr/>
              <p:nvPr/>
            </p:nvGrpSpPr>
            <p:grpSpPr>
              <a:xfrm rot="0">
                <a:off x="5988" y="3729"/>
                <a:ext cx="2784" cy="5166"/>
                <a:chOff x="432374" y="1273629"/>
                <a:chExt cx="1853619" cy="3437495"/>
              </a:xfrm>
              <a:solidFill>
                <a:schemeClr val="accent5">
                  <a:lumMod val="75000"/>
                  <a:alpha val="90000"/>
                </a:schemeClr>
              </a:solidFill>
            </p:grpSpPr>
            <p:sp>
              <p:nvSpPr>
                <p:cNvPr id="25" name="箭头: 五边形 24"/>
                <p:cNvSpPr/>
                <p:nvPr>
                  <p:custDataLst>
                    <p:tags r:id="rId4"/>
                  </p:custDataLst>
                </p:nvPr>
              </p:nvSpPr>
              <p:spPr>
                <a:xfrm rot="5400000">
                  <a:off x="-151478" y="2273653"/>
                  <a:ext cx="3021323" cy="1853619"/>
                </a:xfrm>
                <a:prstGeom prst="homePlate">
                  <a:avLst>
                    <a:gd name="adj" fmla="val 17907"/>
                  </a:avLst>
                </a:prstGeom>
                <a:solidFill>
                  <a:srgbClr val="227F76"/>
                </a:solidFill>
                <a:ln>
                  <a:noFill/>
                </a:ln>
                <a:extLst>
                  <a:ext uri="{909E8E84-426E-40DD-AFC4-6F175D3DCCD1}">
                    <a14:hiddenFill xmlns:a14="http://schemas.microsoft.com/office/drawing/2010/main">
                      <a:solidFill>
                        <a:srgbClr val="72B77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1" name="椭圆 20"/>
                <p:cNvSpPr/>
                <p:nvPr>
                  <p:custDataLst>
                    <p:tags r:id="rId5"/>
                  </p:custDataLst>
                </p:nvPr>
              </p:nvSpPr>
              <p:spPr>
                <a:xfrm>
                  <a:off x="853215" y="1273629"/>
                  <a:ext cx="1012372" cy="1012372"/>
                </a:xfrm>
                <a:prstGeom prst="ellipse">
                  <a:avLst/>
                </a:prstGeom>
                <a:solidFill>
                  <a:srgbClr val="227F7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grpSp>
            <p:nvGrpSpPr>
              <p:cNvPr id="29" name="组合 28"/>
              <p:cNvGrpSpPr/>
              <p:nvPr/>
            </p:nvGrpSpPr>
            <p:grpSpPr>
              <a:xfrm rot="0">
                <a:off x="10259" y="3729"/>
                <a:ext cx="2784" cy="5166"/>
                <a:chOff x="432374" y="1273629"/>
                <a:chExt cx="1853619" cy="3437495"/>
              </a:xfrm>
              <a:solidFill>
                <a:srgbClr val="C9634F"/>
              </a:solidFill>
            </p:grpSpPr>
            <p:sp>
              <p:nvSpPr>
                <p:cNvPr id="30" name="箭头: 五边形 29"/>
                <p:cNvSpPr/>
                <p:nvPr>
                  <p:custDataLst>
                    <p:tags r:id="rId6"/>
                  </p:custDataLst>
                </p:nvPr>
              </p:nvSpPr>
              <p:spPr>
                <a:xfrm rot="5400000">
                  <a:off x="-151478" y="2273653"/>
                  <a:ext cx="3021323" cy="1853619"/>
                </a:xfrm>
                <a:prstGeom prst="homePlate">
                  <a:avLst>
                    <a:gd name="adj" fmla="val 17907"/>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5" name="椭圆 34"/>
                <p:cNvSpPr/>
                <p:nvPr>
                  <p:custDataLst>
                    <p:tags r:id="rId7"/>
                  </p:custDataLst>
                </p:nvPr>
              </p:nvSpPr>
              <p:spPr>
                <a:xfrm>
                  <a:off x="853215" y="1273629"/>
                  <a:ext cx="1012372" cy="1012372"/>
                </a:xfrm>
                <a:prstGeom prst="ellipse">
                  <a:avLst/>
                </a:prstGeom>
                <a:solidFill>
                  <a:srgbClr val="227F7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grpSp>
            <p:nvGrpSpPr>
              <p:cNvPr id="39" name="组合 38"/>
              <p:cNvGrpSpPr/>
              <p:nvPr/>
            </p:nvGrpSpPr>
            <p:grpSpPr>
              <a:xfrm rot="0">
                <a:off x="14457" y="3729"/>
                <a:ext cx="2784" cy="5166"/>
                <a:chOff x="432707" y="1273629"/>
                <a:chExt cx="1853619" cy="3437163"/>
              </a:xfrm>
              <a:solidFill>
                <a:schemeClr val="accent5">
                  <a:lumMod val="50000"/>
                  <a:alpha val="90000"/>
                </a:schemeClr>
              </a:solidFill>
            </p:grpSpPr>
            <p:sp>
              <p:nvSpPr>
                <p:cNvPr id="41" name="箭头: 五边形 40"/>
                <p:cNvSpPr/>
                <p:nvPr>
                  <p:custDataLst>
                    <p:tags r:id="rId8"/>
                  </p:custDataLst>
                </p:nvPr>
              </p:nvSpPr>
              <p:spPr>
                <a:xfrm rot="5400000">
                  <a:off x="-150813" y="2273653"/>
                  <a:ext cx="3020658" cy="1853619"/>
                </a:xfrm>
                <a:prstGeom prst="homePlate">
                  <a:avLst>
                    <a:gd name="adj" fmla="val 17907"/>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2" name="椭圆 21"/>
                <p:cNvSpPr/>
                <p:nvPr>
                  <p:custDataLst>
                    <p:tags r:id="rId9"/>
                  </p:custDataLst>
                </p:nvPr>
              </p:nvSpPr>
              <p:spPr>
                <a:xfrm>
                  <a:off x="853215" y="1273629"/>
                  <a:ext cx="1012372" cy="1012372"/>
                </a:xfrm>
                <a:prstGeom prst="ellipse">
                  <a:avLst/>
                </a:prstGeom>
                <a:solidFill>
                  <a:srgbClr val="227F76"/>
                </a:solidFill>
                <a:ln w="28575">
                  <a:solidFill>
                    <a:srgbClr val="FFFFFF"/>
                  </a:solidFill>
                </a:ln>
                <a:extLst>
                  <a:ext uri="{909E8E84-426E-40DD-AFC4-6F175D3DCCD1}">
                    <a14:hiddenFill xmlns:a14="http://schemas.microsoft.com/office/drawing/2010/main">
                      <a:solidFill>
                        <a:srgbClr val="2B7F5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grpSp>
        <p:sp>
          <p:nvSpPr>
            <p:cNvPr id="37" name="AutoShape 59"/>
            <p:cNvSpPr/>
            <p:nvPr>
              <p:custDataLst>
                <p:tags r:id="rId10"/>
              </p:custDataLst>
            </p:nvPr>
          </p:nvSpPr>
          <p:spPr bwMode="auto">
            <a:xfrm>
              <a:off x="15577" y="4070"/>
              <a:ext cx="543" cy="54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0" name="Group 124"/>
            <p:cNvGrpSpPr/>
            <p:nvPr/>
          </p:nvGrpSpPr>
          <p:grpSpPr>
            <a:xfrm rot="0">
              <a:off x="11382" y="4222"/>
              <a:ext cx="540" cy="456"/>
              <a:chOff x="5368132" y="2625725"/>
              <a:chExt cx="465138" cy="391319"/>
            </a:xfrm>
            <a:solidFill>
              <a:schemeClr val="bg1"/>
            </a:solidFill>
          </p:grpSpPr>
          <p:sp>
            <p:nvSpPr>
              <p:cNvPr id="26" name="AutoShape 120"/>
              <p:cNvSpPr/>
              <p:nvPr>
                <p:custDataLst>
                  <p:tags r:id="rId11"/>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21"/>
              <p:cNvSpPr/>
              <p:nvPr>
                <p:custDataLst>
                  <p:tags r:id="rId12"/>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7" name="AutoShape 122"/>
              <p:cNvSpPr/>
              <p:nvPr>
                <p:custDataLst>
                  <p:tags r:id="rId13"/>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2" name="组合 31"/>
            <p:cNvGrpSpPr/>
            <p:nvPr/>
          </p:nvGrpSpPr>
          <p:grpSpPr>
            <a:xfrm rot="0">
              <a:off x="7109" y="4138"/>
              <a:ext cx="541" cy="541"/>
              <a:chOff x="3191434" y="2145028"/>
              <a:chExt cx="359165" cy="359165"/>
            </a:xfrm>
            <a:solidFill>
              <a:schemeClr val="bg1"/>
            </a:solidFill>
          </p:grpSpPr>
          <p:sp>
            <p:nvSpPr>
              <p:cNvPr id="49" name="AutoShape 123"/>
              <p:cNvSpPr/>
              <p:nvPr>
                <p:custDataLst>
                  <p:tags r:id="rId14"/>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124"/>
              <p:cNvSpPr/>
              <p:nvPr>
                <p:custDataLst>
                  <p:tags r:id="rId15"/>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1" name="AutoShape 125"/>
              <p:cNvSpPr/>
              <p:nvPr>
                <p:custDataLst>
                  <p:tags r:id="rId16"/>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60" name="文本框 59"/>
          <p:cNvSpPr txBox="1"/>
          <p:nvPr/>
        </p:nvSpPr>
        <p:spPr>
          <a:xfrm>
            <a:off x="1260475" y="1617980"/>
            <a:ext cx="9694545" cy="829945"/>
          </a:xfrm>
          <a:prstGeom prst="rect">
            <a:avLst/>
          </a:prstGeom>
          <a:noFill/>
          <a:ln>
            <a:noFill/>
          </a:ln>
        </p:spPr>
        <p:txBody>
          <a:bodyPr wrap="square" rtlCol="0">
            <a:spAutoFit/>
          </a:bodyPr>
          <a:p>
            <a:pPr>
              <a:lnSpc>
                <a:spcPct val="150000"/>
              </a:lnSpc>
            </a:pPr>
            <a:r>
              <a:rPr lang="zh-CN" altLang="en-US" sz="1600" dirty="0">
                <a:solidFill>
                  <a:schemeClr val="tx1"/>
                </a:solidFill>
                <a:latin typeface="黑体" panose="02010609060101010101" charset="-122"/>
                <a:ea typeface="黑体" panose="02010609060101010101" charset="-122"/>
                <a:cs typeface="+mn-ea"/>
                <a:sym typeface="+mn-lt"/>
              </a:rPr>
              <a:t>新的一年，桃园餐厅在东南大学总务处的各级领导下，持续强化食品安全保障，加强餐厅员工食品安全培训，提高风险防范意识。</a:t>
            </a:r>
            <a:endParaRPr lang="zh-CN" altLang="en-US" sz="1600" dirty="0">
              <a:solidFill>
                <a:schemeClr val="tx1"/>
              </a:solidFill>
              <a:latin typeface="黑体" panose="02010609060101010101" charset="-122"/>
              <a:ea typeface="黑体" panose="02010609060101010101" charset="-122"/>
              <a:cs typeface="+mn-ea"/>
              <a:sym typeface="+mn-lt"/>
            </a:endParaRPr>
          </a:p>
        </p:txBody>
      </p:sp>
      <p:grpSp>
        <p:nvGrpSpPr>
          <p:cNvPr id="9" name="组合 8"/>
          <p:cNvGrpSpPr/>
          <p:nvPr/>
        </p:nvGrpSpPr>
        <p:grpSpPr>
          <a:xfrm rot="0">
            <a:off x="4358639" y="609600"/>
            <a:ext cx="3579495" cy="859155"/>
            <a:chOff x="2784079" y="3169020"/>
            <a:chExt cx="3579560" cy="859234"/>
          </a:xfrm>
        </p:grpSpPr>
        <p:sp>
          <p:nvSpPr>
            <p:cNvPr id="10" name="矩形 9"/>
            <p:cNvSpPr/>
            <p:nvPr/>
          </p:nvSpPr>
          <p:spPr>
            <a:xfrm>
              <a:off x="2784079" y="3169020"/>
              <a:ext cx="3579560" cy="522018"/>
            </a:xfrm>
            <a:prstGeom prst="rect">
              <a:avLst/>
            </a:prstGeom>
          </p:spPr>
          <p:txBody>
            <a:bodyPr wrap="square">
              <a:spAutoFit/>
            </a:bodyPr>
            <a:p>
              <a:pPr algn="ctr"/>
              <a:r>
                <a:rPr lang="en-US" altLang="zh-CN" sz="2800" dirty="0">
                  <a:solidFill>
                    <a:srgbClr val="227F76"/>
                  </a:solidFill>
                  <a:latin typeface="黑体" panose="02010609060101010101" charset="-122"/>
                  <a:ea typeface="黑体" panose="02010609060101010101" charset="-122"/>
                  <a:cs typeface="+mn-ea"/>
                  <a:sym typeface="+mn-lt"/>
                </a:rPr>
                <a:t>04.</a:t>
              </a:r>
              <a:r>
                <a:rPr lang="zh-CN" altLang="en-US" sz="2800" dirty="0">
                  <a:solidFill>
                    <a:srgbClr val="227F76"/>
                  </a:solidFill>
                  <a:latin typeface="黑体" panose="02010609060101010101" charset="-122"/>
                  <a:ea typeface="黑体" panose="02010609060101010101" charset="-122"/>
                  <a:cs typeface="+mn-ea"/>
                  <a:sym typeface="+mn-lt"/>
                </a:rPr>
                <a:t>未来工作计划</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2831705" y="3691038"/>
              <a:ext cx="3437952" cy="337216"/>
            </a:xfrm>
            <a:prstGeom prst="rect">
              <a:avLst/>
            </a:prstGeom>
          </p:spPr>
          <p:txBody>
            <a:bodyPr wrap="square">
              <a:spAutoFit/>
            </a:bodyPr>
            <a:p>
              <a:pPr algn="ctr"/>
              <a:r>
                <a:rPr lang="zh-CN" altLang="en-US" sz="1600">
                  <a:solidFill>
                    <a:srgbClr val="247D77"/>
                  </a:solidFill>
                  <a:effectLst/>
                  <a:latin typeface="黑体" panose="02010609060101010101" charset="-122"/>
                  <a:ea typeface="黑体" panose="02010609060101010101" charset="-122"/>
                  <a:sym typeface="+mn-ea"/>
                </a:rPr>
                <a:t>Future planning and Outlook</a:t>
              </a:r>
              <a:endParaRPr lang="zh-CN" altLang="en-US" sz="1600" dirty="0">
                <a:solidFill>
                  <a:srgbClr val="247D77"/>
                </a:solidFill>
                <a:effectLst/>
                <a:latin typeface="黑体" panose="02010609060101010101" charset="-122"/>
                <a:ea typeface="黑体" panose="02010609060101010101" charset="-122"/>
                <a:cs typeface="+mn-ea"/>
                <a:sym typeface="+mn-ea"/>
              </a:endParaRPr>
            </a:p>
          </p:txBody>
        </p:sp>
      </p:grpSp>
      <p:sp>
        <p:nvSpPr>
          <p:cNvPr id="34" name="文本框 33"/>
          <p:cNvSpPr txBox="1"/>
          <p:nvPr>
            <p:custDataLst>
              <p:tags r:id="rId17"/>
            </p:custDataLst>
          </p:nvPr>
        </p:nvSpPr>
        <p:spPr>
          <a:xfrm>
            <a:off x="1325880" y="3604260"/>
            <a:ext cx="1640205" cy="1990725"/>
          </a:xfrm>
          <a:prstGeom prst="rect">
            <a:avLst/>
          </a:prstGeom>
          <a:noFill/>
          <a:ln>
            <a:noFill/>
          </a:ln>
        </p:spPr>
        <p:txBody>
          <a:bodyPr wrap="square" rtlCol="0">
            <a:noAutofit/>
          </a:bodyPr>
          <a:p>
            <a:pPr>
              <a:lnSpc>
                <a:spcPct val="150000"/>
              </a:lnSpc>
            </a:pPr>
            <a:r>
              <a:rPr lang="en-US" altLang="zh-CN" sz="1400" dirty="0">
                <a:solidFill>
                  <a:schemeClr val="bg1"/>
                </a:solidFill>
                <a:latin typeface="黑体" panose="02010609060101010101" charset="-122"/>
                <a:ea typeface="黑体" panose="02010609060101010101" charset="-122"/>
                <a:cs typeface="+mn-ea"/>
                <a:sym typeface="+mn-lt"/>
              </a:rPr>
              <a:t>1.</a:t>
            </a:r>
            <a:r>
              <a:rPr lang="zh-CN" altLang="en-US" sz="1400" dirty="0">
                <a:solidFill>
                  <a:schemeClr val="bg1"/>
                </a:solidFill>
                <a:latin typeface="黑体" panose="02010609060101010101" charset="-122"/>
                <a:ea typeface="黑体" panose="02010609060101010101" charset="-122"/>
                <a:cs typeface="+mn-ea"/>
                <a:sym typeface="+mn-lt"/>
              </a:rPr>
              <a:t>计划优化食堂用餐环境，合理规划窗口布局，优选供应品种，更新部分设施设备。</a:t>
            </a:r>
            <a:endParaRPr lang="zh-CN" altLang="en-US" sz="1400" dirty="0">
              <a:solidFill>
                <a:schemeClr val="bg1"/>
              </a:solidFill>
              <a:latin typeface="黑体" panose="02010609060101010101" charset="-122"/>
              <a:ea typeface="黑体" panose="02010609060101010101" charset="-122"/>
              <a:cs typeface="+mn-ea"/>
              <a:sym typeface="+mn-lt"/>
            </a:endParaRPr>
          </a:p>
        </p:txBody>
      </p:sp>
      <p:sp>
        <p:nvSpPr>
          <p:cNvPr id="43" name="文本框 42"/>
          <p:cNvSpPr txBox="1"/>
          <p:nvPr>
            <p:custDataLst>
              <p:tags r:id="rId18"/>
            </p:custDataLst>
          </p:nvPr>
        </p:nvSpPr>
        <p:spPr>
          <a:xfrm>
            <a:off x="3914775" y="3604260"/>
            <a:ext cx="1640205" cy="1976755"/>
          </a:xfrm>
          <a:prstGeom prst="rect">
            <a:avLst/>
          </a:prstGeom>
          <a:noFill/>
          <a:ln>
            <a:noFill/>
          </a:ln>
        </p:spPr>
        <p:txBody>
          <a:bodyPr wrap="square" rtlCol="0">
            <a:noAutofit/>
          </a:bodyPr>
          <a:p>
            <a:pPr>
              <a:lnSpc>
                <a:spcPct val="150000"/>
              </a:lnSpc>
            </a:pPr>
            <a:r>
              <a:rPr lang="en-US" altLang="zh-CN" sz="1400" dirty="0">
                <a:solidFill>
                  <a:schemeClr val="bg1"/>
                </a:solidFill>
                <a:latin typeface="黑体" panose="02010609060101010101" charset="-122"/>
                <a:ea typeface="黑体" panose="02010609060101010101" charset="-122"/>
                <a:cs typeface="+mn-ea"/>
                <a:sym typeface="+mn-lt"/>
              </a:rPr>
              <a:t>2.</a:t>
            </a:r>
            <a:r>
              <a:rPr lang="zh-CN" altLang="en-US" sz="1400" dirty="0">
                <a:solidFill>
                  <a:schemeClr val="bg1"/>
                </a:solidFill>
                <a:latin typeface="黑体" panose="02010609060101010101" charset="-122"/>
                <a:ea typeface="黑体" panose="02010609060101010101" charset="-122"/>
                <a:cs typeface="+mn-ea"/>
                <a:sym typeface="+mn-lt"/>
              </a:rPr>
              <a:t>加强员工服务培训，建立服务管理监督机制，开展服务之星评选活动，激励员工提升服务水平。</a:t>
            </a:r>
            <a:endParaRPr lang="zh-CN" altLang="en-US" sz="1400" dirty="0">
              <a:solidFill>
                <a:schemeClr val="bg1"/>
              </a:solidFill>
              <a:latin typeface="黑体" panose="02010609060101010101" charset="-122"/>
              <a:ea typeface="黑体" panose="02010609060101010101" charset="-122"/>
              <a:cs typeface="+mn-ea"/>
              <a:sym typeface="+mn-lt"/>
            </a:endParaRPr>
          </a:p>
        </p:txBody>
      </p:sp>
      <p:sp>
        <p:nvSpPr>
          <p:cNvPr id="52" name="文本框 51"/>
          <p:cNvSpPr txBox="1"/>
          <p:nvPr>
            <p:custDataLst>
              <p:tags r:id="rId19"/>
            </p:custDataLst>
          </p:nvPr>
        </p:nvSpPr>
        <p:spPr>
          <a:xfrm>
            <a:off x="6627495" y="3604260"/>
            <a:ext cx="1640205" cy="1981835"/>
          </a:xfrm>
          <a:prstGeom prst="rect">
            <a:avLst/>
          </a:prstGeom>
          <a:noFill/>
          <a:ln>
            <a:noFill/>
          </a:ln>
        </p:spPr>
        <p:txBody>
          <a:bodyPr wrap="square" rtlCol="0">
            <a:noAutofit/>
          </a:bodyPr>
          <a:p>
            <a:pPr>
              <a:lnSpc>
                <a:spcPct val="150000"/>
              </a:lnSpc>
            </a:pPr>
            <a:r>
              <a:rPr lang="en-US" altLang="zh-CN" sz="1400" dirty="0">
                <a:solidFill>
                  <a:schemeClr val="bg1"/>
                </a:solidFill>
                <a:latin typeface="黑体" panose="02010609060101010101" charset="-122"/>
                <a:ea typeface="黑体" panose="02010609060101010101" charset="-122"/>
                <a:cs typeface="+mn-ea"/>
                <a:sym typeface="+mn-lt"/>
              </a:rPr>
              <a:t>3.</a:t>
            </a:r>
            <a:r>
              <a:rPr lang="zh-CN" altLang="en-US" sz="1400" dirty="0">
                <a:solidFill>
                  <a:schemeClr val="bg1"/>
                </a:solidFill>
                <a:latin typeface="黑体" panose="02010609060101010101" charset="-122"/>
                <a:ea typeface="黑体" panose="02010609060101010101" charset="-122"/>
                <a:cs typeface="+mn-ea"/>
                <a:sym typeface="+mn-lt"/>
              </a:rPr>
              <a:t>在菜品方面加强与师生互动交流，根据师生需求创新菜品，举办美食节活动，丰富校园餐饮文化。</a:t>
            </a:r>
            <a:endParaRPr lang="en-US" altLang="zh-CN" sz="1400" dirty="0">
              <a:solidFill>
                <a:schemeClr val="bg1"/>
              </a:solidFill>
              <a:latin typeface="黑体" panose="02010609060101010101" charset="-122"/>
              <a:ea typeface="黑体" panose="02010609060101010101" charset="-122"/>
              <a:cs typeface="+mn-ea"/>
              <a:sym typeface="+mn-lt"/>
            </a:endParaRPr>
          </a:p>
        </p:txBody>
      </p:sp>
      <p:sp>
        <p:nvSpPr>
          <p:cNvPr id="55" name="文本框 54"/>
          <p:cNvSpPr txBox="1"/>
          <p:nvPr>
            <p:custDataLst>
              <p:tags r:id="rId20"/>
            </p:custDataLst>
          </p:nvPr>
        </p:nvSpPr>
        <p:spPr>
          <a:xfrm>
            <a:off x="9291955" y="3600450"/>
            <a:ext cx="1640205" cy="1990090"/>
          </a:xfrm>
          <a:prstGeom prst="rect">
            <a:avLst/>
          </a:prstGeom>
          <a:noFill/>
          <a:ln>
            <a:noFill/>
          </a:ln>
        </p:spPr>
        <p:txBody>
          <a:bodyPr wrap="square" rtlCol="0">
            <a:noAutofit/>
          </a:bodyPr>
          <a:p>
            <a:pPr algn="l">
              <a:lnSpc>
                <a:spcPct val="150000"/>
              </a:lnSpc>
            </a:pPr>
            <a:r>
              <a:rPr lang="en-US" altLang="zh-CN" sz="1400" dirty="0">
                <a:solidFill>
                  <a:schemeClr val="bg1"/>
                </a:solidFill>
                <a:latin typeface="黑体" panose="02010609060101010101" charset="-122"/>
                <a:ea typeface="黑体" panose="02010609060101010101" charset="-122"/>
                <a:cs typeface="+mn-ea"/>
                <a:sym typeface="+mn-lt"/>
              </a:rPr>
              <a:t>4.</a:t>
            </a:r>
            <a:r>
              <a:rPr lang="zh-CN" altLang="en-US" sz="1400" dirty="0">
                <a:solidFill>
                  <a:schemeClr val="bg1"/>
                </a:solidFill>
                <a:latin typeface="黑体" panose="02010609060101010101" charset="-122"/>
                <a:ea typeface="黑体" panose="02010609060101010101" charset="-122"/>
                <a:cs typeface="+mn-ea"/>
                <a:sym typeface="+mn-lt"/>
              </a:rPr>
              <a:t>同时加强餐厅成本管控，提高餐厅整体运营效益，从而更好的为师生提供更加优质高效的饮食服务。</a:t>
            </a:r>
            <a:endParaRPr lang="zh-CN" altLang="en-US" sz="1400" dirty="0">
              <a:solidFill>
                <a:schemeClr val="bg1"/>
              </a:solidFill>
              <a:latin typeface="黑体" panose="02010609060101010101" charset="-122"/>
              <a:ea typeface="黑体" panose="02010609060101010101" charset="-122"/>
              <a:cs typeface="+mn-ea"/>
              <a:sym typeface="+mn-lt"/>
            </a:endParaRPr>
          </a:p>
        </p:txBody>
      </p:sp>
      <p:grpSp>
        <p:nvGrpSpPr>
          <p:cNvPr id="57" name="组合 56"/>
          <p:cNvGrpSpPr/>
          <p:nvPr>
            <p:custDataLst>
              <p:tags r:id="rId21"/>
            </p:custDataLst>
          </p:nvPr>
        </p:nvGrpSpPr>
        <p:grpSpPr>
          <a:xfrm rot="0" flipH="1">
            <a:off x="1972852" y="2926832"/>
            <a:ext cx="343704" cy="343704"/>
            <a:chOff x="2473104" y="2145028"/>
            <a:chExt cx="359165" cy="359165"/>
          </a:xfrm>
          <a:solidFill>
            <a:schemeClr val="bg1"/>
          </a:solidFill>
        </p:grpSpPr>
        <p:sp>
          <p:nvSpPr>
            <p:cNvPr id="58" name="AutoShape 126"/>
            <p:cNvSpPr/>
            <p:nvPr>
              <p:custDataLst>
                <p:tags r:id="rId22"/>
              </p:custDataLst>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127"/>
            <p:cNvSpPr/>
            <p:nvPr>
              <p:custDataLst>
                <p:tags r:id="rId23"/>
              </p:custDataLst>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396" tIns="25396" rIns="25396" bIns="25396" anchor="ctr"/>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pic>
        <p:nvPicPr>
          <p:cNvPr id="2" name="图片 1" descr="华餐logo黑体字"/>
          <p:cNvPicPr>
            <a:picLocks noChangeAspect="1"/>
          </p:cNvPicPr>
          <p:nvPr>
            <p:custDataLst>
              <p:tags r:id="rId24"/>
            </p:custDataLst>
          </p:nvPr>
        </p:nvPicPr>
        <p:blipFill>
          <a:blip r:embed="rId25"/>
          <a:stretch>
            <a:fillRect/>
          </a:stretch>
        </p:blipFill>
        <p:spPr>
          <a:xfrm>
            <a:off x="9984105" y="332740"/>
            <a:ext cx="1771650" cy="674370"/>
          </a:xfrm>
          <a:prstGeom prst="rect">
            <a:avLst/>
          </a:prstGeom>
        </p:spPr>
      </p:pic>
      <p:pic>
        <p:nvPicPr>
          <p:cNvPr id="3" name="图片 2" descr="微信图片_20241127172716"/>
          <p:cNvPicPr>
            <a:picLocks noChangeAspect="1"/>
          </p:cNvPicPr>
          <p:nvPr/>
        </p:nvPicPr>
        <p:blipFill>
          <a:blip r:embed="rId26"/>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23129" y="4496587"/>
            <a:ext cx="2730500" cy="457200"/>
            <a:chOff x="5016500" y="4318000"/>
            <a:chExt cx="2730500" cy="457200"/>
          </a:xfrm>
        </p:grpSpPr>
        <p:sp>
          <p:nvSpPr>
            <p:cNvPr id="3" name="矩形: 圆角 2"/>
            <p:cNvSpPr/>
            <p:nvPr/>
          </p:nvSpPr>
          <p:spPr>
            <a:xfrm>
              <a:off x="5016500" y="4318000"/>
              <a:ext cx="2730500" cy="457200"/>
            </a:xfrm>
            <a:prstGeom prst="roundRect">
              <a:avLst>
                <a:gd name="adj" fmla="val 50000"/>
              </a:avLst>
            </a:prstGeom>
            <a:noFill/>
            <a:ln>
              <a:solidFill>
                <a:srgbClr val="227F76"/>
              </a:solidFill>
            </a:ln>
            <a:extLst>
              <a:ext uri="{909E8E84-426E-40DD-AFC4-6F175D3DCCD1}">
                <a14:hiddenFill xmlns:a14="http://schemas.microsoft.com/office/drawing/2010/main">
                  <a:solidFill>
                    <a:srgbClr val="1C56A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C4E"/>
                </a:solidFill>
                <a:cs typeface="+mn-ea"/>
                <a:sym typeface="+mn-lt"/>
              </a:endParaRPr>
            </a:p>
          </p:txBody>
        </p:sp>
        <p:sp>
          <p:nvSpPr>
            <p:cNvPr id="4" name="文本框 3"/>
            <p:cNvSpPr txBox="1"/>
            <p:nvPr/>
          </p:nvSpPr>
          <p:spPr>
            <a:xfrm>
              <a:off x="5299711" y="4377323"/>
              <a:ext cx="2164080" cy="337185"/>
            </a:xfrm>
            <a:prstGeom prst="rect">
              <a:avLst/>
            </a:prstGeom>
            <a:noFill/>
            <a:ln>
              <a:noFill/>
            </a:ln>
          </p:spPr>
          <p:txBody>
            <a:bodyPr wrap="none" rtlCol="0">
              <a:spAutoFit/>
            </a:bodyPr>
            <a:lstStyle/>
            <a:p>
              <a:pPr algn="ctr"/>
              <a:r>
                <a:rPr lang="zh-CN" altLang="en-US" sz="1600" spc="200" dirty="0">
                  <a:solidFill>
                    <a:srgbClr val="247D77"/>
                  </a:solidFill>
                  <a:latin typeface="黑体" panose="02010609060101010101" charset="-122"/>
                  <a:ea typeface="黑体" panose="02010609060101010101" charset="-122"/>
                  <a:cs typeface="黑体" panose="02010609060101010101" charset="-122"/>
                  <a:sym typeface="+mn-lt"/>
                </a:rPr>
                <a:t>谭猛</a:t>
              </a:r>
              <a:r>
                <a:rPr lang="en-US" altLang="zh-CN" sz="1600" spc="200" dirty="0">
                  <a:solidFill>
                    <a:srgbClr val="247D77"/>
                  </a:solidFill>
                  <a:latin typeface="黑体" panose="02010609060101010101" charset="-122"/>
                  <a:ea typeface="黑体" panose="02010609060101010101" charset="-122"/>
                  <a:cs typeface="黑体" panose="02010609060101010101" charset="-122"/>
                  <a:sym typeface="+mn-lt"/>
                </a:rPr>
                <a:t>/ 2024.12.06</a:t>
              </a:r>
              <a:endParaRPr lang="en-US" altLang="zh-CN" sz="1600" spc="200" dirty="0">
                <a:solidFill>
                  <a:srgbClr val="247D77"/>
                </a:solidFill>
                <a:latin typeface="黑体" panose="02010609060101010101" charset="-122"/>
                <a:ea typeface="黑体" panose="02010609060101010101" charset="-122"/>
                <a:cs typeface="黑体" panose="02010609060101010101" charset="-122"/>
                <a:sym typeface="+mn-lt"/>
              </a:endParaRPr>
            </a:p>
          </p:txBody>
        </p:sp>
      </p:grpSp>
      <p:sp>
        <p:nvSpPr>
          <p:cNvPr id="5" name="文本框 4"/>
          <p:cNvSpPr txBox="1"/>
          <p:nvPr/>
        </p:nvSpPr>
        <p:spPr>
          <a:xfrm>
            <a:off x="3175159" y="2118375"/>
            <a:ext cx="5841682" cy="1014730"/>
          </a:xfrm>
          <a:prstGeom prst="rect">
            <a:avLst/>
          </a:prstGeom>
          <a:noFill/>
        </p:spPr>
        <p:txBody>
          <a:bodyPr wrap="square" rtlCol="0" anchor="ctr">
            <a:spAutoFit/>
          </a:bodyPr>
          <a:lstStyle>
            <a:defPPr>
              <a:defRPr lang="zh-CN"/>
            </a:defPPr>
            <a:lvl1pPr algn="ctr">
              <a:defRPr sz="75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dist"/>
            <a:r>
              <a:rPr lang="zh-CN" altLang="en-US" sz="6000" dirty="0">
                <a:solidFill>
                  <a:srgbClr val="227F76"/>
                </a:solidFill>
                <a:effectLst/>
                <a:latin typeface="黑体" panose="02010609060101010101" charset="-122"/>
                <a:ea typeface="黑体" panose="02010609060101010101" charset="-122"/>
                <a:cs typeface="+mn-ea"/>
                <a:sym typeface="+mn-lt"/>
              </a:rPr>
              <a:t>谢谢您的观看</a:t>
            </a:r>
            <a:endParaRPr lang="zh-CN" altLang="en-US" sz="6000" dirty="0">
              <a:solidFill>
                <a:srgbClr val="227F76"/>
              </a:solidFill>
              <a:effectLst/>
              <a:latin typeface="黑体" panose="02010609060101010101" charset="-122"/>
              <a:ea typeface="黑体" panose="02010609060101010101" charset="-122"/>
              <a:cs typeface="+mn-ea"/>
              <a:sym typeface="+mn-lt"/>
            </a:endParaRPr>
          </a:p>
        </p:txBody>
      </p:sp>
      <p:sp>
        <p:nvSpPr>
          <p:cNvPr id="18" name="文本框 17"/>
          <p:cNvSpPr txBox="1"/>
          <p:nvPr/>
        </p:nvSpPr>
        <p:spPr>
          <a:xfrm>
            <a:off x="3385820" y="3198495"/>
            <a:ext cx="5420360" cy="460375"/>
          </a:xfrm>
          <a:prstGeom prst="rect">
            <a:avLst/>
          </a:prstGeom>
          <a:noFill/>
        </p:spPr>
        <p:txBody>
          <a:bodyPr wrap="square" rtlCol="0">
            <a:spAutoFit/>
          </a:bodyPr>
          <a:p>
            <a:pPr algn="ctr"/>
            <a:r>
              <a:rPr lang="en-US" sz="2400">
                <a:solidFill>
                  <a:srgbClr val="247D77"/>
                </a:solidFill>
                <a:latin typeface="黑体" panose="02010609060101010101" charset="-122"/>
                <a:ea typeface="黑体" panose="02010609060101010101" charset="-122"/>
                <a:cs typeface="黑体" panose="02010609060101010101" charset="-122"/>
              </a:rPr>
              <a:t>2024</a:t>
            </a:r>
            <a:r>
              <a:rPr lang="zh-CN" altLang="en-US" sz="2400">
                <a:solidFill>
                  <a:srgbClr val="247D77"/>
                </a:solidFill>
                <a:latin typeface="黑体" panose="02010609060101010101" charset="-122"/>
                <a:ea typeface="黑体" panose="02010609060101010101" charset="-122"/>
                <a:cs typeface="黑体" panose="02010609060101010101" charset="-122"/>
              </a:rPr>
              <a:t>年东南大学桃园餐厅年度工作汇报</a:t>
            </a:r>
            <a:endParaRPr lang="zh-CN" altLang="en-US" sz="2400">
              <a:solidFill>
                <a:srgbClr val="247D77"/>
              </a:solidFill>
              <a:latin typeface="黑体" panose="02010609060101010101" charset="-122"/>
              <a:ea typeface="黑体" panose="02010609060101010101" charset="-122"/>
              <a:cs typeface="黑体" panose="02010609060101010101" charset="-122"/>
            </a:endParaRPr>
          </a:p>
        </p:txBody>
      </p:sp>
      <p:pic>
        <p:nvPicPr>
          <p:cNvPr id="32" name="图片 31" descr="华餐logo黑体字"/>
          <p:cNvPicPr>
            <a:picLocks noChangeAspect="1"/>
          </p:cNvPicPr>
          <p:nvPr>
            <p:custDataLst>
              <p:tags r:id="rId1"/>
            </p:custDataLst>
          </p:nvPr>
        </p:nvPicPr>
        <p:blipFill>
          <a:blip r:embed="rId2"/>
          <a:stretch>
            <a:fillRect/>
          </a:stretch>
        </p:blipFill>
        <p:spPr>
          <a:xfrm>
            <a:off x="5735955" y="1355090"/>
            <a:ext cx="1771650" cy="674370"/>
          </a:xfrm>
          <a:prstGeom prst="rect">
            <a:avLst/>
          </a:prstGeom>
        </p:spPr>
      </p:pic>
      <p:pic>
        <p:nvPicPr>
          <p:cNvPr id="6" name="图片 5" descr="微信图片_20241127172716"/>
          <p:cNvPicPr>
            <a:picLocks noChangeAspect="1"/>
          </p:cNvPicPr>
          <p:nvPr/>
        </p:nvPicPr>
        <p:blipFill>
          <a:blip r:embed="rId3"/>
          <a:stretch>
            <a:fillRect/>
          </a:stretch>
        </p:blipFill>
        <p:spPr>
          <a:xfrm>
            <a:off x="3432175" y="791210"/>
            <a:ext cx="1271270" cy="1239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4476115" y="588010"/>
            <a:ext cx="2849880" cy="859155"/>
            <a:chOff x="4247" y="4811"/>
            <a:chExt cx="4488" cy="1353"/>
          </a:xfrm>
        </p:grpSpPr>
        <p:sp>
          <p:nvSpPr>
            <p:cNvPr id="17" name="矩形 16"/>
            <p:cNvSpPr/>
            <p:nvPr/>
          </p:nvSpPr>
          <p:spPr>
            <a:xfrm>
              <a:off x="4247" y="4811"/>
              <a:ext cx="4450" cy="822"/>
            </a:xfrm>
            <a:prstGeom prst="rect">
              <a:avLst/>
            </a:prstGeom>
          </p:spPr>
          <p:txBody>
            <a:bodyPr wrap="square">
              <a:spAutoFit/>
            </a:bodyPr>
            <a:p>
              <a:pPr algn="ctr"/>
              <a:r>
                <a:rPr lang="en-US" altLang="zh-CN" sz="2800" dirty="0">
                  <a:solidFill>
                    <a:srgbClr val="227F76"/>
                  </a:solidFill>
                  <a:cs typeface="+mn-ea"/>
                  <a:sym typeface="+mn-lt"/>
                </a:rPr>
                <a:t>01.</a:t>
              </a:r>
              <a:r>
                <a:rPr lang="zh-CN" altLang="en-US" sz="2800" dirty="0">
                  <a:solidFill>
                    <a:srgbClr val="227F76"/>
                  </a:solidFill>
                  <a:cs typeface="+mn-ea"/>
                  <a:sym typeface="+mn-lt"/>
                </a:rPr>
                <a:t>工作内容回顾</a:t>
              </a:r>
              <a:endParaRPr lang="zh-CN" altLang="en-US" sz="2800" dirty="0">
                <a:solidFill>
                  <a:srgbClr val="227F76"/>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4861" y="5633"/>
              <a:ext cx="3874" cy="531"/>
            </a:xfrm>
            <a:prstGeom prst="rect">
              <a:avLst/>
            </a:prstGeom>
          </p:spPr>
          <p:txBody>
            <a:bodyPr wrap="none">
              <a:spAutoFit/>
            </a:bodyPr>
            <a:p>
              <a:pPr algn="ctr"/>
              <a:r>
                <a:rPr lang="zh-CN" altLang="en-US" sz="160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Review of work content</a:t>
              </a:r>
              <a:endParaRPr lang="zh-CN" altLang="en-US" sz="1600" dirty="0">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grpSp>
        <p:nvGrpSpPr>
          <p:cNvPr id="42" name="组合 41"/>
          <p:cNvGrpSpPr/>
          <p:nvPr/>
        </p:nvGrpSpPr>
        <p:grpSpPr>
          <a:xfrm rot="0">
            <a:off x="817245" y="4081780"/>
            <a:ext cx="10761980" cy="1875155"/>
            <a:chOff x="1280" y="6987"/>
            <a:chExt cx="16948" cy="2953"/>
          </a:xfrm>
        </p:grpSpPr>
        <p:grpSp>
          <p:nvGrpSpPr>
            <p:cNvPr id="43" name="组合 42"/>
            <p:cNvGrpSpPr/>
            <p:nvPr/>
          </p:nvGrpSpPr>
          <p:grpSpPr>
            <a:xfrm>
              <a:off x="1280" y="6987"/>
              <a:ext cx="3847" cy="2516"/>
              <a:chOff x="181" y="2758"/>
              <a:chExt cx="4831" cy="2516"/>
            </a:xfrm>
          </p:grpSpPr>
          <p:sp>
            <p:nvSpPr>
              <p:cNvPr id="45" name="文本框 44"/>
              <p:cNvSpPr txBox="1"/>
              <p:nvPr>
                <p:custDataLst>
                  <p:tags r:id="rId1"/>
                </p:custDataLst>
              </p:nvPr>
            </p:nvSpPr>
            <p:spPr>
              <a:xfrm>
                <a:off x="181" y="3386"/>
                <a:ext cx="4831" cy="1888"/>
              </a:xfrm>
              <a:prstGeom prst="rect">
                <a:avLst/>
              </a:prstGeom>
              <a:noFill/>
              <a:ln>
                <a:noFill/>
              </a:ln>
            </p:spPr>
            <p:txBody>
              <a:bodyPr wrap="square" rtlCol="0">
                <a:spAutoFit/>
              </a:bodyPr>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1.</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人员健康管理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2.</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人员培训考核</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3.</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人员卫生管理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solidFill>
                      <a:schemeClr val="tx1"/>
                    </a:solidFill>
                    <a:cs typeface="+mn-ea"/>
                    <a:sym typeface="+mn-lt"/>
                  </a:rPr>
                  <a:t>  </a:t>
                </a:r>
                <a:endParaRPr lang="zh-CN" altLang="en-US" sz="1200" dirty="0">
                  <a:solidFill>
                    <a:schemeClr val="tx1"/>
                  </a:solidFill>
                  <a:cs typeface="+mn-ea"/>
                  <a:sym typeface="+mn-lt"/>
                </a:endParaRPr>
              </a:p>
            </p:txBody>
          </p:sp>
          <p:sp>
            <p:nvSpPr>
              <p:cNvPr id="46" name="文本框 45"/>
              <p:cNvSpPr txBox="1"/>
              <p:nvPr>
                <p:custDataLst>
                  <p:tags r:id="rId2"/>
                </p:custDataLst>
              </p:nvPr>
            </p:nvSpPr>
            <p:spPr>
              <a:xfrm>
                <a:off x="836" y="2758"/>
                <a:ext cx="3720" cy="580"/>
              </a:xfrm>
              <a:prstGeom prst="rect">
                <a:avLst/>
              </a:prstGeom>
              <a:noFill/>
              <a:ln>
                <a:noFill/>
              </a:ln>
            </p:spPr>
            <p:txBody>
              <a:bodyPr wrap="square" rtlCol="0">
                <a:spAutoFit/>
              </a:bodyPr>
              <a:p>
                <a:pPr algn="ctr"/>
                <a:r>
                  <a:rPr lang="zh-CN" altLang="en-US">
                    <a:solidFill>
                      <a:srgbClr val="227F76"/>
                    </a:solidFill>
                    <a:latin typeface="黑体" panose="02010609060101010101" charset="-122"/>
                    <a:ea typeface="黑体" panose="02010609060101010101" charset="-122"/>
                  </a:rPr>
                  <a:t>人员管理</a:t>
                </a:r>
                <a:endParaRPr lang="zh-CN" altLang="en-US">
                  <a:solidFill>
                    <a:srgbClr val="227F76"/>
                  </a:solidFill>
                  <a:latin typeface="黑体" panose="02010609060101010101" charset="-122"/>
                  <a:ea typeface="黑体" panose="02010609060101010101" charset="-122"/>
                </a:endParaRPr>
              </a:p>
            </p:txBody>
          </p:sp>
        </p:grpSp>
        <p:grpSp>
          <p:nvGrpSpPr>
            <p:cNvPr id="47" name="组合 46"/>
            <p:cNvGrpSpPr/>
            <p:nvPr/>
          </p:nvGrpSpPr>
          <p:grpSpPr>
            <a:xfrm>
              <a:off x="14223" y="6987"/>
              <a:ext cx="4005" cy="1644"/>
              <a:chOff x="181" y="2758"/>
              <a:chExt cx="5031" cy="1644"/>
            </a:xfrm>
          </p:grpSpPr>
          <p:sp>
            <p:nvSpPr>
              <p:cNvPr id="52" name="文本框 51"/>
              <p:cNvSpPr txBox="1"/>
              <p:nvPr>
                <p:custDataLst>
                  <p:tags r:id="rId3"/>
                </p:custDataLst>
              </p:nvPr>
            </p:nvSpPr>
            <p:spPr>
              <a:xfrm>
                <a:off x="181" y="3386"/>
                <a:ext cx="5031" cy="1016"/>
              </a:xfrm>
              <a:prstGeom prst="rect">
                <a:avLst/>
              </a:prstGeom>
              <a:noFill/>
              <a:ln>
                <a:noFill/>
              </a:ln>
            </p:spPr>
            <p:txBody>
              <a:bodyPr wrap="square" rtlCol="0">
                <a:sp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1.</a:t>
                </a:r>
                <a:r>
                  <a:rPr lang="zh-CN" altLang="en-US" sz="1200" dirty="0">
                    <a:latin typeface="黑体" panose="02010609060101010101" charset="-122"/>
                    <a:ea typeface="黑体" panose="02010609060101010101" charset="-122"/>
                    <a:cs typeface="黑体" panose="02010609060101010101" charset="-122"/>
                    <a:sym typeface="+mn-lt"/>
                  </a:rPr>
                  <a:t>餐器具的消毒</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餐器具的保洁</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3" name="文本框 52"/>
              <p:cNvSpPr txBox="1"/>
              <p:nvPr>
                <p:custDataLst>
                  <p:tags r:id="rId4"/>
                </p:custDataLst>
              </p:nvPr>
            </p:nvSpPr>
            <p:spPr>
              <a:xfrm>
                <a:off x="836" y="2758"/>
                <a:ext cx="3720" cy="580"/>
              </a:xfrm>
              <a:prstGeom prst="rect">
                <a:avLst/>
              </a:prstGeom>
              <a:noFill/>
              <a:ln>
                <a:noFill/>
              </a:ln>
            </p:spPr>
            <p:txBody>
              <a:bodyPr wrap="square" rtlCol="0">
                <a:spAutoFit/>
              </a:bodyPr>
              <a:p>
                <a:pPr algn="ctr"/>
                <a:r>
                  <a:rPr lang="zh-CN" altLang="en-US">
                    <a:solidFill>
                      <a:srgbClr val="227F76"/>
                    </a:solidFill>
                    <a:latin typeface="黑体" panose="02010609060101010101" charset="-122"/>
                    <a:ea typeface="黑体" panose="02010609060101010101" charset="-122"/>
                  </a:rPr>
                  <a:t>餐用具清洗消毒</a:t>
                </a:r>
                <a:endParaRPr lang="zh-CN" altLang="en-US">
                  <a:solidFill>
                    <a:srgbClr val="227F76"/>
                  </a:solidFill>
                  <a:latin typeface="黑体" panose="02010609060101010101" charset="-122"/>
                  <a:ea typeface="黑体" panose="02010609060101010101" charset="-122"/>
                </a:endParaRPr>
              </a:p>
            </p:txBody>
          </p:sp>
        </p:grpSp>
        <p:grpSp>
          <p:nvGrpSpPr>
            <p:cNvPr id="54" name="组合 53"/>
            <p:cNvGrpSpPr/>
            <p:nvPr/>
          </p:nvGrpSpPr>
          <p:grpSpPr>
            <a:xfrm>
              <a:off x="5595" y="6987"/>
              <a:ext cx="4005" cy="2531"/>
              <a:chOff x="181" y="2758"/>
              <a:chExt cx="5031" cy="2531"/>
            </a:xfrm>
          </p:grpSpPr>
          <p:sp>
            <p:nvSpPr>
              <p:cNvPr id="55" name="文本框 54"/>
              <p:cNvSpPr txBox="1"/>
              <p:nvPr>
                <p:custDataLst>
                  <p:tags r:id="rId5"/>
                </p:custDataLst>
              </p:nvPr>
            </p:nvSpPr>
            <p:spPr>
              <a:xfrm>
                <a:off x="181" y="3386"/>
                <a:ext cx="5031" cy="1903"/>
              </a:xfrm>
              <a:prstGeom prst="rect">
                <a:avLst/>
              </a:prstGeom>
              <a:noFill/>
              <a:ln>
                <a:noFill/>
              </a:ln>
            </p:spPr>
            <p:txBody>
              <a:bodyPr wrap="square" rtlCol="0">
                <a:no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1.</a:t>
                </a:r>
                <a:r>
                  <a:rPr lang="zh-CN" altLang="en-US" sz="1200" dirty="0">
                    <a:latin typeface="黑体" panose="02010609060101010101" charset="-122"/>
                    <a:ea typeface="黑体" panose="02010609060101010101" charset="-122"/>
                    <a:cs typeface="黑体" panose="02010609060101010101" charset="-122"/>
                    <a:sym typeface="+mn-lt"/>
                  </a:rPr>
                  <a:t>原料采购管理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原料进货查验</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3.</a:t>
                </a:r>
                <a:r>
                  <a:rPr lang="zh-CN" altLang="en-US" sz="1200" dirty="0">
                    <a:latin typeface="黑体" panose="02010609060101010101" charset="-122"/>
                    <a:ea typeface="黑体" panose="02010609060101010101" charset="-122"/>
                    <a:cs typeface="黑体" panose="02010609060101010101" charset="-122"/>
                    <a:sym typeface="+mn-lt"/>
                  </a:rPr>
                  <a:t>原料贮存管理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6" name="文本框 55"/>
              <p:cNvSpPr txBox="1"/>
              <p:nvPr>
                <p:custDataLst>
                  <p:tags r:id="rId6"/>
                </p:custDataLst>
              </p:nvPr>
            </p:nvSpPr>
            <p:spPr>
              <a:xfrm>
                <a:off x="836" y="2758"/>
                <a:ext cx="3720" cy="580"/>
              </a:xfrm>
              <a:prstGeom prst="rect">
                <a:avLst/>
              </a:prstGeom>
              <a:noFill/>
              <a:ln>
                <a:noFill/>
              </a:ln>
            </p:spPr>
            <p:txBody>
              <a:bodyPr wrap="square" rtlCol="0">
                <a:spAutoFit/>
              </a:bodyPr>
              <a:p>
                <a:pPr algn="ctr"/>
                <a:r>
                  <a:rPr lang="zh-CN" altLang="en-US">
                    <a:solidFill>
                      <a:srgbClr val="227F76"/>
                    </a:solidFill>
                    <a:latin typeface="黑体" panose="02010609060101010101" charset="-122"/>
                    <a:ea typeface="黑体" panose="02010609060101010101" charset="-122"/>
                  </a:rPr>
                  <a:t>原料管理</a:t>
                </a:r>
                <a:endParaRPr lang="zh-CN" altLang="en-US">
                  <a:solidFill>
                    <a:srgbClr val="227F76"/>
                  </a:solidFill>
                  <a:latin typeface="黑体" panose="02010609060101010101" charset="-122"/>
                  <a:ea typeface="黑体" panose="02010609060101010101" charset="-122"/>
                </a:endParaRPr>
              </a:p>
            </p:txBody>
          </p:sp>
        </p:grpSp>
        <p:grpSp>
          <p:nvGrpSpPr>
            <p:cNvPr id="57" name="组合 56"/>
            <p:cNvGrpSpPr/>
            <p:nvPr/>
          </p:nvGrpSpPr>
          <p:grpSpPr>
            <a:xfrm>
              <a:off x="9909" y="6987"/>
              <a:ext cx="4005" cy="2953"/>
              <a:chOff x="181" y="2758"/>
              <a:chExt cx="5031" cy="2953"/>
            </a:xfrm>
          </p:grpSpPr>
          <p:sp>
            <p:nvSpPr>
              <p:cNvPr id="58" name="文本框 57"/>
              <p:cNvSpPr txBox="1"/>
              <p:nvPr>
                <p:custDataLst>
                  <p:tags r:id="rId7"/>
                </p:custDataLst>
              </p:nvPr>
            </p:nvSpPr>
            <p:spPr>
              <a:xfrm>
                <a:off x="181" y="3386"/>
                <a:ext cx="5031" cy="2325"/>
              </a:xfrm>
              <a:prstGeom prst="rect">
                <a:avLst/>
              </a:prstGeom>
              <a:noFill/>
              <a:ln>
                <a:noFill/>
              </a:ln>
            </p:spPr>
            <p:txBody>
              <a:bodyPr wrap="square" rtlCol="0">
                <a:spAutoFit/>
              </a:bodyPr>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1.</a:t>
                </a:r>
                <a:r>
                  <a:rPr lang="zh-CN" altLang="en-US" sz="1200" dirty="0">
                    <a:latin typeface="黑体" panose="02010609060101010101" charset="-122"/>
                    <a:ea typeface="黑体" panose="02010609060101010101" charset="-122"/>
                    <a:cs typeface="黑体" panose="02010609060101010101" charset="-122"/>
                    <a:sym typeface="+mn-lt"/>
                  </a:rPr>
                  <a:t>工器具的管理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2.</a:t>
                </a:r>
                <a:r>
                  <a:rPr lang="zh-CN" altLang="en-US" sz="1200" dirty="0">
                    <a:latin typeface="黑体" panose="02010609060101010101" charset="-122"/>
                    <a:ea typeface="黑体" panose="02010609060101010101" charset="-122"/>
                    <a:cs typeface="黑体" panose="02010609060101010101" charset="-122"/>
                    <a:sym typeface="+mn-lt"/>
                  </a:rPr>
                  <a:t>添加剂的管理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3.</a:t>
                </a:r>
                <a:r>
                  <a:rPr lang="zh-CN" altLang="en-US" sz="1200" dirty="0">
                    <a:latin typeface="黑体" panose="02010609060101010101" charset="-122"/>
                    <a:ea typeface="黑体" panose="02010609060101010101" charset="-122"/>
                    <a:cs typeface="黑体" panose="02010609060101010101" charset="-122"/>
                    <a:sym typeface="+mn-lt"/>
                  </a:rPr>
                  <a:t>食品留样管理</a:t>
                </a:r>
                <a:endParaRPr lang="zh-CN" altLang="en-US" sz="1200" dirty="0">
                  <a:latin typeface="黑体" panose="02010609060101010101" charset="-122"/>
                  <a:ea typeface="黑体" panose="02010609060101010101" charset="-122"/>
                  <a:cs typeface="黑体" panose="02010609060101010101" charset="-122"/>
                  <a:sym typeface="+mn-lt"/>
                </a:endParaRPr>
              </a:p>
              <a:p>
                <a:pPr algn="ctr">
                  <a:lnSpc>
                    <a:spcPct val="150000"/>
                  </a:lnSpc>
                </a:pPr>
                <a:r>
                  <a:rPr lang="en-US" altLang="zh-CN" sz="1200" dirty="0">
                    <a:latin typeface="黑体" panose="02010609060101010101" charset="-122"/>
                    <a:ea typeface="黑体" panose="02010609060101010101" charset="-122"/>
                    <a:cs typeface="黑体" panose="02010609060101010101" charset="-122"/>
                    <a:sym typeface="+mn-lt"/>
                  </a:rPr>
                  <a:t>4.</a:t>
                </a:r>
                <a:r>
                  <a:rPr lang="zh-CN" altLang="en-US" sz="1200" dirty="0">
                    <a:latin typeface="黑体" panose="02010609060101010101" charset="-122"/>
                    <a:ea typeface="黑体" panose="02010609060101010101" charset="-122"/>
                    <a:cs typeface="黑体" panose="02010609060101010101" charset="-122"/>
                    <a:sym typeface="+mn-lt"/>
                  </a:rPr>
                  <a:t>剩饭剩菜处理</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a:p>
                <a:pPr algn="ctr">
                  <a:lnSpc>
                    <a:spcPct val="150000"/>
                  </a:lnSpc>
                </a:pPr>
                <a:endParaRPr lang="zh-CN" altLang="en-US" sz="12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70" name="文本框 69"/>
              <p:cNvSpPr txBox="1"/>
              <p:nvPr>
                <p:custDataLst>
                  <p:tags r:id="rId8"/>
                </p:custDataLst>
              </p:nvPr>
            </p:nvSpPr>
            <p:spPr>
              <a:xfrm>
                <a:off x="836" y="2758"/>
                <a:ext cx="3720" cy="580"/>
              </a:xfrm>
              <a:prstGeom prst="rect">
                <a:avLst/>
              </a:prstGeom>
              <a:noFill/>
              <a:ln>
                <a:noFill/>
              </a:ln>
            </p:spPr>
            <p:txBody>
              <a:bodyPr wrap="square" rtlCol="0">
                <a:spAutoFit/>
              </a:bodyPr>
              <a:p>
                <a:pPr algn="ctr"/>
                <a:r>
                  <a:rPr lang="zh-CN" altLang="en-US">
                    <a:solidFill>
                      <a:srgbClr val="227F76"/>
                    </a:solidFill>
                    <a:latin typeface="黑体" panose="02010609060101010101" charset="-122"/>
                    <a:ea typeface="黑体" panose="02010609060101010101" charset="-122"/>
                  </a:rPr>
                  <a:t>加工过程管理</a:t>
                </a:r>
                <a:endParaRPr lang="zh-CN" altLang="en-US">
                  <a:solidFill>
                    <a:srgbClr val="227F76"/>
                  </a:solidFill>
                  <a:latin typeface="黑体" panose="02010609060101010101" charset="-122"/>
                  <a:ea typeface="黑体" panose="02010609060101010101" charset="-122"/>
                </a:endParaRPr>
              </a:p>
            </p:txBody>
          </p:sp>
        </p:grpSp>
      </p:grpSp>
      <p:pic>
        <p:nvPicPr>
          <p:cNvPr id="4" name="图片 3"/>
          <p:cNvPicPr>
            <a:picLocks noChangeAspect="1"/>
          </p:cNvPicPr>
          <p:nvPr/>
        </p:nvPicPr>
        <p:blipFill>
          <a:blip r:embed="rId9"/>
          <a:srcRect l="48370" t="16611" r="8020" b="5320"/>
          <a:stretch>
            <a:fillRect/>
          </a:stretch>
        </p:blipFill>
        <p:spPr>
          <a:xfrm>
            <a:off x="1026160" y="2024380"/>
            <a:ext cx="2105025" cy="1881505"/>
          </a:xfrm>
          <a:prstGeom prst="roundRect">
            <a:avLst/>
          </a:prstGeom>
        </p:spPr>
      </p:pic>
      <p:pic>
        <p:nvPicPr>
          <p:cNvPr id="15" name="图片 14"/>
          <p:cNvPicPr>
            <a:picLocks noChangeAspect="1"/>
          </p:cNvPicPr>
          <p:nvPr/>
        </p:nvPicPr>
        <p:blipFill>
          <a:blip r:embed="rId10"/>
          <a:srcRect l="11641" t="11139" r="11419" b="9813"/>
          <a:stretch>
            <a:fillRect/>
          </a:stretch>
        </p:blipFill>
        <p:spPr>
          <a:xfrm>
            <a:off x="3776345" y="2027555"/>
            <a:ext cx="2106295" cy="1877695"/>
          </a:xfrm>
          <a:prstGeom prst="roundRect">
            <a:avLst/>
          </a:prstGeom>
        </p:spPr>
      </p:pic>
      <p:pic>
        <p:nvPicPr>
          <p:cNvPr id="113" name="图片 112"/>
          <p:cNvPicPr>
            <a:picLocks noChangeAspect="1"/>
          </p:cNvPicPr>
          <p:nvPr/>
        </p:nvPicPr>
        <p:blipFill>
          <a:blip r:embed="rId11"/>
          <a:srcRect/>
          <a:stretch>
            <a:fillRect/>
          </a:stretch>
        </p:blipFill>
        <p:spPr>
          <a:xfrm>
            <a:off x="6527800" y="2026285"/>
            <a:ext cx="2106295" cy="1878330"/>
          </a:xfrm>
          <a:prstGeom prst="roundRect">
            <a:avLst/>
          </a:prstGeom>
        </p:spPr>
      </p:pic>
      <p:pic>
        <p:nvPicPr>
          <p:cNvPr id="16" name="图片 15"/>
          <p:cNvPicPr>
            <a:picLocks noChangeAspect="1"/>
          </p:cNvPicPr>
          <p:nvPr/>
        </p:nvPicPr>
        <p:blipFill>
          <a:blip r:embed="rId12"/>
          <a:srcRect l="7841" t="27019" r="6549" b="4204"/>
          <a:stretch>
            <a:fillRect/>
          </a:stretch>
        </p:blipFill>
        <p:spPr>
          <a:xfrm>
            <a:off x="9279255" y="2026920"/>
            <a:ext cx="2106295" cy="1878965"/>
          </a:xfrm>
          <a:prstGeom prst="roundRect">
            <a:avLst/>
          </a:prstGeom>
        </p:spPr>
      </p:pic>
      <p:pic>
        <p:nvPicPr>
          <p:cNvPr id="32" name="图片 31" descr="华餐logo黑体字"/>
          <p:cNvPicPr>
            <a:picLocks noChangeAspect="1"/>
          </p:cNvPicPr>
          <p:nvPr>
            <p:custDataLst>
              <p:tags r:id="rId13"/>
            </p:custDataLst>
          </p:nvPr>
        </p:nvPicPr>
        <p:blipFill>
          <a:blip r:embed="rId14"/>
          <a:stretch>
            <a:fillRect/>
          </a:stretch>
        </p:blipFill>
        <p:spPr>
          <a:xfrm>
            <a:off x="9984105" y="331470"/>
            <a:ext cx="1771650" cy="674370"/>
          </a:xfrm>
          <a:prstGeom prst="rect">
            <a:avLst/>
          </a:prstGeom>
        </p:spPr>
      </p:pic>
      <p:pic>
        <p:nvPicPr>
          <p:cNvPr id="2" name="图片 1" descr="微信图片_20241127172716"/>
          <p:cNvPicPr>
            <a:picLocks noChangeAspect="1"/>
          </p:cNvPicPr>
          <p:nvPr/>
        </p:nvPicPr>
        <p:blipFill>
          <a:blip r:embed="rId1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4532630" y="600710"/>
            <a:ext cx="3323590" cy="859155"/>
            <a:chOff x="4336" y="4811"/>
            <a:chExt cx="5234" cy="1353"/>
          </a:xfrm>
        </p:grpSpPr>
        <p:sp>
          <p:nvSpPr>
            <p:cNvPr id="28" name="矩形 27"/>
            <p:cNvSpPr/>
            <p:nvPr/>
          </p:nvSpPr>
          <p:spPr>
            <a:xfrm>
              <a:off x="4336" y="4811"/>
              <a:ext cx="4929" cy="822"/>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人员健康管理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29" name="矩形 28"/>
            <p:cNvSpPr/>
            <p:nvPr/>
          </p:nvSpPr>
          <p:spPr>
            <a:xfrm>
              <a:off x="4336" y="5633"/>
              <a:ext cx="5234" cy="531"/>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Personal health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sp>
        <p:nvSpPr>
          <p:cNvPr id="35" name="camille"/>
          <p:cNvSpPr/>
          <p:nvPr>
            <p:custDataLst>
              <p:tags r:id="rId1"/>
            </p:custDataLst>
          </p:nvPr>
        </p:nvSpPr>
        <p:spPr bwMode="auto">
          <a:xfrm flipH="1">
            <a:off x="3075305" y="2887980"/>
            <a:ext cx="179705" cy="180975"/>
          </a:xfrm>
          <a:custGeom>
            <a:avLst/>
            <a:gdLst>
              <a:gd name="T0" fmla="*/ 30 w 171"/>
              <a:gd name="T1" fmla="*/ 141 h 172"/>
              <a:gd name="T2" fmla="*/ 30 w 171"/>
              <a:gd name="T3" fmla="*/ 31 h 172"/>
              <a:gd name="T4" fmla="*/ 141 w 171"/>
              <a:gd name="T5" fmla="*/ 31 h 172"/>
              <a:gd name="T6" fmla="*/ 141 w 171"/>
              <a:gd name="T7" fmla="*/ 141 h 172"/>
              <a:gd name="T8" fmla="*/ 30 w 171"/>
              <a:gd name="T9" fmla="*/ 141 h 172"/>
            </a:gdLst>
            <a:ahLst/>
            <a:cxnLst>
              <a:cxn ang="0">
                <a:pos x="T0" y="T1"/>
              </a:cxn>
              <a:cxn ang="0">
                <a:pos x="T2" y="T3"/>
              </a:cxn>
              <a:cxn ang="0">
                <a:pos x="T4" y="T5"/>
              </a:cxn>
              <a:cxn ang="0">
                <a:pos x="T6" y="T7"/>
              </a:cxn>
              <a:cxn ang="0">
                <a:pos x="T8" y="T9"/>
              </a:cxn>
            </a:cxnLst>
            <a:rect l="0" t="0" r="r" b="b"/>
            <a:pathLst>
              <a:path w="171" h="172">
                <a:moveTo>
                  <a:pt x="30" y="141"/>
                </a:moveTo>
                <a:cubicBezTo>
                  <a:pt x="0" y="111"/>
                  <a:pt x="0" y="61"/>
                  <a:pt x="30" y="31"/>
                </a:cubicBezTo>
                <a:cubicBezTo>
                  <a:pt x="61" y="0"/>
                  <a:pt x="110" y="0"/>
                  <a:pt x="141" y="31"/>
                </a:cubicBezTo>
                <a:cubicBezTo>
                  <a:pt x="171" y="61"/>
                  <a:pt x="171" y="111"/>
                  <a:pt x="141" y="141"/>
                </a:cubicBezTo>
                <a:cubicBezTo>
                  <a:pt x="110" y="172"/>
                  <a:pt x="61" y="172"/>
                  <a:pt x="30" y="14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camille"/>
          <p:cNvSpPr>
            <a:spLocks noChangeArrowheads="1"/>
          </p:cNvSpPr>
          <p:nvPr>
            <p:custDataLst>
              <p:tags r:id="rId2"/>
            </p:custDataLst>
          </p:nvPr>
        </p:nvSpPr>
        <p:spPr bwMode="auto">
          <a:xfrm flipH="1">
            <a:off x="3429635" y="3749040"/>
            <a:ext cx="164465" cy="163830"/>
          </a:xfrm>
          <a:prstGeom prst="ellipse">
            <a:avLst/>
          </a:pr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camille"/>
          <p:cNvSpPr/>
          <p:nvPr>
            <p:custDataLst>
              <p:tags r:id="rId3"/>
            </p:custDataLst>
          </p:nvPr>
        </p:nvSpPr>
        <p:spPr bwMode="auto">
          <a:xfrm flipH="1">
            <a:off x="3077210" y="4573905"/>
            <a:ext cx="179705" cy="180340"/>
          </a:xfrm>
          <a:custGeom>
            <a:avLst/>
            <a:gdLst>
              <a:gd name="T0" fmla="*/ 141 w 171"/>
              <a:gd name="T1" fmla="*/ 141 h 172"/>
              <a:gd name="T2" fmla="*/ 30 w 171"/>
              <a:gd name="T3" fmla="*/ 141 h 172"/>
              <a:gd name="T4" fmla="*/ 30 w 171"/>
              <a:gd name="T5" fmla="*/ 31 h 172"/>
              <a:gd name="T6" fmla="*/ 141 w 171"/>
              <a:gd name="T7" fmla="*/ 31 h 172"/>
              <a:gd name="T8" fmla="*/ 141 w 171"/>
              <a:gd name="T9" fmla="*/ 141 h 172"/>
            </a:gdLst>
            <a:ahLst/>
            <a:cxnLst>
              <a:cxn ang="0">
                <a:pos x="T0" y="T1"/>
              </a:cxn>
              <a:cxn ang="0">
                <a:pos x="T2" y="T3"/>
              </a:cxn>
              <a:cxn ang="0">
                <a:pos x="T4" y="T5"/>
              </a:cxn>
              <a:cxn ang="0">
                <a:pos x="T6" y="T7"/>
              </a:cxn>
              <a:cxn ang="0">
                <a:pos x="T8" y="T9"/>
              </a:cxn>
            </a:cxnLst>
            <a:rect l="0" t="0" r="r" b="b"/>
            <a:pathLst>
              <a:path w="171" h="172">
                <a:moveTo>
                  <a:pt x="141" y="141"/>
                </a:moveTo>
                <a:cubicBezTo>
                  <a:pt x="110" y="172"/>
                  <a:pt x="61" y="172"/>
                  <a:pt x="30" y="141"/>
                </a:cubicBezTo>
                <a:cubicBezTo>
                  <a:pt x="0" y="111"/>
                  <a:pt x="0" y="61"/>
                  <a:pt x="30" y="31"/>
                </a:cubicBezTo>
                <a:cubicBezTo>
                  <a:pt x="61" y="0"/>
                  <a:pt x="110" y="0"/>
                  <a:pt x="141" y="31"/>
                </a:cubicBezTo>
                <a:cubicBezTo>
                  <a:pt x="171" y="61"/>
                  <a:pt x="171" y="111"/>
                  <a:pt x="141" y="14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camille"/>
          <p:cNvSpPr>
            <a:spLocks noEditPoints="1"/>
          </p:cNvSpPr>
          <p:nvPr/>
        </p:nvSpPr>
        <p:spPr bwMode="auto">
          <a:xfrm flipH="1">
            <a:off x="1115060" y="2631440"/>
            <a:ext cx="2408555" cy="2410460"/>
          </a:xfrm>
          <a:custGeom>
            <a:avLst/>
            <a:gdLst>
              <a:gd name="T0" fmla="*/ 1146 w 2291"/>
              <a:gd name="T1" fmla="*/ 48 h 2291"/>
              <a:gd name="T2" fmla="*/ 1922 w 2291"/>
              <a:gd name="T3" fmla="*/ 369 h 2291"/>
              <a:gd name="T4" fmla="*/ 2243 w 2291"/>
              <a:gd name="T5" fmla="*/ 1146 h 2291"/>
              <a:gd name="T6" fmla="*/ 1922 w 2291"/>
              <a:gd name="T7" fmla="*/ 1922 h 2291"/>
              <a:gd name="T8" fmla="*/ 1146 w 2291"/>
              <a:gd name="T9" fmla="*/ 2243 h 2291"/>
              <a:gd name="T10" fmla="*/ 369 w 2291"/>
              <a:gd name="T11" fmla="*/ 1922 h 2291"/>
              <a:gd name="T12" fmla="*/ 48 w 2291"/>
              <a:gd name="T13" fmla="*/ 1146 h 2291"/>
              <a:gd name="T14" fmla="*/ 369 w 2291"/>
              <a:gd name="T15" fmla="*/ 369 h 2291"/>
              <a:gd name="T16" fmla="*/ 1146 w 2291"/>
              <a:gd name="T17" fmla="*/ 48 h 2291"/>
              <a:gd name="T18" fmla="*/ 1146 w 2291"/>
              <a:gd name="T19" fmla="*/ 0 h 2291"/>
              <a:gd name="T20" fmla="*/ 0 w 2291"/>
              <a:gd name="T21" fmla="*/ 1146 h 2291"/>
              <a:gd name="T22" fmla="*/ 1146 w 2291"/>
              <a:gd name="T23" fmla="*/ 2291 h 2291"/>
              <a:gd name="T24" fmla="*/ 2291 w 2291"/>
              <a:gd name="T25" fmla="*/ 1146 h 2291"/>
              <a:gd name="T26" fmla="*/ 1146 w 2291"/>
              <a:gd name="T27" fmla="*/ 0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1" h="2291">
                <a:moveTo>
                  <a:pt x="1146" y="48"/>
                </a:moveTo>
                <a:cubicBezTo>
                  <a:pt x="1439" y="48"/>
                  <a:pt x="1714" y="162"/>
                  <a:pt x="1922" y="369"/>
                </a:cubicBezTo>
                <a:cubicBezTo>
                  <a:pt x="2129" y="577"/>
                  <a:pt x="2243" y="852"/>
                  <a:pt x="2243" y="1146"/>
                </a:cubicBezTo>
                <a:cubicBezTo>
                  <a:pt x="2243" y="1439"/>
                  <a:pt x="2129" y="1714"/>
                  <a:pt x="1922" y="1922"/>
                </a:cubicBezTo>
                <a:cubicBezTo>
                  <a:pt x="1714" y="2129"/>
                  <a:pt x="1439" y="2243"/>
                  <a:pt x="1146" y="2243"/>
                </a:cubicBezTo>
                <a:cubicBezTo>
                  <a:pt x="852" y="2243"/>
                  <a:pt x="577" y="2129"/>
                  <a:pt x="369" y="1922"/>
                </a:cubicBezTo>
                <a:cubicBezTo>
                  <a:pt x="162" y="1714"/>
                  <a:pt x="48" y="1439"/>
                  <a:pt x="48" y="1146"/>
                </a:cubicBezTo>
                <a:cubicBezTo>
                  <a:pt x="48" y="852"/>
                  <a:pt x="162" y="577"/>
                  <a:pt x="369" y="369"/>
                </a:cubicBezTo>
                <a:cubicBezTo>
                  <a:pt x="577" y="162"/>
                  <a:pt x="852" y="48"/>
                  <a:pt x="1146" y="48"/>
                </a:cubicBezTo>
                <a:moveTo>
                  <a:pt x="1146" y="0"/>
                </a:moveTo>
                <a:cubicBezTo>
                  <a:pt x="513" y="0"/>
                  <a:pt x="0" y="513"/>
                  <a:pt x="0" y="1146"/>
                </a:cubicBezTo>
                <a:cubicBezTo>
                  <a:pt x="0" y="1778"/>
                  <a:pt x="513" y="2291"/>
                  <a:pt x="1146" y="2291"/>
                </a:cubicBezTo>
                <a:cubicBezTo>
                  <a:pt x="1778" y="2291"/>
                  <a:pt x="2291" y="1778"/>
                  <a:pt x="2291" y="1146"/>
                </a:cubicBezTo>
                <a:cubicBezTo>
                  <a:pt x="2291" y="513"/>
                  <a:pt x="1778" y="0"/>
                  <a:pt x="1146" y="0"/>
                </a:cubicBezTo>
                <a:close/>
              </a:path>
            </a:pathLst>
          </a:custGeom>
          <a:solidFill>
            <a:srgbClr val="227F76"/>
          </a:solid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camille"/>
          <p:cNvSpPr/>
          <p:nvPr>
            <p:custDataLst>
              <p:tags r:id="rId4"/>
            </p:custDataLst>
          </p:nvPr>
        </p:nvSpPr>
        <p:spPr bwMode="auto">
          <a:xfrm flipH="1">
            <a:off x="3255010" y="1998980"/>
            <a:ext cx="920750" cy="920750"/>
          </a:xfrm>
          <a:custGeom>
            <a:avLst/>
            <a:gdLst>
              <a:gd name="T0" fmla="*/ 876 w 876"/>
              <a:gd name="T1" fmla="*/ 431 h 875"/>
              <a:gd name="T2" fmla="*/ 765 w 876"/>
              <a:gd name="T3" fmla="*/ 137 h 875"/>
              <a:gd name="T4" fmla="*/ 443 w 876"/>
              <a:gd name="T5" fmla="*/ 0 h 875"/>
              <a:gd name="T6" fmla="*/ 0 w 876"/>
              <a:gd name="T7" fmla="*/ 444 h 875"/>
              <a:gd name="T8" fmla="*/ 111 w 876"/>
              <a:gd name="T9" fmla="*/ 738 h 875"/>
              <a:gd name="T10" fmla="*/ 432 w 876"/>
              <a:gd name="T11" fmla="*/ 875 h 875"/>
              <a:gd name="T12" fmla="*/ 876 w 876"/>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6" h="875">
                <a:moveTo>
                  <a:pt x="876" y="431"/>
                </a:moveTo>
                <a:cubicBezTo>
                  <a:pt x="876" y="318"/>
                  <a:pt x="834" y="215"/>
                  <a:pt x="765" y="137"/>
                </a:cubicBezTo>
                <a:cubicBezTo>
                  <a:pt x="684" y="52"/>
                  <a:pt x="570" y="0"/>
                  <a:pt x="443" y="0"/>
                </a:cubicBezTo>
                <a:cubicBezTo>
                  <a:pt x="198" y="0"/>
                  <a:pt x="0" y="198"/>
                  <a:pt x="0" y="444"/>
                </a:cubicBezTo>
                <a:cubicBezTo>
                  <a:pt x="0" y="556"/>
                  <a:pt x="42" y="659"/>
                  <a:pt x="111" y="738"/>
                </a:cubicBezTo>
                <a:cubicBezTo>
                  <a:pt x="192" y="822"/>
                  <a:pt x="306" y="875"/>
                  <a:pt x="432" y="875"/>
                </a:cubicBezTo>
                <a:cubicBezTo>
                  <a:pt x="677" y="875"/>
                  <a:pt x="876" y="676"/>
                  <a:pt x="876"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camille"/>
          <p:cNvSpPr/>
          <p:nvPr>
            <p:custDataLst>
              <p:tags r:id="rId5"/>
            </p:custDataLst>
          </p:nvPr>
        </p:nvSpPr>
        <p:spPr bwMode="auto">
          <a:xfrm flipH="1">
            <a:off x="3218815" y="4712970"/>
            <a:ext cx="922655" cy="920750"/>
          </a:xfrm>
          <a:custGeom>
            <a:avLst/>
            <a:gdLst>
              <a:gd name="T0" fmla="*/ 877 w 877"/>
              <a:gd name="T1" fmla="*/ 431 h 875"/>
              <a:gd name="T2" fmla="*/ 765 w 877"/>
              <a:gd name="T3" fmla="*/ 137 h 875"/>
              <a:gd name="T4" fmla="*/ 444 w 877"/>
              <a:gd name="T5" fmla="*/ 0 h 875"/>
              <a:gd name="T6" fmla="*/ 0 w 877"/>
              <a:gd name="T7" fmla="*/ 444 h 875"/>
              <a:gd name="T8" fmla="*/ 112 w 877"/>
              <a:gd name="T9" fmla="*/ 738 h 875"/>
              <a:gd name="T10" fmla="*/ 433 w 877"/>
              <a:gd name="T11" fmla="*/ 875 h 875"/>
              <a:gd name="T12" fmla="*/ 877 w 877"/>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7" h="875">
                <a:moveTo>
                  <a:pt x="877" y="431"/>
                </a:moveTo>
                <a:cubicBezTo>
                  <a:pt x="877" y="319"/>
                  <a:pt x="835" y="216"/>
                  <a:pt x="765" y="137"/>
                </a:cubicBezTo>
                <a:cubicBezTo>
                  <a:pt x="684" y="53"/>
                  <a:pt x="570" y="0"/>
                  <a:pt x="444" y="0"/>
                </a:cubicBezTo>
                <a:cubicBezTo>
                  <a:pt x="199" y="0"/>
                  <a:pt x="0" y="199"/>
                  <a:pt x="0" y="444"/>
                </a:cubicBezTo>
                <a:cubicBezTo>
                  <a:pt x="0" y="557"/>
                  <a:pt x="42" y="660"/>
                  <a:pt x="112" y="738"/>
                </a:cubicBezTo>
                <a:cubicBezTo>
                  <a:pt x="193" y="823"/>
                  <a:pt x="307" y="875"/>
                  <a:pt x="433" y="875"/>
                </a:cubicBezTo>
                <a:cubicBezTo>
                  <a:pt x="678" y="875"/>
                  <a:pt x="877" y="677"/>
                  <a:pt x="877"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camille"/>
          <p:cNvSpPr/>
          <p:nvPr>
            <p:custDataLst>
              <p:tags r:id="rId6"/>
            </p:custDataLst>
          </p:nvPr>
        </p:nvSpPr>
        <p:spPr bwMode="auto">
          <a:xfrm flipH="1">
            <a:off x="3776345" y="3367405"/>
            <a:ext cx="920750" cy="920750"/>
          </a:xfrm>
          <a:custGeom>
            <a:avLst/>
            <a:gdLst>
              <a:gd name="T0" fmla="*/ 876 w 876"/>
              <a:gd name="T1" fmla="*/ 431 h 875"/>
              <a:gd name="T2" fmla="*/ 765 w 876"/>
              <a:gd name="T3" fmla="*/ 137 h 875"/>
              <a:gd name="T4" fmla="*/ 444 w 876"/>
              <a:gd name="T5" fmla="*/ 0 h 875"/>
              <a:gd name="T6" fmla="*/ 0 w 876"/>
              <a:gd name="T7" fmla="*/ 444 h 875"/>
              <a:gd name="T8" fmla="*/ 111 w 876"/>
              <a:gd name="T9" fmla="*/ 738 h 875"/>
              <a:gd name="T10" fmla="*/ 432 w 876"/>
              <a:gd name="T11" fmla="*/ 875 h 875"/>
              <a:gd name="T12" fmla="*/ 876 w 876"/>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6" h="875">
                <a:moveTo>
                  <a:pt x="876" y="431"/>
                </a:moveTo>
                <a:cubicBezTo>
                  <a:pt x="876" y="319"/>
                  <a:pt x="834" y="216"/>
                  <a:pt x="765" y="137"/>
                </a:cubicBezTo>
                <a:cubicBezTo>
                  <a:pt x="684" y="53"/>
                  <a:pt x="570" y="0"/>
                  <a:pt x="444" y="0"/>
                </a:cubicBezTo>
                <a:cubicBezTo>
                  <a:pt x="199" y="0"/>
                  <a:pt x="0" y="199"/>
                  <a:pt x="0" y="444"/>
                </a:cubicBezTo>
                <a:cubicBezTo>
                  <a:pt x="0" y="557"/>
                  <a:pt x="42" y="660"/>
                  <a:pt x="111" y="738"/>
                </a:cubicBezTo>
                <a:cubicBezTo>
                  <a:pt x="192" y="823"/>
                  <a:pt x="306" y="875"/>
                  <a:pt x="432" y="875"/>
                </a:cubicBezTo>
                <a:cubicBezTo>
                  <a:pt x="678" y="875"/>
                  <a:pt x="876" y="677"/>
                  <a:pt x="876"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F9F8F4"/>
              </a:solidFill>
              <a:latin typeface="微软雅黑" panose="020B0503020204020204" pitchFamily="34" charset="-122"/>
              <a:ea typeface="微软雅黑" panose="020B0503020204020204" pitchFamily="34" charset="-122"/>
              <a:cs typeface="+mn-ea"/>
              <a:sym typeface="+mn-lt"/>
            </a:endParaRPr>
          </a:p>
        </p:txBody>
      </p:sp>
      <p:grpSp>
        <p:nvGrpSpPr>
          <p:cNvPr id="43" name="组合 42"/>
          <p:cNvGrpSpPr/>
          <p:nvPr>
            <p:custDataLst>
              <p:tags r:id="rId7"/>
            </p:custDataLst>
          </p:nvPr>
        </p:nvGrpSpPr>
        <p:grpSpPr>
          <a:xfrm rot="0" flipH="1">
            <a:off x="3157855" y="2652395"/>
            <a:ext cx="869950" cy="2381250"/>
            <a:chOff x="8134" y="4494"/>
            <a:chExt cx="1370" cy="3750"/>
          </a:xfrm>
          <a:solidFill>
            <a:srgbClr val="227F76"/>
          </a:solidFill>
        </p:grpSpPr>
        <p:sp>
          <p:nvSpPr>
            <p:cNvPr id="44" name="camille"/>
            <p:cNvSpPr>
              <a:spLocks noChangeArrowheads="1"/>
            </p:cNvSpPr>
            <p:nvPr>
              <p:custDataLst>
                <p:tags r:id="rId8"/>
              </p:custDataLst>
            </p:nvPr>
          </p:nvSpPr>
          <p:spPr bwMode="auto">
            <a:xfrm>
              <a:off x="8134" y="6335"/>
              <a:ext cx="765" cy="63"/>
            </a:xfrm>
            <a:prstGeom prst="rect">
              <a:avLst/>
            </a:prstGeom>
            <a:grpFill/>
            <a:ln w="9525">
              <a:noFill/>
              <a:miter lim="800000"/>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camille"/>
            <p:cNvSpPr/>
            <p:nvPr>
              <p:custDataLst>
                <p:tags r:id="rId9"/>
              </p:custDataLst>
            </p:nvPr>
          </p:nvSpPr>
          <p:spPr bwMode="auto">
            <a:xfrm>
              <a:off x="8918" y="4494"/>
              <a:ext cx="586" cy="586"/>
            </a:xfrm>
            <a:custGeom>
              <a:avLst/>
              <a:gdLst>
                <a:gd name="T0" fmla="*/ 445 w 445"/>
                <a:gd name="T1" fmla="*/ 412 h 445"/>
                <a:gd name="T2" fmla="*/ 34 w 445"/>
                <a:gd name="T3" fmla="*/ 0 h 445"/>
                <a:gd name="T4" fmla="*/ 0 w 445"/>
                <a:gd name="T5" fmla="*/ 33 h 445"/>
                <a:gd name="T6" fmla="*/ 411 w 445"/>
                <a:gd name="T7" fmla="*/ 445 h 445"/>
                <a:gd name="T8" fmla="*/ 445 w 445"/>
                <a:gd name="T9" fmla="*/ 412 h 445"/>
              </a:gdLst>
              <a:ahLst/>
              <a:cxnLst>
                <a:cxn ang="0">
                  <a:pos x="T0" y="T1"/>
                </a:cxn>
                <a:cxn ang="0">
                  <a:pos x="T2" y="T3"/>
                </a:cxn>
                <a:cxn ang="0">
                  <a:pos x="T4" y="T5"/>
                </a:cxn>
                <a:cxn ang="0">
                  <a:pos x="T6" y="T7"/>
                </a:cxn>
                <a:cxn ang="0">
                  <a:pos x="T8" y="T9"/>
                </a:cxn>
              </a:cxnLst>
              <a:rect l="0" t="0" r="r" b="b"/>
              <a:pathLst>
                <a:path w="445" h="445">
                  <a:moveTo>
                    <a:pt x="445" y="412"/>
                  </a:moveTo>
                  <a:lnTo>
                    <a:pt x="34" y="0"/>
                  </a:lnTo>
                  <a:lnTo>
                    <a:pt x="0" y="33"/>
                  </a:lnTo>
                  <a:lnTo>
                    <a:pt x="411" y="445"/>
                  </a:lnTo>
                  <a:lnTo>
                    <a:pt x="445" y="412"/>
                  </a:lnTo>
                  <a:close/>
                </a:path>
              </a:pathLst>
            </a:custGeom>
            <a:grp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camille"/>
            <p:cNvSpPr/>
            <p:nvPr>
              <p:custDataLst>
                <p:tags r:id="rId10"/>
              </p:custDataLst>
            </p:nvPr>
          </p:nvSpPr>
          <p:spPr bwMode="auto">
            <a:xfrm>
              <a:off x="8916" y="7660"/>
              <a:ext cx="586" cy="584"/>
            </a:xfrm>
            <a:custGeom>
              <a:avLst/>
              <a:gdLst>
                <a:gd name="T0" fmla="*/ 411 w 445"/>
                <a:gd name="T1" fmla="*/ 0 h 444"/>
                <a:gd name="T2" fmla="*/ 0 w 445"/>
                <a:gd name="T3" fmla="*/ 411 h 444"/>
                <a:gd name="T4" fmla="*/ 34 w 445"/>
                <a:gd name="T5" fmla="*/ 444 h 444"/>
                <a:gd name="T6" fmla="*/ 445 w 445"/>
                <a:gd name="T7" fmla="*/ 33 h 444"/>
                <a:gd name="T8" fmla="*/ 411 w 445"/>
                <a:gd name="T9" fmla="*/ 0 h 444"/>
              </a:gdLst>
              <a:ahLst/>
              <a:cxnLst>
                <a:cxn ang="0">
                  <a:pos x="T0" y="T1"/>
                </a:cxn>
                <a:cxn ang="0">
                  <a:pos x="T2" y="T3"/>
                </a:cxn>
                <a:cxn ang="0">
                  <a:pos x="T4" y="T5"/>
                </a:cxn>
                <a:cxn ang="0">
                  <a:pos x="T6" y="T7"/>
                </a:cxn>
                <a:cxn ang="0">
                  <a:pos x="T8" y="T9"/>
                </a:cxn>
              </a:cxnLst>
              <a:rect l="0" t="0" r="r" b="b"/>
              <a:pathLst>
                <a:path w="445" h="444">
                  <a:moveTo>
                    <a:pt x="411" y="0"/>
                  </a:moveTo>
                  <a:lnTo>
                    <a:pt x="0" y="411"/>
                  </a:lnTo>
                  <a:lnTo>
                    <a:pt x="34" y="444"/>
                  </a:lnTo>
                  <a:lnTo>
                    <a:pt x="445" y="33"/>
                  </a:lnTo>
                  <a:lnTo>
                    <a:pt x="411" y="0"/>
                  </a:lnTo>
                  <a:close/>
                </a:path>
              </a:pathLst>
            </a:custGeom>
            <a:grp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66" name="文本框 65"/>
          <p:cNvSpPr txBox="1"/>
          <p:nvPr>
            <p:custDataLst>
              <p:tags r:id="rId11"/>
            </p:custDataLst>
          </p:nvPr>
        </p:nvSpPr>
        <p:spPr>
          <a:xfrm>
            <a:off x="4949825" y="2009140"/>
            <a:ext cx="5559425" cy="4203065"/>
          </a:xfrm>
          <a:prstGeom prst="rect">
            <a:avLst/>
          </a:prstGeom>
          <a:noFill/>
          <a:ln>
            <a:noFill/>
          </a:ln>
        </p:spPr>
        <p:txBody>
          <a:bodyPr wrap="square" rtlCol="0">
            <a:noAutofit/>
          </a:bodyPr>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 </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在过去一年中，始终将人员健康放在首位。严格要求餐厅全体工作人员在上岗前进行全面的健康体检，确保每位员工均持有有效的健康证明，体检率达</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 100%</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endParaRPr lang="en-US" altLang="zh-CN"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2. </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建立了员工健康档案，详细记录每位员工的健康证体检情况以及日常健康状况反馈，以便能及时发现潜在健康问题，并采取相应措施。</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endParaRPr lang="en-US" altLang="zh-CN"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3.</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日常工作中，要求员工每日进行晨检，如出现发热、咳嗽、腹泻等不适症状，需立即上报并离岗休息，避免影响食品安全与餐厅正常运营。</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3" name="文本框 52"/>
          <p:cNvSpPr txBox="1"/>
          <p:nvPr>
            <p:custDataLst>
              <p:tags r:id="rId12"/>
            </p:custDataLst>
          </p:nvPr>
        </p:nvSpPr>
        <p:spPr>
          <a:xfrm>
            <a:off x="3289935" y="2167890"/>
            <a:ext cx="850900" cy="583565"/>
          </a:xfrm>
          <a:prstGeom prst="rect">
            <a:avLst/>
          </a:prstGeom>
          <a:noFill/>
        </p:spPr>
        <p:txBody>
          <a:bodyPr wrap="square" rtlCol="0">
            <a:spAutoFit/>
          </a:bodyPr>
          <a:p>
            <a:pPr algn="ctr"/>
            <a:r>
              <a:rPr lang="en-US" altLang="zh-CN" sz="3200">
                <a:solidFill>
                  <a:schemeClr val="bg1"/>
                </a:solidFill>
              </a:rPr>
              <a:t>01</a:t>
            </a:r>
            <a:endParaRPr lang="en-US" altLang="zh-CN" sz="3200">
              <a:solidFill>
                <a:schemeClr val="bg1"/>
              </a:solidFill>
            </a:endParaRPr>
          </a:p>
        </p:txBody>
      </p:sp>
      <p:sp>
        <p:nvSpPr>
          <p:cNvPr id="54" name="文本框 53"/>
          <p:cNvSpPr txBox="1"/>
          <p:nvPr>
            <p:custDataLst>
              <p:tags r:id="rId13"/>
            </p:custDataLst>
          </p:nvPr>
        </p:nvSpPr>
        <p:spPr>
          <a:xfrm>
            <a:off x="3811270" y="3535680"/>
            <a:ext cx="850900" cy="583565"/>
          </a:xfrm>
          <a:prstGeom prst="rect">
            <a:avLst/>
          </a:prstGeom>
          <a:noFill/>
        </p:spPr>
        <p:txBody>
          <a:bodyPr wrap="square" rtlCol="0">
            <a:spAutoFit/>
          </a:bodyPr>
          <a:p>
            <a:pPr algn="ctr"/>
            <a:r>
              <a:rPr lang="en-US" altLang="zh-CN" sz="3200">
                <a:solidFill>
                  <a:schemeClr val="bg1"/>
                </a:solidFill>
              </a:rPr>
              <a:t>02</a:t>
            </a:r>
            <a:endParaRPr lang="en-US" altLang="zh-CN" sz="3200">
              <a:solidFill>
                <a:schemeClr val="bg1"/>
              </a:solidFill>
            </a:endParaRPr>
          </a:p>
        </p:txBody>
      </p:sp>
      <p:sp>
        <p:nvSpPr>
          <p:cNvPr id="55" name="文本框 54"/>
          <p:cNvSpPr txBox="1"/>
          <p:nvPr>
            <p:custDataLst>
              <p:tags r:id="rId14"/>
            </p:custDataLst>
          </p:nvPr>
        </p:nvSpPr>
        <p:spPr>
          <a:xfrm>
            <a:off x="3254375" y="4881245"/>
            <a:ext cx="850900" cy="583565"/>
          </a:xfrm>
          <a:prstGeom prst="rect">
            <a:avLst/>
          </a:prstGeom>
          <a:noFill/>
        </p:spPr>
        <p:txBody>
          <a:bodyPr wrap="square" rtlCol="0">
            <a:spAutoFit/>
          </a:bodyPr>
          <a:p>
            <a:pPr algn="ctr"/>
            <a:r>
              <a:rPr lang="en-US" altLang="zh-CN" sz="3200">
                <a:solidFill>
                  <a:schemeClr val="bg1"/>
                </a:solidFill>
              </a:rPr>
              <a:t>03</a:t>
            </a:r>
            <a:endParaRPr lang="en-US" altLang="zh-CN" sz="3200">
              <a:solidFill>
                <a:schemeClr val="bg1"/>
              </a:solidFill>
            </a:endParaRPr>
          </a:p>
        </p:txBody>
      </p:sp>
      <p:pic>
        <p:nvPicPr>
          <p:cNvPr id="4" name="图片 3" descr="微信图片_20241202104920"/>
          <p:cNvPicPr>
            <a:picLocks noChangeAspect="1"/>
          </p:cNvPicPr>
          <p:nvPr/>
        </p:nvPicPr>
        <p:blipFill>
          <a:blip r:embed="rId15"/>
          <a:srcRect l="24726" t="10167" r="7689" b="4656"/>
          <a:stretch>
            <a:fillRect/>
          </a:stretch>
        </p:blipFill>
        <p:spPr>
          <a:xfrm>
            <a:off x="1202055" y="2750820"/>
            <a:ext cx="2227580" cy="2202815"/>
          </a:xfrm>
          <a:prstGeom prst="ellipse">
            <a:avLst/>
          </a:prstGeom>
        </p:spPr>
      </p:pic>
      <p:pic>
        <p:nvPicPr>
          <p:cNvPr id="32" name="图片 31" descr="华餐logo黑体字"/>
          <p:cNvPicPr>
            <a:picLocks noChangeAspect="1"/>
          </p:cNvPicPr>
          <p:nvPr>
            <p:custDataLst>
              <p:tags r:id="rId16"/>
            </p:custDataLst>
          </p:nvPr>
        </p:nvPicPr>
        <p:blipFill>
          <a:blip r:embed="rId17"/>
          <a:stretch>
            <a:fillRect/>
          </a:stretch>
        </p:blipFill>
        <p:spPr>
          <a:xfrm>
            <a:off x="9984105" y="405130"/>
            <a:ext cx="1771650" cy="674370"/>
          </a:xfrm>
          <a:prstGeom prst="rect">
            <a:avLst/>
          </a:prstGeom>
        </p:spPr>
      </p:pic>
      <p:pic>
        <p:nvPicPr>
          <p:cNvPr id="3" name="图片 2" descr="微信图片_20241127172716"/>
          <p:cNvPicPr>
            <a:picLocks noChangeAspect="1"/>
          </p:cNvPicPr>
          <p:nvPr/>
        </p:nvPicPr>
        <p:blipFill>
          <a:blip r:embed="rId18"/>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901"/>
          <p:cNvSpPr txBox="1"/>
          <p:nvPr>
            <p:custDataLst>
              <p:tags r:id="rId1"/>
            </p:custDataLst>
          </p:nvPr>
        </p:nvSpPr>
        <p:spPr>
          <a:xfrm>
            <a:off x="3484880" y="609600"/>
            <a:ext cx="4654550" cy="752475"/>
          </a:xfrm>
          <a:prstGeom prst="rect">
            <a:avLst/>
          </a:prstGeom>
        </p:spPr>
        <p:txBody>
          <a:bodyPr vert="horz" lIns="63500" tIns="25400" rIns="63500" bIns="25400" rtlCol="0" anchor="b" anchorCtr="0">
            <a:normAutofit/>
          </a:bodyPr>
          <a:p>
            <a:pPr marL="0" indent="0" algn="ctr" fontAlgn="auto">
              <a:lnSpc>
                <a:spcPct val="100000"/>
              </a:lnSpc>
              <a:spcBef>
                <a:spcPts val="0"/>
              </a:spcBef>
              <a:spcAft>
                <a:spcPts val="0"/>
              </a:spcAft>
              <a:buSzPct val="100000"/>
              <a:buNone/>
            </a:pPr>
            <a:r>
              <a:rPr lang="zh-CN" altLang="en-US" sz="2800" b="1" i="0" spc="270" dirty="0">
                <a:solidFill>
                  <a:srgbClr val="227F76"/>
                </a:solidFill>
                <a:uFillTx/>
                <a:latin typeface="黑体" panose="02010609060101010101" charset="-122"/>
                <a:ea typeface="黑体" panose="02010609060101010101" charset="-122"/>
                <a:sym typeface="+mn-lt"/>
              </a:rPr>
              <a:t>人员培训考核</a:t>
            </a:r>
            <a:endParaRPr lang="zh-CN" altLang="en-US" sz="2800" b="1" i="0" spc="270" dirty="0">
              <a:solidFill>
                <a:srgbClr val="227F76"/>
              </a:solidFill>
              <a:uFillTx/>
              <a:latin typeface="黑体" panose="02010609060101010101" charset="-122"/>
              <a:ea typeface="黑体" panose="02010609060101010101" charset="-122"/>
              <a:sym typeface="+mn-lt"/>
            </a:endParaRPr>
          </a:p>
        </p:txBody>
      </p:sp>
      <p:sp>
        <p:nvSpPr>
          <p:cNvPr id="3" name="Object 902"/>
          <p:cNvSpPr txBox="1"/>
          <p:nvPr>
            <p:custDataLst>
              <p:tags r:id="rId2"/>
            </p:custDataLst>
          </p:nvPr>
        </p:nvSpPr>
        <p:spPr>
          <a:xfrm>
            <a:off x="3483610" y="1390650"/>
            <a:ext cx="4629150" cy="442595"/>
          </a:xfrm>
          <a:prstGeom prst="rect">
            <a:avLst/>
          </a:prstGeom>
        </p:spPr>
        <p:txBody>
          <a:bodyPr vert="horz" lIns="63500" tIns="25400" rIns="63500" bIns="25400" rtlCol="0" anchor="t" anchorCtr="0">
            <a:normAutofit/>
          </a:bodyPr>
          <a:p>
            <a:pPr marL="0" indent="0" algn="ctr" fontAlgn="auto">
              <a:lnSpc>
                <a:spcPct val="100000"/>
              </a:lnSpc>
              <a:spcBef>
                <a:spcPts val="0"/>
              </a:spcBef>
              <a:spcAft>
                <a:spcPts val="0"/>
              </a:spcAft>
              <a:buSzPct val="100000"/>
              <a:buNone/>
            </a:pPr>
            <a:r>
              <a:rPr lang="en-US" altLang="zh-CN" sz="1600" spc="160" dirty="0">
                <a:solidFill>
                  <a:srgbClr val="227F76"/>
                </a:solidFill>
                <a:uFillTx/>
                <a:latin typeface="黑体" panose="02010609060101010101" charset="-122"/>
                <a:ea typeface="黑体" panose="02010609060101010101" charset="-122"/>
                <a:sym typeface="+mn-ea"/>
              </a:rPr>
              <a:t>Personnel training and assessment</a:t>
            </a:r>
            <a:endParaRPr lang="en-US" altLang="zh-CN" sz="1600" spc="160" dirty="0">
              <a:solidFill>
                <a:srgbClr val="227F76"/>
              </a:solidFill>
              <a:uFillTx/>
              <a:latin typeface="黑体" panose="02010609060101010101" charset="-122"/>
              <a:ea typeface="黑体" panose="02010609060101010101" charset="-122"/>
              <a:sym typeface="+mn-ea"/>
            </a:endParaRPr>
          </a:p>
        </p:txBody>
      </p:sp>
      <p:sp>
        <p:nvSpPr>
          <p:cNvPr id="7" name="装饰"/>
          <p:cNvSpPr/>
          <p:nvPr>
            <p:custDataLst>
              <p:tags r:id="rId3"/>
            </p:custDataLst>
          </p:nvPr>
        </p:nvSpPr>
        <p:spPr>
          <a:xfrm>
            <a:off x="1522730" y="3626485"/>
            <a:ext cx="1961515" cy="246507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76200" dir="13500000" sy="23000" kx="1200000" algn="br" rotWithShape="0">
              <a:srgbClr val="1FA79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47" name="装饰"/>
          <p:cNvSpPr/>
          <p:nvPr>
            <p:custDataLst>
              <p:tags r:id="rId4"/>
            </p:custDataLst>
          </p:nvPr>
        </p:nvSpPr>
        <p:spPr>
          <a:xfrm rot="5400000">
            <a:off x="5724988" y="4753715"/>
            <a:ext cx="146664" cy="77393"/>
          </a:xfrm>
          <a:prstGeom prst="triangle">
            <a:avLst/>
          </a:prstGeom>
          <a:gradFill>
            <a:gsLst>
              <a:gs pos="2000">
                <a:schemeClr val="accent1"/>
              </a:gs>
              <a:gs pos="100000">
                <a:schemeClr val="accent1">
                  <a:alpha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8" name="文本框 7"/>
          <p:cNvSpPr txBox="1"/>
          <p:nvPr>
            <p:custDataLst>
              <p:tags r:id="rId5"/>
            </p:custDataLst>
          </p:nvPr>
        </p:nvSpPr>
        <p:spPr>
          <a:xfrm>
            <a:off x="1543050" y="3627120"/>
            <a:ext cx="1837055" cy="2048510"/>
          </a:xfrm>
          <a:prstGeom prst="rect">
            <a:avLst/>
          </a:prstGeom>
          <a:noFill/>
        </p:spPr>
        <p:txBody>
          <a:bodyPr wrap="square" anchor="t"/>
          <a:p>
            <a:pPr marL="0" lvl="0" indent="0" algn="just">
              <a:lnSpc>
                <a:spcPct val="120000"/>
              </a:lnSpc>
              <a:spcBef>
                <a:spcPts val="0"/>
              </a:spcBef>
              <a:spcAft>
                <a:spcPts val="800"/>
              </a:spcAft>
              <a:buSzPct val="100000"/>
            </a:pPr>
            <a:r>
              <a:rPr lang="en-US" altLang="zh-CN" sz="1200" spc="90" dirty="0">
                <a:solidFill>
                  <a:srgbClr val="000000"/>
                </a:solidFill>
                <a:latin typeface="黑体" panose="02010609060101010101" charset="-122"/>
                <a:ea typeface="黑体" panose="02010609060101010101" charset="-122"/>
                <a:cs typeface="黑体" panose="02010609060101010101" charset="-122"/>
                <a:sym typeface="+mn-lt"/>
              </a:rPr>
              <a:t>定期组织多场培训活动，涵盖食品安全知识、烹饪技能、服务规范、燃气消防安全等多方面内容。全年度累计开展培训63次，参加培训</a:t>
            </a:r>
            <a:r>
              <a:rPr lang="zh-CN" altLang="en-US" sz="1200" spc="90" dirty="0">
                <a:solidFill>
                  <a:srgbClr val="000000"/>
                </a:solidFill>
                <a:latin typeface="黑体" panose="02010609060101010101" charset="-122"/>
                <a:ea typeface="黑体" panose="02010609060101010101" charset="-122"/>
                <a:cs typeface="黑体" panose="02010609060101010101" charset="-122"/>
                <a:sym typeface="+mn-lt"/>
              </a:rPr>
              <a:t>人员</a:t>
            </a:r>
            <a:r>
              <a:rPr lang="en-US" altLang="zh-CN" sz="1200" spc="90" dirty="0">
                <a:solidFill>
                  <a:srgbClr val="000000"/>
                </a:solidFill>
                <a:latin typeface="黑体" panose="02010609060101010101" charset="-122"/>
                <a:ea typeface="黑体" panose="02010609060101010101" charset="-122"/>
                <a:cs typeface="黑体" panose="02010609060101010101" charset="-122"/>
                <a:sym typeface="+mn-lt"/>
              </a:rPr>
              <a:t>3480人次，确保大部分员工能接受系统培训学习</a:t>
            </a:r>
            <a:r>
              <a:rPr lang="en-US" altLang="zh-CN" sz="1200" spc="90" dirty="0">
                <a:solidFill>
                  <a:srgbClr val="000000"/>
                </a:solidFill>
                <a:latin typeface="黑体" panose="02010609060101010101" charset="-122"/>
                <a:ea typeface="黑体" panose="02010609060101010101" charset="-122"/>
                <a:cs typeface="黑体" panose="02010609060101010101" charset="-122"/>
                <a:sym typeface="+mn-lt"/>
              </a:rPr>
              <a:t>。</a:t>
            </a:r>
            <a:endParaRPr lang="en-US" altLang="zh-CN" sz="1200" spc="90" dirty="0">
              <a:solidFill>
                <a:srgbClr val="000000"/>
              </a:solidFill>
              <a:latin typeface="黑体" panose="02010609060101010101" charset="-122"/>
              <a:ea typeface="黑体" panose="02010609060101010101" charset="-122"/>
              <a:cs typeface="黑体" panose="02010609060101010101" charset="-122"/>
              <a:sym typeface="+mn-lt"/>
            </a:endParaRPr>
          </a:p>
        </p:txBody>
      </p:sp>
      <p:sp>
        <p:nvSpPr>
          <p:cNvPr id="11" name="序号"/>
          <p:cNvSpPr/>
          <p:nvPr>
            <p:custDataLst>
              <p:tags r:id="rId6"/>
            </p:custDataLst>
          </p:nvPr>
        </p:nvSpPr>
        <p:spPr>
          <a:xfrm>
            <a:off x="2080895" y="5756910"/>
            <a:ext cx="781685" cy="344805"/>
          </a:xfrm>
          <a:prstGeom prst="rect">
            <a:avLst/>
          </a:prstGeom>
          <a:effectLst>
            <a:outerShdw blurRad="177800" dist="76200" dir="2700000" algn="tl" rotWithShape="0">
              <a:schemeClr val="bg1">
                <a:lumMod val="50000"/>
                <a:alpha val="40000"/>
              </a:schemeClr>
            </a:outerShdw>
          </a:effectLst>
        </p:spPr>
        <p:txBody>
          <a:bodyPr wrap="square" lIns="0" tIns="0" rIns="0" bIns="0" anchor="ctr"/>
          <a:p>
            <a:pPr algn="ctr"/>
            <a:r>
              <a:rPr lang="en-US" sz="2800" b="1" spc="300" dirty="0">
                <a:solidFill>
                  <a:srgbClr val="000000"/>
                </a:solidFill>
                <a:latin typeface="黑体" panose="02010609060101010101" charset="-122"/>
                <a:ea typeface="黑体" panose="02010609060101010101" charset="-122"/>
                <a:cs typeface="Segoe UI" panose="020B0502040204020203" charset="0"/>
              </a:rPr>
              <a:t>01</a:t>
            </a:r>
            <a:endParaRPr lang="en-US" sz="2800" b="1" spc="300" dirty="0">
              <a:solidFill>
                <a:srgbClr val="000000"/>
              </a:solidFill>
              <a:latin typeface="黑体" panose="02010609060101010101" charset="-122"/>
              <a:ea typeface="黑体" panose="02010609060101010101" charset="-122"/>
              <a:cs typeface="Segoe UI" panose="020B0502040204020203" charset="0"/>
            </a:endParaRPr>
          </a:p>
        </p:txBody>
      </p:sp>
      <p:sp>
        <p:nvSpPr>
          <p:cNvPr id="13" name="装饰"/>
          <p:cNvSpPr/>
          <p:nvPr>
            <p:custDataLst>
              <p:tags r:id="rId7"/>
            </p:custDataLst>
          </p:nvPr>
        </p:nvSpPr>
        <p:spPr>
          <a:xfrm rot="5400000">
            <a:off x="7841192" y="4753715"/>
            <a:ext cx="146664" cy="77393"/>
          </a:xfrm>
          <a:prstGeom prst="triangle">
            <a:avLst/>
          </a:prstGeom>
          <a:gradFill>
            <a:gsLst>
              <a:gs pos="2000">
                <a:schemeClr val="accent1"/>
              </a:gs>
              <a:gs pos="100000">
                <a:schemeClr val="accent1">
                  <a:alpha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15" name="序号"/>
          <p:cNvSpPr/>
          <p:nvPr>
            <p:custDataLst>
              <p:tags r:id="rId8"/>
            </p:custDataLst>
          </p:nvPr>
        </p:nvSpPr>
        <p:spPr>
          <a:xfrm>
            <a:off x="5317976" y="5337526"/>
            <a:ext cx="442359" cy="468757"/>
          </a:xfrm>
          <a:prstGeom prst="rect">
            <a:avLst/>
          </a:prstGeom>
          <a:effectLst>
            <a:outerShdw blurRad="177800" dist="76200" dir="2700000" algn="tl" rotWithShape="0">
              <a:schemeClr val="bg1">
                <a:lumMod val="50000"/>
                <a:alpha val="40000"/>
              </a:schemeClr>
            </a:outerShdw>
          </a:effectLst>
        </p:spPr>
        <p:txBody>
          <a:bodyPr wrap="square" lIns="0" tIns="0" rIns="0" bIns="0" anchor="ctr">
            <a:normAutofit fontScale="80000"/>
          </a:bodyPr>
          <a:p>
            <a:pPr algn="ctr"/>
            <a:endParaRPr lang="en-US" sz="3600" b="1" spc="300" dirty="0">
              <a:solidFill>
                <a:schemeClr val="lt1"/>
              </a:solidFill>
              <a:latin typeface="Arial" panose="020B0604020202020204" pitchFamily="34" charset="0"/>
              <a:ea typeface="微软雅黑" panose="020B0503020204020204" pitchFamily="34" charset="-122"/>
              <a:cs typeface="Segoe UI" panose="020B0502040204020203" charset="0"/>
            </a:endParaRPr>
          </a:p>
        </p:txBody>
      </p:sp>
      <p:sp>
        <p:nvSpPr>
          <p:cNvPr id="16" name="装饰"/>
          <p:cNvSpPr/>
          <p:nvPr>
            <p:custDataLst>
              <p:tags r:id="rId9"/>
            </p:custDataLst>
          </p:nvPr>
        </p:nvSpPr>
        <p:spPr>
          <a:xfrm>
            <a:off x="8112760" y="3626485"/>
            <a:ext cx="2080260" cy="246507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76200" dir="13500000" sy="23000" kx="1200000" algn="br" rotWithShape="0">
              <a:srgbClr val="1FA79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18" name="装饰"/>
          <p:cNvSpPr/>
          <p:nvPr>
            <p:custDataLst>
              <p:tags r:id="rId10"/>
            </p:custDataLst>
          </p:nvPr>
        </p:nvSpPr>
        <p:spPr>
          <a:xfrm rot="5400000">
            <a:off x="9956800" y="4756150"/>
            <a:ext cx="154940" cy="82550"/>
          </a:xfrm>
          <a:prstGeom prst="triangle">
            <a:avLst/>
          </a:prstGeom>
          <a:gradFill>
            <a:gsLst>
              <a:gs pos="2000">
                <a:schemeClr val="accent1"/>
              </a:gs>
              <a:gs pos="100000">
                <a:schemeClr val="accent1">
                  <a:alpha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19" name="文本框 18"/>
          <p:cNvSpPr txBox="1"/>
          <p:nvPr>
            <p:custDataLst>
              <p:tags r:id="rId11"/>
            </p:custDataLst>
          </p:nvPr>
        </p:nvSpPr>
        <p:spPr>
          <a:xfrm>
            <a:off x="8112125" y="3626485"/>
            <a:ext cx="2099945" cy="2252980"/>
          </a:xfrm>
          <a:prstGeom prst="rect">
            <a:avLst/>
          </a:prstGeom>
          <a:noFill/>
        </p:spPr>
        <p:txBody>
          <a:bodyPr wrap="square" anchor="t"/>
          <a:p>
            <a:pPr marL="0" lvl="0" indent="0" algn="just">
              <a:lnSpc>
                <a:spcPct val="120000"/>
              </a:lnSpc>
              <a:spcBef>
                <a:spcPts val="0"/>
              </a:spcBef>
              <a:spcAft>
                <a:spcPts val="800"/>
              </a:spcAft>
              <a:buSzPct val="100000"/>
            </a:pPr>
            <a:r>
              <a:rPr lang="en-US" altLang="zh-CN" sz="1200" spc="70" dirty="0">
                <a:solidFill>
                  <a:srgbClr val="000000"/>
                </a:solidFill>
                <a:latin typeface="黑体" panose="02010609060101010101" charset="-122"/>
                <a:ea typeface="黑体" panose="02010609060101010101" charset="-122"/>
                <a:sym typeface="+mn-lt"/>
              </a:rPr>
              <a:t>为检验培训效果，制定了完善的考核机制，采用理论考试与实际操作考核相结合的方式，</a:t>
            </a:r>
            <a:r>
              <a:rPr lang="zh-CN" altLang="en-US" sz="1200" spc="70" dirty="0">
                <a:solidFill>
                  <a:srgbClr val="000000"/>
                </a:solidFill>
                <a:latin typeface="黑体" panose="02010609060101010101" charset="-122"/>
                <a:ea typeface="黑体" panose="02010609060101010101" charset="-122"/>
                <a:sym typeface="+mn-lt"/>
              </a:rPr>
              <a:t>每学期组织一次全员考核</a:t>
            </a:r>
            <a:r>
              <a:rPr lang="en-US" altLang="zh-CN" sz="1200" spc="70" dirty="0">
                <a:solidFill>
                  <a:srgbClr val="000000"/>
                </a:solidFill>
                <a:latin typeface="黑体" panose="02010609060101010101" charset="-122"/>
                <a:ea typeface="黑体" panose="02010609060101010101" charset="-122"/>
                <a:sym typeface="+mn-lt"/>
              </a:rPr>
              <a:t>。对于考核成绩优秀的员工给予一定奖励，而对于未达标的员工，则安排补考与针对性辅导，促使全员不断提升自身专业</a:t>
            </a:r>
            <a:r>
              <a:rPr lang="zh-CN" altLang="en-US" sz="1200" spc="70" dirty="0">
                <a:solidFill>
                  <a:srgbClr val="000000"/>
                </a:solidFill>
                <a:latin typeface="黑体" panose="02010609060101010101" charset="-122"/>
                <a:ea typeface="黑体" panose="02010609060101010101" charset="-122"/>
                <a:sym typeface="+mn-lt"/>
              </a:rPr>
              <a:t>能力</a:t>
            </a:r>
            <a:r>
              <a:rPr lang="en-US" altLang="zh-CN" sz="1200" spc="70" dirty="0">
                <a:solidFill>
                  <a:srgbClr val="000000"/>
                </a:solidFill>
                <a:latin typeface="黑体" panose="02010609060101010101" charset="-122"/>
                <a:ea typeface="黑体" panose="02010609060101010101" charset="-122"/>
                <a:sym typeface="+mn-lt"/>
              </a:rPr>
              <a:t>。</a:t>
            </a:r>
            <a:endParaRPr lang="en-US" altLang="zh-CN" sz="1200" spc="70" dirty="0">
              <a:solidFill>
                <a:srgbClr val="000000"/>
              </a:solidFill>
              <a:latin typeface="黑体" panose="02010609060101010101" charset="-122"/>
              <a:ea typeface="黑体" panose="02010609060101010101" charset="-122"/>
              <a:sym typeface="+mn-lt"/>
            </a:endParaRPr>
          </a:p>
        </p:txBody>
      </p:sp>
      <p:sp>
        <p:nvSpPr>
          <p:cNvPr id="20" name="序号"/>
          <p:cNvSpPr/>
          <p:nvPr>
            <p:custDataLst>
              <p:tags r:id="rId12"/>
            </p:custDataLst>
          </p:nvPr>
        </p:nvSpPr>
        <p:spPr>
          <a:xfrm>
            <a:off x="8892540" y="5806440"/>
            <a:ext cx="621665" cy="284480"/>
          </a:xfrm>
          <a:prstGeom prst="rect">
            <a:avLst/>
          </a:prstGeom>
          <a:effectLst>
            <a:outerShdw blurRad="177800" dist="76200" dir="2700000" algn="tl" rotWithShape="0">
              <a:schemeClr val="bg1">
                <a:alpha val="40000"/>
              </a:schemeClr>
            </a:outerShdw>
          </a:effectLst>
        </p:spPr>
        <p:txBody>
          <a:bodyPr wrap="square" lIns="0" tIns="0" rIns="0" bIns="0" anchor="ctr"/>
          <a:p>
            <a:pPr algn="ctr"/>
            <a:r>
              <a:rPr lang="en-US" sz="2800" b="1" spc="300" dirty="0">
                <a:solidFill>
                  <a:srgbClr val="000000"/>
                </a:solidFill>
                <a:latin typeface="黑体" panose="02010609060101010101" charset="-122"/>
                <a:ea typeface="黑体" panose="02010609060101010101" charset="-122"/>
                <a:cs typeface="Segoe UI" panose="020B0502040204020203" charset="0"/>
              </a:rPr>
              <a:t>03</a:t>
            </a:r>
            <a:endParaRPr lang="en-US" sz="2800" b="1" spc="300" dirty="0">
              <a:solidFill>
                <a:srgbClr val="000000"/>
              </a:solidFill>
              <a:latin typeface="黑体" panose="02010609060101010101" charset="-122"/>
              <a:ea typeface="黑体" panose="02010609060101010101" charset="-122"/>
              <a:cs typeface="Segoe UI" panose="020B0502040204020203" charset="0"/>
            </a:endParaRPr>
          </a:p>
        </p:txBody>
      </p:sp>
      <p:sp>
        <p:nvSpPr>
          <p:cNvPr id="2" name="装饰"/>
          <p:cNvSpPr/>
          <p:nvPr>
            <p:custDataLst>
              <p:tags r:id="rId13"/>
            </p:custDataLst>
          </p:nvPr>
        </p:nvSpPr>
        <p:spPr>
          <a:xfrm>
            <a:off x="4806950" y="3637915"/>
            <a:ext cx="2009775" cy="2463800"/>
          </a:xfrm>
          <a:prstGeom prst="roundRect">
            <a:avLst>
              <a:gd name="adj" fmla="val 9036"/>
            </a:avLst>
          </a:prstGeom>
          <a:gradFill>
            <a:gsLst>
              <a:gs pos="2000">
                <a:schemeClr val="accent1"/>
              </a:gs>
              <a:gs pos="100000">
                <a:schemeClr val="accent1">
                  <a:alpha val="60000"/>
                </a:schemeClr>
              </a:gs>
            </a:gsLst>
            <a:lin ang="2700000" scaled="1"/>
          </a:gradFill>
          <a:ln>
            <a:noFill/>
          </a:ln>
          <a:effectLst>
            <a:outerShdw blurRad="76200" dir="13500000" sy="23000" kx="1200000" algn="br" rotWithShape="0">
              <a:srgbClr val="1FA79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845"/>
          </a:p>
        </p:txBody>
      </p:sp>
      <p:sp>
        <p:nvSpPr>
          <p:cNvPr id="21" name="文本框 20"/>
          <p:cNvSpPr txBox="1"/>
          <p:nvPr/>
        </p:nvSpPr>
        <p:spPr>
          <a:xfrm>
            <a:off x="4761230" y="3636645"/>
            <a:ext cx="2056130" cy="1882775"/>
          </a:xfrm>
          <a:prstGeom prst="rect">
            <a:avLst/>
          </a:prstGeom>
        </p:spPr>
        <p:txBody>
          <a:bodyPr>
            <a:noAutofit/>
            <a:extLst>
              <a:ext uri="{4A0BC546-FE56-4ADE-93B0-CB8AF2F6F144}">
                <wpsdc:textFrameExt xmlns:wpsdc="http://www.wps.cn/officeDocument/2022/drawingmlCustomData" type="text"/>
              </a:ext>
            </a:extLst>
          </a:bodyPr>
          <a:p>
            <a:pPr algn="just">
              <a:lnSpc>
                <a:spcPct val="140000"/>
              </a:lnSpc>
            </a:pPr>
            <a:r>
              <a:rPr lang="zh-CN" altLang="en-US" sz="1200">
                <a:solidFill>
                  <a:srgbClr val="000000"/>
                </a:solidFill>
                <a:latin typeface="黑体" panose="02010609060101010101" charset="-122"/>
                <a:ea typeface="黑体" panose="02010609060101010101" charset="-122"/>
                <a:cs typeface="黑体" panose="02010609060101010101" charset="-122"/>
              </a:rPr>
              <a:t>安排经验丰富的管理人员进行授课和经验分享，通过观看视频和</a:t>
            </a:r>
            <a:r>
              <a:rPr lang="en-US" altLang="zh-CN" sz="1200">
                <a:solidFill>
                  <a:srgbClr val="000000"/>
                </a:solidFill>
                <a:latin typeface="黑体" panose="02010609060101010101" charset="-122"/>
                <a:ea typeface="黑体" panose="02010609060101010101" charset="-122"/>
                <a:cs typeface="黑体" panose="02010609060101010101" charset="-122"/>
              </a:rPr>
              <a:t>PPT</a:t>
            </a:r>
            <a:r>
              <a:rPr lang="zh-CN" altLang="en-US" sz="1200">
                <a:solidFill>
                  <a:srgbClr val="000000"/>
                </a:solidFill>
                <a:latin typeface="黑体" panose="02010609060101010101" charset="-122"/>
                <a:ea typeface="黑体" panose="02010609060101010101" charset="-122"/>
                <a:cs typeface="黑体" panose="02010609060101010101" charset="-122"/>
              </a:rPr>
              <a:t>多种形式进行案例分享和讲解，并通过实际操作演示来提升培训的实用性和趣味性，增强员工学习参与的积极性。</a:t>
            </a:r>
            <a:endParaRPr lang="zh-CN" altLang="en-US" sz="1200">
              <a:solidFill>
                <a:srgbClr val="000000"/>
              </a:solidFill>
              <a:latin typeface="黑体" panose="02010609060101010101" charset="-122"/>
              <a:ea typeface="黑体" panose="02010609060101010101" charset="-122"/>
              <a:cs typeface="黑体" panose="02010609060101010101" charset="-122"/>
            </a:endParaRPr>
          </a:p>
        </p:txBody>
      </p:sp>
      <p:sp>
        <p:nvSpPr>
          <p:cNvPr id="22" name="序号"/>
          <p:cNvSpPr/>
          <p:nvPr>
            <p:custDataLst>
              <p:tags r:id="rId14"/>
            </p:custDataLst>
          </p:nvPr>
        </p:nvSpPr>
        <p:spPr>
          <a:xfrm>
            <a:off x="5511165" y="5756910"/>
            <a:ext cx="655955" cy="334010"/>
          </a:xfrm>
          <a:prstGeom prst="rect">
            <a:avLst/>
          </a:prstGeom>
          <a:effectLst>
            <a:outerShdw blurRad="177800" dist="76200" dir="2700000" algn="tl" rotWithShape="0">
              <a:schemeClr val="bg1">
                <a:lumMod val="50000"/>
                <a:alpha val="40000"/>
              </a:schemeClr>
            </a:outerShdw>
          </a:effectLst>
        </p:spPr>
        <p:txBody>
          <a:bodyPr wrap="square" lIns="0" tIns="0" rIns="0" bIns="0" anchor="ctr"/>
          <a:p>
            <a:pPr algn="ctr"/>
            <a:r>
              <a:rPr lang="en-US" sz="2800" b="1" spc="300" dirty="0">
                <a:solidFill>
                  <a:srgbClr val="000000"/>
                </a:solidFill>
                <a:latin typeface="黑体" panose="02010609060101010101" charset="-122"/>
                <a:ea typeface="黑体" panose="02010609060101010101" charset="-122"/>
                <a:cs typeface="Segoe UI" panose="020B0502040204020203" charset="0"/>
              </a:rPr>
              <a:t>02</a:t>
            </a:r>
            <a:endParaRPr lang="en-US" sz="2800" b="1" spc="300" dirty="0">
              <a:solidFill>
                <a:srgbClr val="000000"/>
              </a:solidFill>
              <a:latin typeface="黑体" panose="02010609060101010101" charset="-122"/>
              <a:ea typeface="黑体" panose="02010609060101010101" charset="-122"/>
              <a:cs typeface="Segoe UI" panose="020B0502040204020203" charset="0"/>
            </a:endParaRPr>
          </a:p>
        </p:txBody>
      </p:sp>
      <p:pic>
        <p:nvPicPr>
          <p:cNvPr id="23" name="图片 22"/>
          <p:cNvPicPr>
            <a:picLocks noChangeAspect="1"/>
          </p:cNvPicPr>
          <p:nvPr/>
        </p:nvPicPr>
        <p:blipFill>
          <a:blip r:embed="rId15"/>
          <a:stretch>
            <a:fillRect/>
          </a:stretch>
        </p:blipFill>
        <p:spPr>
          <a:xfrm>
            <a:off x="4806950" y="1855470"/>
            <a:ext cx="2009775" cy="1700530"/>
          </a:xfrm>
          <a:prstGeom prst="roundRect">
            <a:avLst/>
          </a:prstGeom>
        </p:spPr>
      </p:pic>
      <p:pic>
        <p:nvPicPr>
          <p:cNvPr id="24" name="图片 23" descr="微信图片_20231115102910"/>
          <p:cNvPicPr>
            <a:picLocks noChangeAspect="1"/>
          </p:cNvPicPr>
          <p:nvPr/>
        </p:nvPicPr>
        <p:blipFill>
          <a:blip r:embed="rId16"/>
          <a:srcRect r="-2398" b="16018"/>
          <a:stretch>
            <a:fillRect/>
          </a:stretch>
        </p:blipFill>
        <p:spPr>
          <a:xfrm>
            <a:off x="1543050" y="1861185"/>
            <a:ext cx="1941830" cy="1703705"/>
          </a:xfrm>
          <a:prstGeom prst="roundRect">
            <a:avLst/>
          </a:prstGeom>
        </p:spPr>
      </p:pic>
      <p:pic>
        <p:nvPicPr>
          <p:cNvPr id="38" name="图片 37" descr="微信图片_20241202125033"/>
          <p:cNvPicPr>
            <a:picLocks noChangeAspect="1"/>
          </p:cNvPicPr>
          <p:nvPr/>
        </p:nvPicPr>
        <p:blipFill>
          <a:blip r:embed="rId17"/>
          <a:srcRect t="4028"/>
          <a:stretch>
            <a:fillRect/>
          </a:stretch>
        </p:blipFill>
        <p:spPr>
          <a:xfrm rot="16200000">
            <a:off x="8320405" y="1680845"/>
            <a:ext cx="1699260" cy="2062480"/>
          </a:xfrm>
          <a:prstGeom prst="roundRect">
            <a:avLst/>
          </a:prstGeom>
        </p:spPr>
      </p:pic>
      <p:pic>
        <p:nvPicPr>
          <p:cNvPr id="32" name="图片 31" descr="华餐logo黑体字"/>
          <p:cNvPicPr>
            <a:picLocks noChangeAspect="1"/>
          </p:cNvPicPr>
          <p:nvPr>
            <p:custDataLst>
              <p:tags r:id="rId18"/>
            </p:custDataLst>
          </p:nvPr>
        </p:nvPicPr>
        <p:blipFill>
          <a:blip r:embed="rId19"/>
          <a:stretch>
            <a:fillRect/>
          </a:stretch>
        </p:blipFill>
        <p:spPr>
          <a:xfrm>
            <a:off x="9992995" y="405130"/>
            <a:ext cx="1771650" cy="674370"/>
          </a:xfrm>
          <a:prstGeom prst="rect">
            <a:avLst/>
          </a:prstGeom>
        </p:spPr>
      </p:pic>
      <p:pic>
        <p:nvPicPr>
          <p:cNvPr id="5" name="图片 4" descr="微信图片_20241127172716"/>
          <p:cNvPicPr>
            <a:picLocks noChangeAspect="1"/>
          </p:cNvPicPr>
          <p:nvPr/>
        </p:nvPicPr>
        <p:blipFill>
          <a:blip r:embed="rId20"/>
          <a:stretch>
            <a:fillRect/>
          </a:stretch>
        </p:blipFill>
        <p:spPr>
          <a:xfrm>
            <a:off x="335915" y="332740"/>
            <a:ext cx="936625" cy="913130"/>
          </a:xfrm>
          <a:prstGeom prst="rect">
            <a:avLst/>
          </a:prstGeom>
        </p:spPr>
      </p:pic>
    </p:spTree>
    <p:custDataLst>
      <p:tags r:id="rId21"/>
    </p:custDataLst>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396355" y="1776095"/>
            <a:ext cx="5400675" cy="4344035"/>
          </a:xfrm>
          <a:prstGeom prst="rect">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4565015" y="600710"/>
            <a:ext cx="3246120" cy="859155"/>
            <a:chOff x="4387" y="4811"/>
            <a:chExt cx="5112" cy="1353"/>
          </a:xfrm>
        </p:grpSpPr>
        <p:sp>
          <p:nvSpPr>
            <p:cNvPr id="28" name="矩形 27"/>
            <p:cNvSpPr/>
            <p:nvPr/>
          </p:nvSpPr>
          <p:spPr>
            <a:xfrm>
              <a:off x="4387" y="4811"/>
              <a:ext cx="5112" cy="822"/>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人员卫生管理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29" name="矩形 28"/>
            <p:cNvSpPr/>
            <p:nvPr/>
          </p:nvSpPr>
          <p:spPr>
            <a:xfrm>
              <a:off x="4507" y="5633"/>
              <a:ext cx="4821" cy="531"/>
            </a:xfrm>
            <a:prstGeom prst="rect">
              <a:avLst/>
            </a:prstGeom>
          </p:spPr>
          <p:txBody>
            <a:bodyPr wrap="square">
              <a:spAutoFit/>
            </a:bodyPr>
            <a:p>
              <a:pPr algn="ctr"/>
              <a:r>
                <a:rPr lang="en-US" altLang="zh-CN" sz="1600" dirty="0">
                  <a:solidFill>
                    <a:srgbClr val="227F76"/>
                  </a:solidFill>
                  <a:effectLst/>
                  <a:latin typeface="黑体" panose="02010609060101010101" charset="-122"/>
                  <a:ea typeface="黑体" panose="02010609060101010101" charset="-122"/>
                  <a:cs typeface="+mn-ea"/>
                  <a:sym typeface="+mn-ea"/>
                </a:rPr>
                <a:t>Personal hygiene m</a:t>
              </a:r>
              <a:r>
                <a:rPr lang="en-US" altLang="zh-CN" sz="1600" dirty="0">
                  <a:solidFill>
                    <a:srgbClr val="247D77"/>
                  </a:solidFill>
                  <a:effectLst/>
                  <a:latin typeface="黑体" panose="02010609060101010101" charset="-122"/>
                  <a:ea typeface="黑体" panose="02010609060101010101" charset="-122"/>
                  <a:cs typeface="+mn-ea"/>
                  <a:sym typeface="+mn-ea"/>
                </a:rPr>
                <a:t>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grpSp>
        <p:nvGrpSpPr>
          <p:cNvPr id="2" name="组合 1"/>
          <p:cNvGrpSpPr/>
          <p:nvPr/>
        </p:nvGrpSpPr>
        <p:grpSpPr>
          <a:xfrm rot="0">
            <a:off x="848995" y="1776095"/>
            <a:ext cx="4523105" cy="4344670"/>
            <a:chOff x="1473" y="2181"/>
            <a:chExt cx="7123" cy="6842"/>
          </a:xfrm>
        </p:grpSpPr>
        <p:grpSp>
          <p:nvGrpSpPr>
            <p:cNvPr id="30" name="组合 29"/>
            <p:cNvGrpSpPr/>
            <p:nvPr/>
          </p:nvGrpSpPr>
          <p:grpSpPr>
            <a:xfrm rot="0">
              <a:off x="1473" y="2290"/>
              <a:ext cx="1007" cy="492"/>
              <a:chOff x="289249" y="1871753"/>
              <a:chExt cx="644857" cy="375691"/>
            </a:xfrm>
            <a:solidFill>
              <a:srgbClr val="A40013"/>
            </a:solidFill>
          </p:grpSpPr>
          <p:sp>
            <p:nvSpPr>
              <p:cNvPr id="31" name="燕尾形 30"/>
              <p:cNvSpPr/>
              <p:nvPr>
                <p:custDataLst>
                  <p:tags r:id="rId1"/>
                </p:custDataLst>
              </p:nvPr>
            </p:nvSpPr>
            <p:spPr>
              <a:xfrm>
                <a:off x="289249" y="1871753"/>
                <a:ext cx="363894" cy="363894"/>
              </a:xfrm>
              <a:prstGeom prst="chevron">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i="0" u="none" strike="noStrike" kern="1200" cap="none" spc="0" normalizeH="0" baseline="0" noProof="0">
                  <a:ln>
                    <a:noFill/>
                  </a:ln>
                  <a:solidFill>
                    <a:prstClr val="black"/>
                  </a:solidFill>
                  <a:effectLst/>
                  <a:uLnTx/>
                  <a:uFillTx/>
                  <a:latin typeface="Calibri Light" panose="020F0302020204030204"/>
                  <a:ea typeface="微软雅黑 Light" panose="020B0502040204020203" charset="-122"/>
                  <a:cs typeface="+mn-cs"/>
                </a:endParaRPr>
              </a:p>
            </p:txBody>
          </p:sp>
          <p:sp>
            <p:nvSpPr>
              <p:cNvPr id="32" name="燕尾形 31"/>
              <p:cNvSpPr/>
              <p:nvPr>
                <p:custDataLst>
                  <p:tags r:id="rId2"/>
                </p:custDataLst>
              </p:nvPr>
            </p:nvSpPr>
            <p:spPr>
              <a:xfrm>
                <a:off x="570212" y="1883550"/>
                <a:ext cx="363894" cy="363894"/>
              </a:xfrm>
              <a:prstGeom prst="chevron">
                <a:avLst/>
              </a:prstGeom>
              <a:solidFill>
                <a:srgbClr val="2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i="0" u="none" strike="noStrike" kern="1200" cap="none" spc="0" normalizeH="0" baseline="0" noProof="0">
                  <a:ln>
                    <a:noFill/>
                  </a:ln>
                  <a:solidFill>
                    <a:prstClr val="black"/>
                  </a:solidFill>
                  <a:effectLst/>
                  <a:uLnTx/>
                  <a:uFillTx/>
                  <a:latin typeface="Calibri Light" panose="020F0302020204030204"/>
                  <a:ea typeface="微软雅黑 Light" panose="020B0502040204020203" charset="-122"/>
                  <a:cs typeface="+mn-cs"/>
                </a:endParaRPr>
              </a:p>
            </p:txBody>
          </p:sp>
        </p:grpSp>
        <p:sp>
          <p:nvSpPr>
            <p:cNvPr id="33" name="矩形 32"/>
            <p:cNvSpPr/>
            <p:nvPr>
              <p:custDataLst>
                <p:tags r:id="rId3"/>
              </p:custDataLst>
            </p:nvPr>
          </p:nvSpPr>
          <p:spPr>
            <a:xfrm>
              <a:off x="2735" y="2181"/>
              <a:ext cx="4177" cy="725"/>
            </a:xfrm>
            <a:prstGeom prst="rect">
              <a:avLst/>
            </a:prstGeom>
          </p:spPr>
          <p:txBody>
            <a:bodyPr wrap="square">
              <a:spAutoFit/>
            </a:bodyPr>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cs"/>
              </a:endParaRPr>
            </a:p>
          </p:txBody>
        </p:sp>
        <p:sp>
          <p:nvSpPr>
            <p:cNvPr id="34" name="文本框 33"/>
            <p:cNvSpPr txBox="1"/>
            <p:nvPr>
              <p:custDataLst>
                <p:tags r:id="rId4"/>
              </p:custDataLst>
            </p:nvPr>
          </p:nvSpPr>
          <p:spPr>
            <a:xfrm>
              <a:off x="2480" y="2906"/>
              <a:ext cx="6116" cy="6117"/>
            </a:xfrm>
            <a:prstGeom prst="rect">
              <a:avLst/>
            </a:prstGeom>
            <a:noFill/>
            <a:ln>
              <a:noFill/>
            </a:ln>
          </p:spPr>
          <p:txBody>
            <a:bodyPr wrap="square" rtlCol="0">
              <a:noAutofit/>
            </a:bodyPr>
            <a:p>
              <a:pPr>
                <a:lnSpc>
                  <a:spcPct val="150000"/>
                </a:lnSpc>
              </a:pPr>
              <a:r>
                <a:rPr lang="en-US" altLang="zh-CN" sz="1200" dirty="0">
                  <a:solidFill>
                    <a:schemeClr val="tx1"/>
                  </a:solidFill>
                  <a:cs typeface="+mn-ea"/>
                  <a:sym typeface="+mn-lt"/>
                </a:rPr>
                <a:t> </a:t>
              </a:r>
              <a:endParaRPr lang="zh-CN" altLang="en-US" sz="1200" dirty="0">
                <a:solidFill>
                  <a:schemeClr val="tx1"/>
                </a:solidFill>
                <a:cs typeface="+mn-ea"/>
                <a:sym typeface="+mn-lt"/>
              </a:endParaRPr>
            </a:p>
            <a:p>
              <a:pPr algn="just">
                <a:lnSpc>
                  <a:spcPct val="150000"/>
                </a:lnSpc>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餐厅始终将人员卫生管理视作重中之重。</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要求全体员工严格遵守餐厅制定的卫生标准，</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    </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工作期间必须穿戴整洁的工作服、工作帽，口罩佩戴规范齐全，做好个人清洁防护。</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2.</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设立专人负责监督检查员工的卫生情况，</a:t>
              </a:r>
              <a:r>
                <a:rPr lang="en-US" altLang="zh-CN" sz="1400" dirty="0">
                  <a:latin typeface="黑体" panose="02010609060101010101" charset="-122"/>
                  <a:ea typeface="黑体" panose="02010609060101010101" charset="-122"/>
                  <a:cs typeface="黑体" panose="02010609060101010101" charset="-122"/>
                  <a:sym typeface="+mn-lt"/>
                </a:rPr>
                <a:t> </a:t>
              </a:r>
              <a:r>
                <a:rPr lang="zh-CN" altLang="en-US" sz="1400" dirty="0">
                  <a:latin typeface="黑体" panose="02010609060101010101" charset="-122"/>
                  <a:ea typeface="黑体" panose="02010609060101010101" charset="-122"/>
                  <a:cs typeface="黑体" panose="02010609060101010101" charset="-122"/>
                  <a:sym typeface="+mn-lt"/>
                </a:rPr>
                <a:t>每日对员工的卫生执行情况进行巡查，发现不符合规范的行为及时纠正。</a:t>
              </a:r>
              <a:endParaRPr lang="zh-CN" altLang="en-US" sz="1400" dirty="0">
                <a:latin typeface="黑体" panose="02010609060101010101" charset="-122"/>
                <a:ea typeface="黑体" panose="02010609060101010101" charset="-122"/>
                <a:cs typeface="黑体" panose="02010609060101010101" charset="-122"/>
                <a:sym typeface="+mn-lt"/>
              </a:endParaRPr>
            </a:p>
            <a:p>
              <a:pPr algn="just">
                <a:lnSpc>
                  <a:spcPct val="150000"/>
                </a:lnSpc>
              </a:pPr>
              <a:r>
                <a:rPr lang="zh-CN" altLang="en-US" sz="1400" dirty="0">
                  <a:latin typeface="黑体" panose="02010609060101010101" charset="-122"/>
                  <a:ea typeface="黑体" panose="02010609060101010101" charset="-122"/>
                  <a:cs typeface="黑体" panose="02010609060101010101" charset="-122"/>
                  <a:sym typeface="+mn-lt"/>
                </a:rPr>
                <a:t>全年个人卫生违规情况较上一年度降低了</a:t>
              </a:r>
              <a:r>
                <a:rPr lang="en-US" altLang="zh-CN" sz="1400" dirty="0">
                  <a:latin typeface="黑体" panose="02010609060101010101" charset="-122"/>
                  <a:ea typeface="黑体" panose="02010609060101010101" charset="-122"/>
                  <a:cs typeface="黑体" panose="02010609060101010101" charset="-122"/>
                  <a:sym typeface="+mn-lt"/>
                </a:rPr>
                <a:t>20%</a:t>
              </a:r>
              <a:r>
                <a:rPr lang="zh-CN" altLang="en-US" sz="1400" dirty="0">
                  <a:latin typeface="黑体" panose="02010609060101010101" charset="-122"/>
                  <a:ea typeface="黑体" panose="02010609060101010101" charset="-122"/>
                  <a:cs typeface="黑体" panose="02010609060101010101" charset="-122"/>
                  <a:sym typeface="+mn-lt"/>
                </a:rPr>
                <a:t>，整体卫生状况得到明显改善。</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通过这些举措，做到了全方位保障餐厅的卫生环境，让师生吃得放心。</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p:txBody>
        </p:sp>
      </p:grpSp>
      <p:pic>
        <p:nvPicPr>
          <p:cNvPr id="3" name="图片 2"/>
          <p:cNvPicPr/>
          <p:nvPr/>
        </p:nvPicPr>
        <p:blipFill>
          <a:blip r:embed="rId5"/>
          <a:stretch>
            <a:fillRect/>
          </a:stretch>
        </p:blipFill>
        <p:spPr>
          <a:xfrm>
            <a:off x="6396355" y="1775460"/>
            <a:ext cx="1800000" cy="2160270"/>
          </a:xfrm>
          <a:prstGeom prst="roundRect">
            <a:avLst/>
          </a:prstGeom>
        </p:spPr>
      </p:pic>
      <p:pic>
        <p:nvPicPr>
          <p:cNvPr id="5" name="图片 4"/>
          <p:cNvPicPr/>
          <p:nvPr/>
        </p:nvPicPr>
        <p:blipFill>
          <a:blip r:embed="rId6"/>
          <a:stretch>
            <a:fillRect/>
          </a:stretch>
        </p:blipFill>
        <p:spPr>
          <a:xfrm>
            <a:off x="8196580" y="1775460"/>
            <a:ext cx="1800000" cy="2160270"/>
          </a:xfrm>
          <a:prstGeom prst="roundRect">
            <a:avLst/>
          </a:prstGeom>
        </p:spPr>
      </p:pic>
      <p:sp>
        <p:nvSpPr>
          <p:cNvPr id="7" name="文本框 6"/>
          <p:cNvSpPr txBox="1"/>
          <p:nvPr/>
        </p:nvSpPr>
        <p:spPr>
          <a:xfrm>
            <a:off x="1489075" y="1868170"/>
            <a:ext cx="4427220" cy="368300"/>
          </a:xfrm>
          <a:prstGeom prst="rect">
            <a:avLst/>
          </a:prstGeom>
          <a:noFill/>
        </p:spPr>
        <p:txBody>
          <a:bodyPr wrap="square" rtlCol="0">
            <a:spAutoFit/>
          </a:bodyPr>
          <a:p>
            <a:r>
              <a:rPr lang="zh-CN" altLang="en-US">
                <a:latin typeface="黑体" panose="02010609060101010101" charset="-122"/>
                <a:ea typeface="黑体" panose="02010609060101010101" charset="-122"/>
              </a:rPr>
              <a:t>每天落实晨会制度，食安平台数字化管理</a:t>
            </a:r>
            <a:endParaRPr lang="zh-CN" altLang="en-US">
              <a:latin typeface="黑体" panose="02010609060101010101" charset="-122"/>
              <a:ea typeface="黑体" panose="02010609060101010101" charset="-122"/>
            </a:endParaRPr>
          </a:p>
        </p:txBody>
      </p:sp>
      <p:pic>
        <p:nvPicPr>
          <p:cNvPr id="8" name="图片 7" descr="微信图片_20241202140034"/>
          <p:cNvPicPr/>
          <p:nvPr/>
        </p:nvPicPr>
        <p:blipFill>
          <a:blip r:embed="rId7"/>
          <a:stretch>
            <a:fillRect/>
          </a:stretch>
        </p:blipFill>
        <p:spPr>
          <a:xfrm>
            <a:off x="9996805" y="1775460"/>
            <a:ext cx="1800000" cy="2160000"/>
          </a:xfrm>
          <a:prstGeom prst="roundRect">
            <a:avLst/>
          </a:prstGeom>
        </p:spPr>
      </p:pic>
      <p:pic>
        <p:nvPicPr>
          <p:cNvPr id="9" name="图片 8" descr="微信图片_20241202140118"/>
          <p:cNvPicPr>
            <a:picLocks noChangeAspect="1"/>
          </p:cNvPicPr>
          <p:nvPr/>
        </p:nvPicPr>
        <p:blipFill>
          <a:blip r:embed="rId8"/>
          <a:srcRect r="9030"/>
          <a:stretch>
            <a:fillRect/>
          </a:stretch>
        </p:blipFill>
        <p:spPr>
          <a:xfrm>
            <a:off x="9996805" y="3935730"/>
            <a:ext cx="1800000" cy="2160000"/>
          </a:xfrm>
          <a:prstGeom prst="roundRect">
            <a:avLst/>
          </a:prstGeom>
        </p:spPr>
      </p:pic>
      <p:pic>
        <p:nvPicPr>
          <p:cNvPr id="10" name="图片 9" descr="微信图片_20241202141042"/>
          <p:cNvPicPr>
            <a:picLocks noChangeAspect="1"/>
          </p:cNvPicPr>
          <p:nvPr/>
        </p:nvPicPr>
        <p:blipFill>
          <a:blip r:embed="rId9"/>
          <a:stretch>
            <a:fillRect/>
          </a:stretch>
        </p:blipFill>
        <p:spPr>
          <a:xfrm>
            <a:off x="6396355" y="3935730"/>
            <a:ext cx="1800000" cy="2160000"/>
          </a:xfrm>
          <a:prstGeom prst="roundRect">
            <a:avLst/>
          </a:prstGeom>
        </p:spPr>
      </p:pic>
      <p:pic>
        <p:nvPicPr>
          <p:cNvPr id="11" name="图片 10" descr="微信图片_20241202141049"/>
          <p:cNvPicPr>
            <a:picLocks noChangeAspect="1"/>
          </p:cNvPicPr>
          <p:nvPr/>
        </p:nvPicPr>
        <p:blipFill>
          <a:blip r:embed="rId10"/>
          <a:stretch>
            <a:fillRect/>
          </a:stretch>
        </p:blipFill>
        <p:spPr>
          <a:xfrm>
            <a:off x="8196580" y="3935730"/>
            <a:ext cx="1800000" cy="2160000"/>
          </a:xfrm>
          <a:prstGeom prst="roundRect">
            <a:avLst/>
          </a:prstGeom>
        </p:spPr>
      </p:pic>
      <p:pic>
        <p:nvPicPr>
          <p:cNvPr id="6" name="图片 5" descr="华餐logo黑体字"/>
          <p:cNvPicPr>
            <a:picLocks noChangeAspect="1"/>
          </p:cNvPicPr>
          <p:nvPr>
            <p:custDataLst>
              <p:tags r:id="rId11"/>
            </p:custDataLst>
          </p:nvPr>
        </p:nvPicPr>
        <p:blipFill>
          <a:blip r:embed="rId12"/>
          <a:stretch>
            <a:fillRect/>
          </a:stretch>
        </p:blipFill>
        <p:spPr>
          <a:xfrm>
            <a:off x="9839960" y="332740"/>
            <a:ext cx="1771650" cy="674370"/>
          </a:xfrm>
          <a:prstGeom prst="rect">
            <a:avLst/>
          </a:prstGeom>
        </p:spPr>
      </p:pic>
      <p:pic>
        <p:nvPicPr>
          <p:cNvPr id="12" name="图片 11" descr="微信图片_20241127172716"/>
          <p:cNvPicPr>
            <a:picLocks noChangeAspect="1"/>
          </p:cNvPicPr>
          <p:nvPr/>
        </p:nvPicPr>
        <p:blipFill>
          <a:blip r:embed="rId13"/>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rot="0">
            <a:off x="5412740" y="912495"/>
            <a:ext cx="1365885" cy="749300"/>
            <a:chOff x="7747" y="2996"/>
            <a:chExt cx="2151" cy="1237"/>
          </a:xfrm>
          <a:solidFill>
            <a:srgbClr val="FACB85"/>
          </a:solidFill>
        </p:grpSpPr>
        <p:sp>
          <p:nvSpPr>
            <p:cNvPr id="7" name="椭圆 6"/>
            <p:cNvSpPr/>
            <p:nvPr/>
          </p:nvSpPr>
          <p:spPr>
            <a:xfrm>
              <a:off x="8204" y="2996"/>
              <a:ext cx="1237" cy="1237"/>
            </a:xfrm>
            <a:prstGeom prst="ellipse">
              <a:avLst/>
            </a:prstGeom>
            <a:solidFill>
              <a:srgbClr val="227F76"/>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rgbClr val="227F76"/>
                </a:solidFill>
                <a:cs typeface="+mn-ea"/>
                <a:sym typeface="+mn-lt"/>
              </a:endParaRPr>
            </a:p>
          </p:txBody>
        </p:sp>
        <p:sp>
          <p:nvSpPr>
            <p:cNvPr id="8" name="文本框 9"/>
            <p:cNvSpPr txBox="1"/>
            <p:nvPr/>
          </p:nvSpPr>
          <p:spPr>
            <a:xfrm>
              <a:off x="7747" y="3178"/>
              <a:ext cx="2151" cy="914"/>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p>
              <a:pPr marL="0" lvl="1" algn="ctr"/>
              <a:r>
                <a:rPr lang="en-US" altLang="zh-CN" sz="3600" dirty="0">
                  <a:solidFill>
                    <a:srgbClr val="FFFFFF"/>
                  </a:solidFill>
                  <a:latin typeface="+mn-lt"/>
                  <a:ea typeface="+mn-ea"/>
                  <a:cs typeface="+mn-ea"/>
                  <a:sym typeface="+mn-lt"/>
                </a:rPr>
                <a:t>a</a:t>
              </a:r>
              <a:endParaRPr lang="en-US" altLang="zh-CN" sz="3600" dirty="0">
                <a:solidFill>
                  <a:srgbClr val="FFFFFF"/>
                </a:solidFill>
                <a:latin typeface="+mn-lt"/>
                <a:ea typeface="+mn-ea"/>
                <a:cs typeface="+mn-ea"/>
                <a:sym typeface="+mn-lt"/>
              </a:endParaRPr>
            </a:p>
          </p:txBody>
        </p:sp>
      </p:grpSp>
      <p:grpSp>
        <p:nvGrpSpPr>
          <p:cNvPr id="9" name="组合 8"/>
          <p:cNvGrpSpPr/>
          <p:nvPr/>
        </p:nvGrpSpPr>
        <p:grpSpPr>
          <a:xfrm rot="0">
            <a:off x="4791074" y="2074545"/>
            <a:ext cx="2609215" cy="1017269"/>
            <a:chOff x="3136510" y="2699712"/>
            <a:chExt cx="2609262" cy="1017363"/>
          </a:xfrm>
        </p:grpSpPr>
        <p:sp>
          <p:nvSpPr>
            <p:cNvPr id="10" name="矩形 9"/>
            <p:cNvSpPr/>
            <p:nvPr/>
          </p:nvSpPr>
          <p:spPr>
            <a:xfrm>
              <a:off x="3315583" y="2699712"/>
              <a:ext cx="2411773" cy="507412"/>
            </a:xfrm>
            <a:prstGeom prst="rect">
              <a:avLst/>
            </a:prstGeom>
          </p:spPr>
          <p:txBody>
            <a:bodyPr wrap="square">
              <a:noAutofit/>
            </a:bodyPr>
            <a:p>
              <a:pPr algn="ctr"/>
              <a:r>
                <a:rPr lang="zh-CN" altLang="en-US" sz="2800" dirty="0">
                  <a:solidFill>
                    <a:srgbClr val="227F76"/>
                  </a:solidFill>
                  <a:latin typeface="黑体" panose="02010609060101010101" charset="-122"/>
                  <a:ea typeface="黑体" panose="02010609060101010101" charset="-122"/>
                  <a:cs typeface="+mn-ea"/>
                  <a:sym typeface="+mn-lt"/>
                </a:rPr>
                <a:t>人员管理</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11" name="矩形 10"/>
            <p:cNvSpPr/>
            <p:nvPr/>
          </p:nvSpPr>
          <p:spPr>
            <a:xfrm>
              <a:off x="3136510" y="3355092"/>
              <a:ext cx="2609262" cy="361983"/>
            </a:xfrm>
            <a:prstGeom prst="rect">
              <a:avLst/>
            </a:prstGeom>
          </p:spPr>
          <p:txBody>
            <a:bodyPr wrap="square">
              <a:no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Personal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sp>
        <p:nvSpPr>
          <p:cNvPr id="13" name="文本框 12"/>
          <p:cNvSpPr txBox="1"/>
          <p:nvPr/>
        </p:nvSpPr>
        <p:spPr>
          <a:xfrm>
            <a:off x="2231390" y="3672205"/>
            <a:ext cx="7720965" cy="1651000"/>
          </a:xfrm>
          <a:prstGeom prst="rect">
            <a:avLst/>
          </a:prstGeom>
          <a:noFill/>
          <a:ln>
            <a:noFill/>
          </a:ln>
        </p:spPr>
        <p:txBody>
          <a:bodyPr wrap="square" rtlCol="0">
            <a:noAutofit/>
          </a:bodyPr>
          <a:p>
            <a:pPr algn="ctr">
              <a:lnSpc>
                <a:spcPct val="150000"/>
              </a:lnSpc>
            </a:pPr>
            <a:r>
              <a:rPr lang="zh-CN" altLang="en-US" sz="1600" dirty="0">
                <a:solidFill>
                  <a:schemeClr val="tx1">
                    <a:lumMod val="75000"/>
                    <a:lumOff val="25000"/>
                  </a:schemeClr>
                </a:solidFill>
                <a:latin typeface="黑体" panose="02010609060101010101" charset="-122"/>
                <a:ea typeface="黑体" panose="02010609060101010101" charset="-122"/>
                <a:cs typeface="+mn-ea"/>
                <a:sym typeface="+mn-lt"/>
              </a:rPr>
              <a:t>在过去一年里，桃园餐厅高度重视人员管理工作。通过合理排班，充分考虑就餐高峰与低谷时段，确保每个岗位都有充足人手，保障餐厅平稳有序运营。同时，建立了清晰的岗位责任制度，明确每位员工的工作职责，让各项任务都能精准落实到人，有效避免了工作推诿情况的发生，提升了整体工作效率，为师生提供更高效的餐饮服务。</a:t>
            </a:r>
            <a:endParaRPr lang="zh-CN" altLang="en-US" sz="1600" dirty="0">
              <a:solidFill>
                <a:schemeClr val="tx1">
                  <a:lumMod val="75000"/>
                  <a:lumOff val="25000"/>
                </a:schemeClr>
              </a:solidFill>
              <a:latin typeface="黑体" panose="02010609060101010101" charset="-122"/>
              <a:ea typeface="黑体" panose="02010609060101010101" charset="-122"/>
              <a:cs typeface="+mn-ea"/>
              <a:sym typeface="+mn-lt"/>
            </a:endParaRPr>
          </a:p>
        </p:txBody>
      </p:sp>
      <p:pic>
        <p:nvPicPr>
          <p:cNvPr id="32" name="图片 31" descr="华餐logo黑体字"/>
          <p:cNvPicPr>
            <a:picLocks noChangeAspect="1"/>
          </p:cNvPicPr>
          <p:nvPr>
            <p:custDataLst>
              <p:tags r:id="rId1"/>
            </p:custDataLst>
          </p:nvPr>
        </p:nvPicPr>
        <p:blipFill>
          <a:blip r:embed="rId2"/>
          <a:stretch>
            <a:fillRect/>
          </a:stretch>
        </p:blipFill>
        <p:spPr>
          <a:xfrm>
            <a:off x="10128250" y="189230"/>
            <a:ext cx="1771650" cy="674370"/>
          </a:xfrm>
          <a:prstGeom prst="rect">
            <a:avLst/>
          </a:prstGeom>
        </p:spPr>
      </p:pic>
      <p:pic>
        <p:nvPicPr>
          <p:cNvPr id="3" name="图片 2" descr="微信图片_20241127172716"/>
          <p:cNvPicPr>
            <a:picLocks noChangeAspect="1"/>
          </p:cNvPicPr>
          <p:nvPr/>
        </p:nvPicPr>
        <p:blipFill>
          <a:blip r:embed="rId3"/>
          <a:stretch>
            <a:fillRect/>
          </a:stretch>
        </p:blipFill>
        <p:spPr>
          <a:xfrm>
            <a:off x="264160" y="1168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4481195" y="600710"/>
            <a:ext cx="3181350" cy="859155"/>
            <a:chOff x="4255" y="4811"/>
            <a:chExt cx="5010" cy="1353"/>
          </a:xfrm>
        </p:grpSpPr>
        <p:sp>
          <p:nvSpPr>
            <p:cNvPr id="28" name="矩形 27"/>
            <p:cNvSpPr/>
            <p:nvPr/>
          </p:nvSpPr>
          <p:spPr>
            <a:xfrm>
              <a:off x="4255" y="4811"/>
              <a:ext cx="5010" cy="822"/>
            </a:xfrm>
            <a:prstGeom prst="rect">
              <a:avLst/>
            </a:prstGeom>
          </p:spPr>
          <p:txBody>
            <a:bodyPr wrap="square">
              <a:spAutoFit/>
            </a:bodyPr>
            <a:p>
              <a:pPr algn="ctr"/>
              <a:r>
                <a:rPr lang="zh-CN" altLang="en-US" sz="2800" dirty="0">
                  <a:solidFill>
                    <a:srgbClr val="227F76"/>
                  </a:solidFill>
                  <a:latin typeface="黑体" panose="02010609060101010101" charset="-122"/>
                  <a:ea typeface="黑体" panose="02010609060101010101" charset="-122"/>
                  <a:cs typeface="+mn-ea"/>
                  <a:sym typeface="+mn-lt"/>
                </a:rPr>
                <a:t>原料采购</a:t>
              </a:r>
              <a:endParaRPr lang="zh-CN" altLang="en-US" sz="2800" dirty="0">
                <a:solidFill>
                  <a:srgbClr val="227F76"/>
                </a:solidFill>
                <a:latin typeface="黑体" panose="02010609060101010101" charset="-122"/>
                <a:ea typeface="黑体" panose="02010609060101010101" charset="-122"/>
                <a:cs typeface="+mn-ea"/>
                <a:sym typeface="+mn-lt"/>
              </a:endParaRPr>
            </a:p>
          </p:txBody>
        </p:sp>
        <p:sp>
          <p:nvSpPr>
            <p:cNvPr id="29" name="矩形 28"/>
            <p:cNvSpPr/>
            <p:nvPr/>
          </p:nvSpPr>
          <p:spPr>
            <a:xfrm>
              <a:off x="4336" y="5633"/>
              <a:ext cx="4929" cy="531"/>
            </a:xfrm>
            <a:prstGeom prst="rect">
              <a:avLst/>
            </a:prstGeom>
          </p:spPr>
          <p:txBody>
            <a:bodyPr wrap="square">
              <a:spAutoFit/>
            </a:bodyPr>
            <a:p>
              <a:pPr algn="ctr"/>
              <a:r>
                <a:rPr lang="en-US" altLang="zh-CN" sz="1600" dirty="0">
                  <a:solidFill>
                    <a:srgbClr val="247D77"/>
                  </a:solidFill>
                  <a:effectLst/>
                  <a:latin typeface="黑体" panose="02010609060101010101" charset="-122"/>
                  <a:ea typeface="黑体" panose="02010609060101010101" charset="-122"/>
                  <a:cs typeface="+mn-ea"/>
                  <a:sym typeface="+mn-ea"/>
                </a:rPr>
                <a:t>Personal  Health Management</a:t>
              </a:r>
              <a:endParaRPr lang="en-US" altLang="zh-CN" sz="1600" dirty="0">
                <a:solidFill>
                  <a:srgbClr val="247D77"/>
                </a:solidFill>
                <a:effectLst/>
                <a:latin typeface="黑体" panose="02010609060101010101" charset="-122"/>
                <a:ea typeface="黑体" panose="02010609060101010101" charset="-122"/>
                <a:cs typeface="+mn-ea"/>
                <a:sym typeface="+mn-ea"/>
              </a:endParaRPr>
            </a:p>
          </p:txBody>
        </p:sp>
      </p:grpSp>
      <p:sp>
        <p:nvSpPr>
          <p:cNvPr id="35" name="camille"/>
          <p:cNvSpPr/>
          <p:nvPr>
            <p:custDataLst>
              <p:tags r:id="rId1"/>
            </p:custDataLst>
          </p:nvPr>
        </p:nvSpPr>
        <p:spPr bwMode="auto">
          <a:xfrm flipH="1">
            <a:off x="3075305" y="2887980"/>
            <a:ext cx="179705" cy="180975"/>
          </a:xfrm>
          <a:custGeom>
            <a:avLst/>
            <a:gdLst>
              <a:gd name="T0" fmla="*/ 30 w 171"/>
              <a:gd name="T1" fmla="*/ 141 h 172"/>
              <a:gd name="T2" fmla="*/ 30 w 171"/>
              <a:gd name="T3" fmla="*/ 31 h 172"/>
              <a:gd name="T4" fmla="*/ 141 w 171"/>
              <a:gd name="T5" fmla="*/ 31 h 172"/>
              <a:gd name="T6" fmla="*/ 141 w 171"/>
              <a:gd name="T7" fmla="*/ 141 h 172"/>
              <a:gd name="T8" fmla="*/ 30 w 171"/>
              <a:gd name="T9" fmla="*/ 141 h 172"/>
            </a:gdLst>
            <a:ahLst/>
            <a:cxnLst>
              <a:cxn ang="0">
                <a:pos x="T0" y="T1"/>
              </a:cxn>
              <a:cxn ang="0">
                <a:pos x="T2" y="T3"/>
              </a:cxn>
              <a:cxn ang="0">
                <a:pos x="T4" y="T5"/>
              </a:cxn>
              <a:cxn ang="0">
                <a:pos x="T6" y="T7"/>
              </a:cxn>
              <a:cxn ang="0">
                <a:pos x="T8" y="T9"/>
              </a:cxn>
            </a:cxnLst>
            <a:rect l="0" t="0" r="r" b="b"/>
            <a:pathLst>
              <a:path w="171" h="172">
                <a:moveTo>
                  <a:pt x="30" y="141"/>
                </a:moveTo>
                <a:cubicBezTo>
                  <a:pt x="0" y="111"/>
                  <a:pt x="0" y="61"/>
                  <a:pt x="30" y="31"/>
                </a:cubicBezTo>
                <a:cubicBezTo>
                  <a:pt x="61" y="0"/>
                  <a:pt x="110" y="0"/>
                  <a:pt x="141" y="31"/>
                </a:cubicBezTo>
                <a:cubicBezTo>
                  <a:pt x="171" y="61"/>
                  <a:pt x="171" y="111"/>
                  <a:pt x="141" y="141"/>
                </a:cubicBezTo>
                <a:cubicBezTo>
                  <a:pt x="110" y="172"/>
                  <a:pt x="61" y="172"/>
                  <a:pt x="30" y="14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camille"/>
          <p:cNvSpPr>
            <a:spLocks noChangeArrowheads="1"/>
          </p:cNvSpPr>
          <p:nvPr>
            <p:custDataLst>
              <p:tags r:id="rId2"/>
            </p:custDataLst>
          </p:nvPr>
        </p:nvSpPr>
        <p:spPr bwMode="auto">
          <a:xfrm flipH="1">
            <a:off x="3429635" y="3749040"/>
            <a:ext cx="164465" cy="163830"/>
          </a:xfrm>
          <a:prstGeom prst="ellipse">
            <a:avLst/>
          </a:pr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camille"/>
          <p:cNvSpPr/>
          <p:nvPr>
            <p:custDataLst>
              <p:tags r:id="rId3"/>
            </p:custDataLst>
          </p:nvPr>
        </p:nvSpPr>
        <p:spPr bwMode="auto">
          <a:xfrm flipH="1">
            <a:off x="3077210" y="4573905"/>
            <a:ext cx="179705" cy="180340"/>
          </a:xfrm>
          <a:custGeom>
            <a:avLst/>
            <a:gdLst>
              <a:gd name="T0" fmla="*/ 141 w 171"/>
              <a:gd name="T1" fmla="*/ 141 h 172"/>
              <a:gd name="T2" fmla="*/ 30 w 171"/>
              <a:gd name="T3" fmla="*/ 141 h 172"/>
              <a:gd name="T4" fmla="*/ 30 w 171"/>
              <a:gd name="T5" fmla="*/ 31 h 172"/>
              <a:gd name="T6" fmla="*/ 141 w 171"/>
              <a:gd name="T7" fmla="*/ 31 h 172"/>
              <a:gd name="T8" fmla="*/ 141 w 171"/>
              <a:gd name="T9" fmla="*/ 141 h 172"/>
            </a:gdLst>
            <a:ahLst/>
            <a:cxnLst>
              <a:cxn ang="0">
                <a:pos x="T0" y="T1"/>
              </a:cxn>
              <a:cxn ang="0">
                <a:pos x="T2" y="T3"/>
              </a:cxn>
              <a:cxn ang="0">
                <a:pos x="T4" y="T5"/>
              </a:cxn>
              <a:cxn ang="0">
                <a:pos x="T6" y="T7"/>
              </a:cxn>
              <a:cxn ang="0">
                <a:pos x="T8" y="T9"/>
              </a:cxn>
            </a:cxnLst>
            <a:rect l="0" t="0" r="r" b="b"/>
            <a:pathLst>
              <a:path w="171" h="172">
                <a:moveTo>
                  <a:pt x="141" y="141"/>
                </a:moveTo>
                <a:cubicBezTo>
                  <a:pt x="110" y="172"/>
                  <a:pt x="61" y="172"/>
                  <a:pt x="30" y="141"/>
                </a:cubicBezTo>
                <a:cubicBezTo>
                  <a:pt x="0" y="111"/>
                  <a:pt x="0" y="61"/>
                  <a:pt x="30" y="31"/>
                </a:cubicBezTo>
                <a:cubicBezTo>
                  <a:pt x="61" y="0"/>
                  <a:pt x="110" y="0"/>
                  <a:pt x="141" y="31"/>
                </a:cubicBezTo>
                <a:cubicBezTo>
                  <a:pt x="171" y="61"/>
                  <a:pt x="171" y="111"/>
                  <a:pt x="141" y="14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camille"/>
          <p:cNvSpPr>
            <a:spLocks noEditPoints="1"/>
          </p:cNvSpPr>
          <p:nvPr/>
        </p:nvSpPr>
        <p:spPr bwMode="auto">
          <a:xfrm flipH="1">
            <a:off x="1115060" y="2631440"/>
            <a:ext cx="2408555" cy="2410460"/>
          </a:xfrm>
          <a:custGeom>
            <a:avLst/>
            <a:gdLst>
              <a:gd name="T0" fmla="*/ 1146 w 2291"/>
              <a:gd name="T1" fmla="*/ 48 h 2291"/>
              <a:gd name="T2" fmla="*/ 1922 w 2291"/>
              <a:gd name="T3" fmla="*/ 369 h 2291"/>
              <a:gd name="T4" fmla="*/ 2243 w 2291"/>
              <a:gd name="T5" fmla="*/ 1146 h 2291"/>
              <a:gd name="T6" fmla="*/ 1922 w 2291"/>
              <a:gd name="T7" fmla="*/ 1922 h 2291"/>
              <a:gd name="T8" fmla="*/ 1146 w 2291"/>
              <a:gd name="T9" fmla="*/ 2243 h 2291"/>
              <a:gd name="T10" fmla="*/ 369 w 2291"/>
              <a:gd name="T11" fmla="*/ 1922 h 2291"/>
              <a:gd name="T12" fmla="*/ 48 w 2291"/>
              <a:gd name="T13" fmla="*/ 1146 h 2291"/>
              <a:gd name="T14" fmla="*/ 369 w 2291"/>
              <a:gd name="T15" fmla="*/ 369 h 2291"/>
              <a:gd name="T16" fmla="*/ 1146 w 2291"/>
              <a:gd name="T17" fmla="*/ 48 h 2291"/>
              <a:gd name="T18" fmla="*/ 1146 w 2291"/>
              <a:gd name="T19" fmla="*/ 0 h 2291"/>
              <a:gd name="T20" fmla="*/ 0 w 2291"/>
              <a:gd name="T21" fmla="*/ 1146 h 2291"/>
              <a:gd name="T22" fmla="*/ 1146 w 2291"/>
              <a:gd name="T23" fmla="*/ 2291 h 2291"/>
              <a:gd name="T24" fmla="*/ 2291 w 2291"/>
              <a:gd name="T25" fmla="*/ 1146 h 2291"/>
              <a:gd name="T26" fmla="*/ 1146 w 2291"/>
              <a:gd name="T27" fmla="*/ 0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1" h="2291">
                <a:moveTo>
                  <a:pt x="1146" y="48"/>
                </a:moveTo>
                <a:cubicBezTo>
                  <a:pt x="1439" y="48"/>
                  <a:pt x="1714" y="162"/>
                  <a:pt x="1922" y="369"/>
                </a:cubicBezTo>
                <a:cubicBezTo>
                  <a:pt x="2129" y="577"/>
                  <a:pt x="2243" y="852"/>
                  <a:pt x="2243" y="1146"/>
                </a:cubicBezTo>
                <a:cubicBezTo>
                  <a:pt x="2243" y="1439"/>
                  <a:pt x="2129" y="1714"/>
                  <a:pt x="1922" y="1922"/>
                </a:cubicBezTo>
                <a:cubicBezTo>
                  <a:pt x="1714" y="2129"/>
                  <a:pt x="1439" y="2243"/>
                  <a:pt x="1146" y="2243"/>
                </a:cubicBezTo>
                <a:cubicBezTo>
                  <a:pt x="852" y="2243"/>
                  <a:pt x="577" y="2129"/>
                  <a:pt x="369" y="1922"/>
                </a:cubicBezTo>
                <a:cubicBezTo>
                  <a:pt x="162" y="1714"/>
                  <a:pt x="48" y="1439"/>
                  <a:pt x="48" y="1146"/>
                </a:cubicBezTo>
                <a:cubicBezTo>
                  <a:pt x="48" y="852"/>
                  <a:pt x="162" y="577"/>
                  <a:pt x="369" y="369"/>
                </a:cubicBezTo>
                <a:cubicBezTo>
                  <a:pt x="577" y="162"/>
                  <a:pt x="852" y="48"/>
                  <a:pt x="1146" y="48"/>
                </a:cubicBezTo>
                <a:moveTo>
                  <a:pt x="1146" y="0"/>
                </a:moveTo>
                <a:cubicBezTo>
                  <a:pt x="513" y="0"/>
                  <a:pt x="0" y="513"/>
                  <a:pt x="0" y="1146"/>
                </a:cubicBezTo>
                <a:cubicBezTo>
                  <a:pt x="0" y="1778"/>
                  <a:pt x="513" y="2291"/>
                  <a:pt x="1146" y="2291"/>
                </a:cubicBezTo>
                <a:cubicBezTo>
                  <a:pt x="1778" y="2291"/>
                  <a:pt x="2291" y="1778"/>
                  <a:pt x="2291" y="1146"/>
                </a:cubicBezTo>
                <a:cubicBezTo>
                  <a:pt x="2291" y="513"/>
                  <a:pt x="1778" y="0"/>
                  <a:pt x="1146" y="0"/>
                </a:cubicBezTo>
                <a:close/>
              </a:path>
            </a:pathLst>
          </a:custGeom>
          <a:solidFill>
            <a:srgbClr val="227F76"/>
          </a:solid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camille"/>
          <p:cNvSpPr/>
          <p:nvPr>
            <p:custDataLst>
              <p:tags r:id="rId4"/>
            </p:custDataLst>
          </p:nvPr>
        </p:nvSpPr>
        <p:spPr bwMode="auto">
          <a:xfrm flipH="1">
            <a:off x="3255010" y="1998980"/>
            <a:ext cx="920750" cy="920750"/>
          </a:xfrm>
          <a:custGeom>
            <a:avLst/>
            <a:gdLst>
              <a:gd name="T0" fmla="*/ 876 w 876"/>
              <a:gd name="T1" fmla="*/ 431 h 875"/>
              <a:gd name="T2" fmla="*/ 765 w 876"/>
              <a:gd name="T3" fmla="*/ 137 h 875"/>
              <a:gd name="T4" fmla="*/ 443 w 876"/>
              <a:gd name="T5" fmla="*/ 0 h 875"/>
              <a:gd name="T6" fmla="*/ 0 w 876"/>
              <a:gd name="T7" fmla="*/ 444 h 875"/>
              <a:gd name="T8" fmla="*/ 111 w 876"/>
              <a:gd name="T9" fmla="*/ 738 h 875"/>
              <a:gd name="T10" fmla="*/ 432 w 876"/>
              <a:gd name="T11" fmla="*/ 875 h 875"/>
              <a:gd name="T12" fmla="*/ 876 w 876"/>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6" h="875">
                <a:moveTo>
                  <a:pt x="876" y="431"/>
                </a:moveTo>
                <a:cubicBezTo>
                  <a:pt x="876" y="318"/>
                  <a:pt x="834" y="215"/>
                  <a:pt x="765" y="137"/>
                </a:cubicBezTo>
                <a:cubicBezTo>
                  <a:pt x="684" y="52"/>
                  <a:pt x="570" y="0"/>
                  <a:pt x="443" y="0"/>
                </a:cubicBezTo>
                <a:cubicBezTo>
                  <a:pt x="198" y="0"/>
                  <a:pt x="0" y="198"/>
                  <a:pt x="0" y="444"/>
                </a:cubicBezTo>
                <a:cubicBezTo>
                  <a:pt x="0" y="556"/>
                  <a:pt x="42" y="659"/>
                  <a:pt x="111" y="738"/>
                </a:cubicBezTo>
                <a:cubicBezTo>
                  <a:pt x="192" y="822"/>
                  <a:pt x="306" y="875"/>
                  <a:pt x="432" y="875"/>
                </a:cubicBezTo>
                <a:cubicBezTo>
                  <a:pt x="677" y="875"/>
                  <a:pt x="876" y="676"/>
                  <a:pt x="876"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camille"/>
          <p:cNvSpPr/>
          <p:nvPr>
            <p:custDataLst>
              <p:tags r:id="rId5"/>
            </p:custDataLst>
          </p:nvPr>
        </p:nvSpPr>
        <p:spPr bwMode="auto">
          <a:xfrm flipH="1">
            <a:off x="3218815" y="4712970"/>
            <a:ext cx="922655" cy="920750"/>
          </a:xfrm>
          <a:custGeom>
            <a:avLst/>
            <a:gdLst>
              <a:gd name="T0" fmla="*/ 877 w 877"/>
              <a:gd name="T1" fmla="*/ 431 h 875"/>
              <a:gd name="T2" fmla="*/ 765 w 877"/>
              <a:gd name="T3" fmla="*/ 137 h 875"/>
              <a:gd name="T4" fmla="*/ 444 w 877"/>
              <a:gd name="T5" fmla="*/ 0 h 875"/>
              <a:gd name="T6" fmla="*/ 0 w 877"/>
              <a:gd name="T7" fmla="*/ 444 h 875"/>
              <a:gd name="T8" fmla="*/ 112 w 877"/>
              <a:gd name="T9" fmla="*/ 738 h 875"/>
              <a:gd name="T10" fmla="*/ 433 w 877"/>
              <a:gd name="T11" fmla="*/ 875 h 875"/>
              <a:gd name="T12" fmla="*/ 877 w 877"/>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7" h="875">
                <a:moveTo>
                  <a:pt x="877" y="431"/>
                </a:moveTo>
                <a:cubicBezTo>
                  <a:pt x="877" y="319"/>
                  <a:pt x="835" y="216"/>
                  <a:pt x="765" y="137"/>
                </a:cubicBezTo>
                <a:cubicBezTo>
                  <a:pt x="684" y="53"/>
                  <a:pt x="570" y="0"/>
                  <a:pt x="444" y="0"/>
                </a:cubicBezTo>
                <a:cubicBezTo>
                  <a:pt x="199" y="0"/>
                  <a:pt x="0" y="199"/>
                  <a:pt x="0" y="444"/>
                </a:cubicBezTo>
                <a:cubicBezTo>
                  <a:pt x="0" y="557"/>
                  <a:pt x="42" y="660"/>
                  <a:pt x="112" y="738"/>
                </a:cubicBezTo>
                <a:cubicBezTo>
                  <a:pt x="193" y="823"/>
                  <a:pt x="307" y="875"/>
                  <a:pt x="433" y="875"/>
                </a:cubicBezTo>
                <a:cubicBezTo>
                  <a:pt x="678" y="875"/>
                  <a:pt x="877" y="677"/>
                  <a:pt x="877"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camille"/>
          <p:cNvSpPr/>
          <p:nvPr>
            <p:custDataLst>
              <p:tags r:id="rId6"/>
            </p:custDataLst>
          </p:nvPr>
        </p:nvSpPr>
        <p:spPr bwMode="auto">
          <a:xfrm flipH="1">
            <a:off x="3776345" y="3367405"/>
            <a:ext cx="920750" cy="920750"/>
          </a:xfrm>
          <a:custGeom>
            <a:avLst/>
            <a:gdLst>
              <a:gd name="T0" fmla="*/ 876 w 876"/>
              <a:gd name="T1" fmla="*/ 431 h 875"/>
              <a:gd name="T2" fmla="*/ 765 w 876"/>
              <a:gd name="T3" fmla="*/ 137 h 875"/>
              <a:gd name="T4" fmla="*/ 444 w 876"/>
              <a:gd name="T5" fmla="*/ 0 h 875"/>
              <a:gd name="T6" fmla="*/ 0 w 876"/>
              <a:gd name="T7" fmla="*/ 444 h 875"/>
              <a:gd name="T8" fmla="*/ 111 w 876"/>
              <a:gd name="T9" fmla="*/ 738 h 875"/>
              <a:gd name="T10" fmla="*/ 432 w 876"/>
              <a:gd name="T11" fmla="*/ 875 h 875"/>
              <a:gd name="T12" fmla="*/ 876 w 876"/>
              <a:gd name="T13" fmla="*/ 431 h 875"/>
            </a:gdLst>
            <a:ahLst/>
            <a:cxnLst>
              <a:cxn ang="0">
                <a:pos x="T0" y="T1"/>
              </a:cxn>
              <a:cxn ang="0">
                <a:pos x="T2" y="T3"/>
              </a:cxn>
              <a:cxn ang="0">
                <a:pos x="T4" y="T5"/>
              </a:cxn>
              <a:cxn ang="0">
                <a:pos x="T6" y="T7"/>
              </a:cxn>
              <a:cxn ang="0">
                <a:pos x="T8" y="T9"/>
              </a:cxn>
              <a:cxn ang="0">
                <a:pos x="T10" y="T11"/>
              </a:cxn>
              <a:cxn ang="0">
                <a:pos x="T12" y="T13"/>
              </a:cxn>
            </a:cxnLst>
            <a:rect l="0" t="0" r="r" b="b"/>
            <a:pathLst>
              <a:path w="876" h="875">
                <a:moveTo>
                  <a:pt x="876" y="431"/>
                </a:moveTo>
                <a:cubicBezTo>
                  <a:pt x="876" y="319"/>
                  <a:pt x="834" y="216"/>
                  <a:pt x="765" y="137"/>
                </a:cubicBezTo>
                <a:cubicBezTo>
                  <a:pt x="684" y="53"/>
                  <a:pt x="570" y="0"/>
                  <a:pt x="444" y="0"/>
                </a:cubicBezTo>
                <a:cubicBezTo>
                  <a:pt x="199" y="0"/>
                  <a:pt x="0" y="199"/>
                  <a:pt x="0" y="444"/>
                </a:cubicBezTo>
                <a:cubicBezTo>
                  <a:pt x="0" y="557"/>
                  <a:pt x="42" y="660"/>
                  <a:pt x="111" y="738"/>
                </a:cubicBezTo>
                <a:cubicBezTo>
                  <a:pt x="192" y="823"/>
                  <a:pt x="306" y="875"/>
                  <a:pt x="432" y="875"/>
                </a:cubicBezTo>
                <a:cubicBezTo>
                  <a:pt x="678" y="875"/>
                  <a:pt x="876" y="677"/>
                  <a:pt x="876" y="431"/>
                </a:cubicBezTo>
                <a:close/>
              </a:path>
            </a:pathLst>
          </a:custGeom>
          <a:solidFill>
            <a:srgbClr val="22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F9F8F4"/>
              </a:solidFill>
              <a:latin typeface="微软雅黑" panose="020B0503020204020204" pitchFamily="34" charset="-122"/>
              <a:ea typeface="微软雅黑" panose="020B0503020204020204" pitchFamily="34" charset="-122"/>
              <a:cs typeface="+mn-ea"/>
              <a:sym typeface="+mn-lt"/>
            </a:endParaRPr>
          </a:p>
        </p:txBody>
      </p:sp>
      <p:grpSp>
        <p:nvGrpSpPr>
          <p:cNvPr id="43" name="组合 42"/>
          <p:cNvGrpSpPr/>
          <p:nvPr>
            <p:custDataLst>
              <p:tags r:id="rId7"/>
            </p:custDataLst>
          </p:nvPr>
        </p:nvGrpSpPr>
        <p:grpSpPr>
          <a:xfrm rot="0" flipH="1">
            <a:off x="3157855" y="2652395"/>
            <a:ext cx="869950" cy="2381250"/>
            <a:chOff x="8134" y="4494"/>
            <a:chExt cx="1370" cy="3750"/>
          </a:xfrm>
          <a:solidFill>
            <a:srgbClr val="227F76"/>
          </a:solidFill>
        </p:grpSpPr>
        <p:sp>
          <p:nvSpPr>
            <p:cNvPr id="44" name="camille"/>
            <p:cNvSpPr>
              <a:spLocks noChangeArrowheads="1"/>
            </p:cNvSpPr>
            <p:nvPr>
              <p:custDataLst>
                <p:tags r:id="rId8"/>
              </p:custDataLst>
            </p:nvPr>
          </p:nvSpPr>
          <p:spPr bwMode="auto">
            <a:xfrm>
              <a:off x="8134" y="6335"/>
              <a:ext cx="765" cy="63"/>
            </a:xfrm>
            <a:prstGeom prst="rect">
              <a:avLst/>
            </a:prstGeom>
            <a:grpFill/>
            <a:ln w="9525">
              <a:noFill/>
              <a:miter lim="800000"/>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camille"/>
            <p:cNvSpPr/>
            <p:nvPr>
              <p:custDataLst>
                <p:tags r:id="rId9"/>
              </p:custDataLst>
            </p:nvPr>
          </p:nvSpPr>
          <p:spPr bwMode="auto">
            <a:xfrm>
              <a:off x="8918" y="4494"/>
              <a:ext cx="586" cy="586"/>
            </a:xfrm>
            <a:custGeom>
              <a:avLst/>
              <a:gdLst>
                <a:gd name="T0" fmla="*/ 445 w 445"/>
                <a:gd name="T1" fmla="*/ 412 h 445"/>
                <a:gd name="T2" fmla="*/ 34 w 445"/>
                <a:gd name="T3" fmla="*/ 0 h 445"/>
                <a:gd name="T4" fmla="*/ 0 w 445"/>
                <a:gd name="T5" fmla="*/ 33 h 445"/>
                <a:gd name="T6" fmla="*/ 411 w 445"/>
                <a:gd name="T7" fmla="*/ 445 h 445"/>
                <a:gd name="T8" fmla="*/ 445 w 445"/>
                <a:gd name="T9" fmla="*/ 412 h 445"/>
              </a:gdLst>
              <a:ahLst/>
              <a:cxnLst>
                <a:cxn ang="0">
                  <a:pos x="T0" y="T1"/>
                </a:cxn>
                <a:cxn ang="0">
                  <a:pos x="T2" y="T3"/>
                </a:cxn>
                <a:cxn ang="0">
                  <a:pos x="T4" y="T5"/>
                </a:cxn>
                <a:cxn ang="0">
                  <a:pos x="T6" y="T7"/>
                </a:cxn>
                <a:cxn ang="0">
                  <a:pos x="T8" y="T9"/>
                </a:cxn>
              </a:cxnLst>
              <a:rect l="0" t="0" r="r" b="b"/>
              <a:pathLst>
                <a:path w="445" h="445">
                  <a:moveTo>
                    <a:pt x="445" y="412"/>
                  </a:moveTo>
                  <a:lnTo>
                    <a:pt x="34" y="0"/>
                  </a:lnTo>
                  <a:lnTo>
                    <a:pt x="0" y="33"/>
                  </a:lnTo>
                  <a:lnTo>
                    <a:pt x="411" y="445"/>
                  </a:lnTo>
                  <a:lnTo>
                    <a:pt x="445" y="412"/>
                  </a:lnTo>
                  <a:close/>
                </a:path>
              </a:pathLst>
            </a:custGeom>
            <a:grp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camille"/>
            <p:cNvSpPr/>
            <p:nvPr>
              <p:custDataLst>
                <p:tags r:id="rId10"/>
              </p:custDataLst>
            </p:nvPr>
          </p:nvSpPr>
          <p:spPr bwMode="auto">
            <a:xfrm>
              <a:off x="8916" y="7660"/>
              <a:ext cx="586" cy="584"/>
            </a:xfrm>
            <a:custGeom>
              <a:avLst/>
              <a:gdLst>
                <a:gd name="T0" fmla="*/ 411 w 445"/>
                <a:gd name="T1" fmla="*/ 0 h 444"/>
                <a:gd name="T2" fmla="*/ 0 w 445"/>
                <a:gd name="T3" fmla="*/ 411 h 444"/>
                <a:gd name="T4" fmla="*/ 34 w 445"/>
                <a:gd name="T5" fmla="*/ 444 h 444"/>
                <a:gd name="T6" fmla="*/ 445 w 445"/>
                <a:gd name="T7" fmla="*/ 33 h 444"/>
                <a:gd name="T8" fmla="*/ 411 w 445"/>
                <a:gd name="T9" fmla="*/ 0 h 444"/>
              </a:gdLst>
              <a:ahLst/>
              <a:cxnLst>
                <a:cxn ang="0">
                  <a:pos x="T0" y="T1"/>
                </a:cxn>
                <a:cxn ang="0">
                  <a:pos x="T2" y="T3"/>
                </a:cxn>
                <a:cxn ang="0">
                  <a:pos x="T4" y="T5"/>
                </a:cxn>
                <a:cxn ang="0">
                  <a:pos x="T6" y="T7"/>
                </a:cxn>
                <a:cxn ang="0">
                  <a:pos x="T8" y="T9"/>
                </a:cxn>
              </a:cxnLst>
              <a:rect l="0" t="0" r="r" b="b"/>
              <a:pathLst>
                <a:path w="445" h="444">
                  <a:moveTo>
                    <a:pt x="411" y="0"/>
                  </a:moveTo>
                  <a:lnTo>
                    <a:pt x="0" y="411"/>
                  </a:lnTo>
                  <a:lnTo>
                    <a:pt x="34" y="444"/>
                  </a:lnTo>
                  <a:lnTo>
                    <a:pt x="445" y="33"/>
                  </a:lnTo>
                  <a:lnTo>
                    <a:pt x="411" y="0"/>
                  </a:lnTo>
                  <a:close/>
                </a:path>
              </a:pathLst>
            </a:custGeom>
            <a:grpFill/>
            <a:ln w="9525">
              <a:noFill/>
              <a:round/>
            </a:ln>
          </p:spPr>
          <p:txBody>
            <a:bodyPr vert="horz" wrap="square" lIns="91440" tIns="45720" rIns="91440" bIns="45720" numCol="1" anchor="t" anchorCtr="0" compatLnSpc="1"/>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66" name="文本框 65"/>
          <p:cNvSpPr txBox="1"/>
          <p:nvPr>
            <p:custDataLst>
              <p:tags r:id="rId11"/>
            </p:custDataLst>
          </p:nvPr>
        </p:nvSpPr>
        <p:spPr>
          <a:xfrm>
            <a:off x="5043170" y="1998980"/>
            <a:ext cx="6388100" cy="3634105"/>
          </a:xfrm>
          <a:prstGeom prst="rect">
            <a:avLst/>
          </a:prstGeom>
          <a:noFill/>
          <a:ln>
            <a:noFill/>
          </a:ln>
        </p:spPr>
        <p:txBody>
          <a:bodyPr wrap="square" rtlCol="0">
            <a:noAutofit/>
          </a:bodyPr>
          <a:p>
            <a:pPr algn="just">
              <a:lnSpc>
                <a:spcPct val="15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制定采购计划：依据餐厅日常就餐人数、菜品安排以及季节变化等因素，提</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   </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前制定科学合理的采购计划，尽量做到既保证充足供应，满足师生用餐需求，又避免原料积压浪费，有效控制采购成本。例如，在学期初和期末就餐人数波动较大阶段，灵活调整米面粮油等大宗原料的采购量。</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sz="1400" dirty="0">
                <a:solidFill>
                  <a:schemeClr val="tx1"/>
                </a:solidFill>
                <a:latin typeface="黑体" panose="02010609060101010101" charset="-122"/>
                <a:ea typeface="黑体" panose="02010609060101010101" charset="-122"/>
                <a:cs typeface="黑体" panose="02010609060101010101" charset="-122"/>
                <a:sym typeface="+mn-lt"/>
              </a:rPr>
              <a:t> </a:t>
            </a:r>
            <a:endParaRPr lang="en-US" sz="1400" dirty="0">
              <a:solidFill>
                <a:schemeClr val="tx1"/>
              </a:solidFill>
              <a:latin typeface="黑体" panose="02010609060101010101" charset="-122"/>
              <a:ea typeface="黑体" panose="02010609060101010101" charset="-122"/>
              <a:cs typeface="黑体" panose="02010609060101010101" charset="-122"/>
              <a:sym typeface="+mn-lt"/>
            </a:endParaRPr>
          </a:p>
          <a:p>
            <a:pPr algn="just">
              <a:lnSpc>
                <a:spcPct val="150000"/>
              </a:lnSpc>
            </a:pPr>
            <a:r>
              <a:rPr lang="en-US" sz="1400" dirty="0">
                <a:solidFill>
                  <a:schemeClr val="tx1"/>
                </a:solidFill>
                <a:latin typeface="黑体" panose="02010609060101010101" charset="-122"/>
                <a:ea typeface="黑体" panose="02010609060101010101" charset="-122"/>
                <a:cs typeface="黑体" panose="02010609060101010101" charset="-122"/>
                <a:sym typeface="+mn-lt"/>
              </a:rPr>
              <a:t>2.</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规范采购流程：建立完善的采购流程，采购人员严格按照流程进行操作，从提出采购申请、审批，到下单、验收等环节，均做到有记录、可追溯，保障采购工作有序且合规地开展。</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3" name="图片 2" descr="微信图片_20241202162005"/>
          <p:cNvPicPr>
            <a:picLocks noChangeAspect="1"/>
          </p:cNvPicPr>
          <p:nvPr/>
        </p:nvPicPr>
        <p:blipFill>
          <a:blip r:embed="rId12"/>
          <a:stretch>
            <a:fillRect/>
          </a:stretch>
        </p:blipFill>
        <p:spPr>
          <a:xfrm>
            <a:off x="1197610" y="2741930"/>
            <a:ext cx="2232000" cy="2232000"/>
          </a:xfrm>
          <a:prstGeom prst="ellipse">
            <a:avLst/>
          </a:prstGeom>
        </p:spPr>
      </p:pic>
      <p:pic>
        <p:nvPicPr>
          <p:cNvPr id="32" name="图片 31" descr="华餐logo黑体字"/>
          <p:cNvPicPr>
            <a:picLocks noChangeAspect="1"/>
          </p:cNvPicPr>
          <p:nvPr>
            <p:custDataLst>
              <p:tags r:id="rId13"/>
            </p:custDataLst>
          </p:nvPr>
        </p:nvPicPr>
        <p:blipFill>
          <a:blip r:embed="rId14"/>
          <a:stretch>
            <a:fillRect/>
          </a:stretch>
        </p:blipFill>
        <p:spPr>
          <a:xfrm>
            <a:off x="9911715" y="331470"/>
            <a:ext cx="1771650" cy="674370"/>
          </a:xfrm>
          <a:prstGeom prst="rect">
            <a:avLst/>
          </a:prstGeom>
        </p:spPr>
      </p:pic>
      <p:pic>
        <p:nvPicPr>
          <p:cNvPr id="4" name="图片 3" descr="微信图片_20241127172716"/>
          <p:cNvPicPr>
            <a:picLocks noChangeAspect="1"/>
          </p:cNvPicPr>
          <p:nvPr/>
        </p:nvPicPr>
        <p:blipFill>
          <a:blip r:embed="rId15"/>
          <a:stretch>
            <a:fillRect/>
          </a:stretch>
        </p:blipFill>
        <p:spPr>
          <a:xfrm>
            <a:off x="335915" y="332740"/>
            <a:ext cx="936625" cy="91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p="http://schemas.openxmlformats.org/presentationml/2006/main">
  <p:tag name="KSO_WM_DIAGRAM_VIRTUALLY_FRAME" val="{&quot;height&quot;:340.975905511811,&quot;left&quot;:489.05,&quot;top&quot;:99.5,&quot;width&quot;:316.2185039370079}"/>
</p:tagLst>
</file>

<file path=ppt/tags/tag100.xml><?xml version="1.0" encoding="utf-8"?>
<p:tagLst xmlns:p="http://schemas.openxmlformats.org/presentationml/2006/main">
  <p:tag name="KSO_WM_DIAGRAM_VIRTUALLY_FRAME" val="{&quot;height&quot;:321.75,&quot;left&quot;:66.85,&quot;top&quot;:139.85,&quot;width&quot;:358.35}"/>
</p:tagLst>
</file>

<file path=ppt/tags/tag101.xml><?xml version="1.0" encoding="utf-8"?>
<p:tagLst xmlns:p="http://schemas.openxmlformats.org/presentationml/2006/main">
  <p:tag name="KSO_WM_DIAGRAM_VIRTUALLY_FRAME" val="{&quot;height&quot;:321.75,&quot;left&quot;:66.85,&quot;top&quot;:139.85,&quot;width&quot;:358.35}"/>
</p:tagLst>
</file>

<file path=ppt/tags/tag102.xml><?xml version="1.0" encoding="utf-8"?>
<p:tagLst xmlns:p="http://schemas.openxmlformats.org/presentationml/2006/main">
  <p:tag name="KSO_WM_DIAGRAM_VIRTUALLY_FRAME" val="{&quot;height&quot;:321.75,&quot;left&quot;:66.85,&quot;top&quot;:139.85,&quot;width&quot;:358.35}"/>
</p:tagLst>
</file>

<file path=ppt/tags/tag103.xml><?xml version="1.0" encoding="utf-8"?>
<p:tagLst xmlns:p="http://schemas.openxmlformats.org/presentationml/2006/main">
  <p:tag name="KSO_WM_BEAUTIFY_FLAG" val=""/>
  <p:tag name="KSO_WM_UNIT_PLACING_PICTURE_USER_VIEWPORT" val="{&quot;height&quot;:1217,&quot;width&quot;:4389}"/>
</p:tagLst>
</file>

<file path=ppt/tags/tag104.xml><?xml version="1.0" encoding="utf-8"?>
<p:tagLst xmlns:p="http://schemas.openxmlformats.org/presentationml/2006/main">
  <p:tag name="KSO_WM_BEAUTIFY_FLAG" val=""/>
  <p:tag name="KSO_WM_UNIT_PLACING_PICTURE_USER_VIEWPORT" val="{&quot;height&quot;:1217,&quot;width&quot;:4389}"/>
</p:tagLst>
</file>

<file path=ppt/tags/tag105.xml><?xml version="1.0" encoding="utf-8"?>
<p:tagLst xmlns:p="http://schemas.openxmlformats.org/presentationml/2006/main">
  <p:tag name="KSO_WM_BEAUTIFY_FLAG" val=""/>
  <p:tag name="KSO_WM_UNIT_PLACING_PICTURE_USER_VIEWPORT" val="{&quot;height&quot;:1217,&quot;width&quot;:4389}"/>
</p:tagLst>
</file>

<file path=ppt/tags/tag106.xml><?xml version="1.0" encoding="utf-8"?>
<p:tagLst xmlns:p="http://schemas.openxmlformats.org/presentationml/2006/main">
  <p:tag name="KSO_WM_BEAUTIFY_FLAG" val=""/>
  <p:tag name="KSO_WM_UNIT_PLACING_PICTURE_USER_VIEWPORT" val="{&quot;height&quot;:1217,&quot;width&quot;:4389}"/>
</p:tagLst>
</file>

<file path=ppt/tags/tag107.xml><?xml version="1.0" encoding="utf-8"?>
<p:tagLst xmlns:p="http://schemas.openxmlformats.org/presentationml/2006/main">
  <p:tag name="KSO_WM_DIAGRAM_VIRTUALLY_FRAME" val="{&quot;height&quot;:649.15,&quot;left&quot;:242.15,&quot;top&quot;:115,&quot;width&quot;:623.5}"/>
</p:tagLst>
</file>

<file path=ppt/tags/tag108.xml><?xml version="1.0" encoding="utf-8"?>
<p:tagLst xmlns:p="http://schemas.openxmlformats.org/presentationml/2006/main">
  <p:tag name="KSO_WM_BEAUTIFY_FLAG" val=""/>
  <p:tag name="KSO_WM_UNIT_PLACING_PICTURE_USER_VIEWPORT" val="{&quot;height&quot;:1217,&quot;width&quot;:4389}"/>
</p:tagLst>
</file>

<file path=ppt/tags/tag109.xml><?xml version="1.0" encoding="utf-8"?>
<p:tagLst xmlns:p="http://schemas.openxmlformats.org/presentationml/2006/main">
  <p:tag name="KSO_WM_DIAGRAM_VIRTUALLY_FRAME" val="{&quot;height&quot;:340.8,&quot;left&quot;:64.35,&quot;top&quot;:128.25,&quot;width&quot;:847.4}"/>
</p:tagLst>
</file>

<file path=ppt/tags/tag11.xml><?xml version="1.0" encoding="utf-8"?>
<p:tagLst xmlns:p="http://schemas.openxmlformats.org/presentationml/2006/main">
  <p:tag name="KSO_WM_DIAGRAM_VIRTUALLY_FRAME" val="{&quot;height&quot;:340.975905511811,&quot;left&quot;:489.05,&quot;top&quot;:99.5,&quot;width&quot;:316.2185039370079}"/>
</p:tagLst>
</file>

<file path=ppt/tags/tag110.xml><?xml version="1.0" encoding="utf-8"?>
<p:tagLst xmlns:p="http://schemas.openxmlformats.org/presentationml/2006/main">
  <p:tag name="KSO_WM_DIAGRAM_VIRTUALLY_FRAME" val="{&quot;height&quot;:340.8,&quot;left&quot;:64.35,&quot;top&quot;:128.25,&quot;width&quot;:847.4}"/>
</p:tagLst>
</file>

<file path=ppt/tags/tag111.xml><?xml version="1.0" encoding="utf-8"?>
<p:tagLst xmlns:p="http://schemas.openxmlformats.org/presentationml/2006/main">
  <p:tag name="KSO_WM_DIAGRAM_VIRTUALLY_FRAME" val="{&quot;height&quot;:340.8,&quot;left&quot;:64.35,&quot;top&quot;:128.25,&quot;width&quot;:847.4}"/>
</p:tagLst>
</file>

<file path=ppt/tags/tag112.xml><?xml version="1.0" encoding="utf-8"?>
<p:tagLst xmlns:p="http://schemas.openxmlformats.org/presentationml/2006/main">
  <p:tag name="KSO_WM_DIAGRAM_VIRTUALLY_FRAME" val="{&quot;height&quot;:340.8,&quot;left&quot;:64.35,&quot;top&quot;:128.25,&quot;width&quot;:847.4}"/>
</p:tagLst>
</file>

<file path=ppt/tags/tag113.xml><?xml version="1.0" encoding="utf-8"?>
<p:tagLst xmlns:p="http://schemas.openxmlformats.org/presentationml/2006/main">
  <p:tag name="KSO_WM_DIAGRAM_VIRTUALLY_FRAME" val="{&quot;height&quot;:340.8,&quot;left&quot;:64.35,&quot;top&quot;:128.25,&quot;width&quot;:847.4}"/>
</p:tagLst>
</file>

<file path=ppt/tags/tag114.xml><?xml version="1.0" encoding="utf-8"?>
<p:tagLst xmlns:p="http://schemas.openxmlformats.org/presentationml/2006/main">
  <p:tag name="KSO_WM_DIAGRAM_VIRTUALLY_FRAME" val="{&quot;height&quot;:340.8,&quot;left&quot;:64.35,&quot;top&quot;:128.25,&quot;width&quot;:847.4}"/>
</p:tagLst>
</file>

<file path=ppt/tags/tag115.xml><?xml version="1.0" encoding="utf-8"?>
<p:tagLst xmlns:p="http://schemas.openxmlformats.org/presentationml/2006/main">
  <p:tag name="KSO_WM_DIAGRAM_VIRTUALLY_FRAME" val="{&quot;height&quot;:340.8,&quot;left&quot;:64.35,&quot;top&quot;:128.25,&quot;width&quot;:847.4}"/>
</p:tagLst>
</file>

<file path=ppt/tags/tag116.xml><?xml version="1.0" encoding="utf-8"?>
<p:tagLst xmlns:p="http://schemas.openxmlformats.org/presentationml/2006/main">
  <p:tag name="KSO_WM_DIAGRAM_VIRTUALLY_FRAME" val="{&quot;height&quot;:340.8,&quot;left&quot;:64.35,&quot;top&quot;:128.25,&quot;width&quot;:847.4}"/>
</p:tagLst>
</file>

<file path=ppt/tags/tag117.xml><?xml version="1.0" encoding="utf-8"?>
<p:tagLst xmlns:p="http://schemas.openxmlformats.org/presentationml/2006/main">
  <p:tag name="KSO_WM_DIAGRAM_VIRTUALLY_FRAME" val="{&quot;height&quot;:340.8,&quot;left&quot;:64.35,&quot;top&quot;:128.25,&quot;width&quot;:847.4}"/>
</p:tagLst>
</file>

<file path=ppt/tags/tag118.xml><?xml version="1.0" encoding="utf-8"?>
<p:tagLst xmlns:p="http://schemas.openxmlformats.org/presentationml/2006/main">
  <p:tag name="KSO_WM_DIAGRAM_VIRTUALLY_FRAME" val="{&quot;height&quot;:340.8,&quot;left&quot;:64.35,&quot;top&quot;:128.25,&quot;width&quot;:847.4}"/>
</p:tagLst>
</file>

<file path=ppt/tags/tag119.xml><?xml version="1.0" encoding="utf-8"?>
<p:tagLst xmlns:p="http://schemas.openxmlformats.org/presentationml/2006/main">
  <p:tag name="KSO_WM_DIAGRAM_VIRTUALLY_FRAME" val="{&quot;height&quot;:340.8,&quot;left&quot;:64.35,&quot;top&quot;:128.25,&quot;width&quot;:847.4}"/>
</p:tagLst>
</file>

<file path=ppt/tags/tag12.xml><?xml version="1.0" encoding="utf-8"?>
<p:tagLst xmlns:p="http://schemas.openxmlformats.org/presentationml/2006/main">
  <p:tag name="KSO_WM_DIAGRAM_VIRTUALLY_FRAME" val="{&quot;height&quot;:340.975905511811,&quot;left&quot;:489.05,&quot;top&quot;:99.5,&quot;width&quot;:316.2185039370079}"/>
</p:tagLst>
</file>

<file path=ppt/tags/tag120.xml><?xml version="1.0" encoding="utf-8"?>
<p:tagLst xmlns:p="http://schemas.openxmlformats.org/presentationml/2006/main">
  <p:tag name="KSO_WM_DIAGRAM_VIRTUALLY_FRAME" val="{&quot;height&quot;:340.8,&quot;left&quot;:64.35,&quot;top&quot;:128.25,&quot;width&quot;:847.4}"/>
</p:tagLst>
</file>

<file path=ppt/tags/tag121.xml><?xml version="1.0" encoding="utf-8"?>
<p:tagLst xmlns:p="http://schemas.openxmlformats.org/presentationml/2006/main">
  <p:tag name="KSO_WM_DIAGRAM_VIRTUALLY_FRAME" val="{&quot;height&quot;:340.8,&quot;left&quot;:64.35,&quot;top&quot;:128.25,&quot;width&quot;:847.4}"/>
</p:tagLst>
</file>

<file path=ppt/tags/tag122.xml><?xml version="1.0" encoding="utf-8"?>
<p:tagLst xmlns:p="http://schemas.openxmlformats.org/presentationml/2006/main">
  <p:tag name="KSO_WM_BEAUTIFY_FLAG" val=""/>
  <p:tag name="KSO_WM_UNIT_PLACING_PICTURE_USER_VIEWPORT" val="{&quot;height&quot;:1217,&quot;width&quot;:4389}"/>
</p:tagLst>
</file>

<file path=ppt/tags/tag123.xml><?xml version="1.0" encoding="utf-8"?>
<p:tagLst xmlns:p="http://schemas.openxmlformats.org/presentationml/2006/main">
  <p:tag name="KSO_WM_DIAGRAM_VIRTUALLY_FRAME" val="{&quot;height&quot;:358.1,&quot;left&quot;:85.4,&quot;top&quot;:117.75,&quot;width&quot;:807.65}"/>
</p:tagLst>
</file>

<file path=ppt/tags/tag124.xml><?xml version="1.0" encoding="utf-8"?>
<p:tagLst xmlns:p="http://schemas.openxmlformats.org/presentationml/2006/main">
  <p:tag name="KSO_WM_DIAGRAM_VIRTUALLY_FRAME" val="{&quot;height&quot;:358.1,&quot;left&quot;:85.4,&quot;top&quot;:117.75,&quot;width&quot;:807.65}"/>
</p:tagLst>
</file>

<file path=ppt/tags/tag125.xml><?xml version="1.0" encoding="utf-8"?>
<p:tagLst xmlns:p="http://schemas.openxmlformats.org/presentationml/2006/main">
  <p:tag name="KSO_WM_DIAGRAM_VIRTUALLY_FRAME" val="{&quot;height&quot;:358.1,&quot;left&quot;:85.4,&quot;top&quot;:117.75,&quot;width&quot;:807.65}"/>
</p:tagLst>
</file>

<file path=ppt/tags/tag126.xml><?xml version="1.0" encoding="utf-8"?>
<p:tagLst xmlns:p="http://schemas.openxmlformats.org/presentationml/2006/main">
  <p:tag name="KSO_WM_DIAGRAM_VIRTUALLY_FRAME" val="{&quot;height&quot;:358.1,&quot;left&quot;:85.4,&quot;top&quot;:117.75,&quot;width&quot;:807.65}"/>
</p:tagLst>
</file>

<file path=ppt/tags/tag127.xml><?xml version="1.0" encoding="utf-8"?>
<p:tagLst xmlns:p="http://schemas.openxmlformats.org/presentationml/2006/main">
  <p:tag name="KSO_WM_DIAGRAM_VIRTUALLY_FRAME" val="{&quot;height&quot;:358.1,&quot;left&quot;:85.4,&quot;top&quot;:117.75,&quot;width&quot;:807.65}"/>
</p:tagLst>
</file>

<file path=ppt/tags/tag128.xml><?xml version="1.0" encoding="utf-8"?>
<p:tagLst xmlns:p="http://schemas.openxmlformats.org/presentationml/2006/main">
  <p:tag name="KSO_WM_DIAGRAM_VIRTUALLY_FRAME" val="{&quot;height&quot;:358.1,&quot;left&quot;:85.4,&quot;top&quot;:117.75,&quot;width&quot;:807.65}"/>
</p:tagLst>
</file>

<file path=ppt/tags/tag129.xml><?xml version="1.0" encoding="utf-8"?>
<p:tagLst xmlns:p="http://schemas.openxmlformats.org/presentationml/2006/main">
  <p:tag name="KSO_WM_DIAGRAM_VIRTUALLY_FRAME" val="{&quot;height&quot;:358.1,&quot;left&quot;:85.4,&quot;top&quot;:117.75,&quot;width&quot;:807.65}"/>
</p:tagLst>
</file>

<file path=ppt/tags/tag13.xml><?xml version="1.0" encoding="utf-8"?>
<p:tagLst xmlns:p="http://schemas.openxmlformats.org/presentationml/2006/main">
  <p:tag name="KSO_WM_DIAGRAM_VIRTUALLY_FRAME" val="{&quot;height&quot;:340.975905511811,&quot;left&quot;:489.05,&quot;top&quot;:99.5,&quot;width&quot;:316.2185039370079}"/>
</p:tagLst>
</file>

<file path=ppt/tags/tag130.xml><?xml version="1.0" encoding="utf-8"?>
<p:tagLst xmlns:p="http://schemas.openxmlformats.org/presentationml/2006/main">
  <p:tag name="KSO_WM_DIAGRAM_VIRTUALLY_FRAME" val="{&quot;height&quot;:358.1,&quot;left&quot;:85.4,&quot;top&quot;:117.75,&quot;width&quot;:807.65}"/>
</p:tagLst>
</file>

<file path=ppt/tags/tag131.xml><?xml version="1.0" encoding="utf-8"?>
<p:tagLst xmlns:p="http://schemas.openxmlformats.org/presentationml/2006/main">
  <p:tag name="KSO_WM_BEAUTIFY_FLAG" val=""/>
  <p:tag name="KSO_WM_UNIT_PLACING_PICTURE_USER_VIEWPORT" val="{&quot;height&quot;:1217,&quot;width&quot;:4389}"/>
</p:tagLst>
</file>

<file path=ppt/tags/tag132.xml><?xml version="1.0" encoding="utf-8"?>
<p:tagLst xmlns:p="http://schemas.openxmlformats.org/presentationml/2006/main">
  <p:tag name="KSO_WM_DIAGRAM_VIRTUALLY_FRAME" val="{&quot;height&quot;:172.2,&quot;left&quot;:53.361568276684466,&quot;top&quot;:316.3,&quot;width&quot;:858.3884317233154}"/>
</p:tagLst>
</file>

<file path=ppt/tags/tag133.xml><?xml version="1.0" encoding="utf-8"?>
<p:tagLst xmlns:p="http://schemas.openxmlformats.org/presentationml/2006/main">
  <p:tag name="KSO_WM_DIAGRAM_VIRTUALLY_FRAME" val="{&quot;height&quot;:172.2,&quot;left&quot;:53.361568276684466,&quot;top&quot;:316.3,&quot;width&quot;:858.3884317233154}"/>
</p:tagLst>
</file>

<file path=ppt/tags/tag134.xml><?xml version="1.0" encoding="utf-8"?>
<p:tagLst xmlns:p="http://schemas.openxmlformats.org/presentationml/2006/main">
  <p:tag name="KSO_WM_DIAGRAM_VIRTUALLY_FRAME" val="{&quot;height&quot;:172.2,&quot;left&quot;:53.361568276684466,&quot;top&quot;:316.3,&quot;width&quot;:858.3884317233154}"/>
</p:tagLst>
</file>

<file path=ppt/tags/tag135.xml><?xml version="1.0" encoding="utf-8"?>
<p:tagLst xmlns:p="http://schemas.openxmlformats.org/presentationml/2006/main">
  <p:tag name="KSO_WM_DIAGRAM_VIRTUALLY_FRAME" val="{&quot;height&quot;:172.2,&quot;left&quot;:53.361568276684466,&quot;top&quot;:316.3,&quot;width&quot;:858.3884317233154}"/>
</p:tagLst>
</file>

<file path=ppt/tags/tag136.xml><?xml version="1.0" encoding="utf-8"?>
<p:tagLst xmlns:p="http://schemas.openxmlformats.org/presentationml/2006/main">
  <p:tag name="KSO_WM_DIAGRAM_VIRTUALLY_FRAME" val="{&quot;height&quot;:172.2,&quot;left&quot;:53.361568276684466,&quot;top&quot;:316.3,&quot;width&quot;:858.3884317233154}"/>
</p:tagLst>
</file>

<file path=ppt/tags/tag137.xml><?xml version="1.0" encoding="utf-8"?>
<p:tagLst xmlns:p="http://schemas.openxmlformats.org/presentationml/2006/main">
  <p:tag name="KSO_WM_DIAGRAM_VIRTUALLY_FRAME" val="{&quot;height&quot;:172.2,&quot;left&quot;:53.361568276684466,&quot;top&quot;:316.3,&quot;width&quot;:858.3884317233154}"/>
</p:tagLst>
</file>

<file path=ppt/tags/tag138.xml><?xml version="1.0" encoding="utf-8"?>
<p:tagLst xmlns:p="http://schemas.openxmlformats.org/presentationml/2006/main">
  <p:tag name="KSO_WM_DIAGRAM_VIRTUALLY_FRAME" val="{&quot;height&quot;:172.2,&quot;left&quot;:53.361568276684466,&quot;top&quot;:316.3,&quot;width&quot;:858.3884317233154}"/>
</p:tagLst>
</file>

<file path=ppt/tags/tag139.xml><?xml version="1.0" encoding="utf-8"?>
<p:tagLst xmlns:p="http://schemas.openxmlformats.org/presentationml/2006/main">
  <p:tag name="KSO_WM_BEAUTIFY_FLAG" val=""/>
  <p:tag name="KSO_WM_UNIT_PLACING_PICTURE_USER_VIEWPORT" val="{&quot;height&quot;:1217,&quot;width&quot;:4389}"/>
</p:tagLst>
</file>

<file path=ppt/tags/tag14.xml><?xml version="1.0" encoding="utf-8"?>
<p:tagLst xmlns:p="http://schemas.openxmlformats.org/presentationml/2006/main">
  <p:tag name="KSO_WM_DIAGRAM_VIRTUALLY_FRAME" val="{&quot;height&quot;:340.975905511811,&quot;left&quot;:489.05,&quot;top&quot;:99.5,&quot;width&quot;:316.2185039370079}"/>
</p:tagLst>
</file>

<file path=ppt/tags/tag140.xml><?xml version="1.0" encoding="utf-8"?>
<p:tagLst xmlns:p="http://schemas.openxmlformats.org/presentationml/2006/main">
  <p:tag name="KSO_WM_DIAGRAM_VIRTUALLY_FRAME" val="{&quot;height&quot;:343.2,&quot;left&quot;:64.35,&quot;top&quot;:145.3,&quot;width&quot;:847.4}"/>
</p:tagLst>
</file>

<file path=ppt/tags/tag141.xml><?xml version="1.0" encoding="utf-8"?>
<p:tagLst xmlns:p="http://schemas.openxmlformats.org/presentationml/2006/main">
  <p:tag name="KSO_WM_DIAGRAM_VIRTUALLY_FRAME" val="{&quot;height&quot;:343.2,&quot;left&quot;:64.35,&quot;top&quot;:145.3,&quot;width&quot;:847.4}"/>
</p:tagLst>
</file>

<file path=ppt/tags/tag142.xml><?xml version="1.0" encoding="utf-8"?>
<p:tagLst xmlns:p="http://schemas.openxmlformats.org/presentationml/2006/main">
  <p:tag name="KSO_WM_DIAGRAM_VIRTUALLY_FRAME" val="{&quot;height&quot;:343.2,&quot;left&quot;:64.35,&quot;top&quot;:145.3,&quot;width&quot;:847.4}"/>
</p:tagLst>
</file>

<file path=ppt/tags/tag143.xml><?xml version="1.0" encoding="utf-8"?>
<p:tagLst xmlns:p="http://schemas.openxmlformats.org/presentationml/2006/main">
  <p:tag name="KSO_WM_DIAGRAM_VIRTUALLY_FRAME" val="{&quot;height&quot;:343.2,&quot;left&quot;:64.35,&quot;top&quot;:145.3,&quot;width&quot;:847.4}"/>
</p:tagLst>
</file>

<file path=ppt/tags/tag144.xml><?xml version="1.0" encoding="utf-8"?>
<p:tagLst xmlns:p="http://schemas.openxmlformats.org/presentationml/2006/main">
  <p:tag name="KSO_WM_DIAGRAM_VIRTUALLY_FRAME" val="{&quot;height&quot;:343.2,&quot;left&quot;:64.35,&quot;top&quot;:145.3,&quot;width&quot;:847.4}"/>
</p:tagLst>
</file>

<file path=ppt/tags/tag145.xml><?xml version="1.0" encoding="utf-8"?>
<p:tagLst xmlns:p="http://schemas.openxmlformats.org/presentationml/2006/main">
  <p:tag name="KSO_WM_DIAGRAM_VIRTUALLY_FRAME" val="{&quot;height&quot;:343.2,&quot;left&quot;:64.35,&quot;top&quot;:145.3,&quot;width&quot;:847.4}"/>
</p:tagLst>
</file>

<file path=ppt/tags/tag146.xml><?xml version="1.0" encoding="utf-8"?>
<p:tagLst xmlns:p="http://schemas.openxmlformats.org/presentationml/2006/main">
  <p:tag name="KSO_WM_DIAGRAM_VIRTUALLY_FRAME" val="{&quot;height&quot;:343.2,&quot;left&quot;:64.35,&quot;top&quot;:145.3,&quot;width&quot;:847.4}"/>
</p:tagLst>
</file>

<file path=ppt/tags/tag147.xml><?xml version="1.0" encoding="utf-8"?>
<p:tagLst xmlns:p="http://schemas.openxmlformats.org/presentationml/2006/main">
  <p:tag name="KSO_WM_DIAGRAM_VIRTUALLY_FRAME" val="{&quot;height&quot;:343.2,&quot;left&quot;:64.35,&quot;top&quot;:145.3,&quot;width&quot;:847.4}"/>
</p:tagLst>
</file>

<file path=ppt/tags/tag148.xml><?xml version="1.0" encoding="utf-8"?>
<p:tagLst xmlns:p="http://schemas.openxmlformats.org/presentationml/2006/main">
  <p:tag name="KSO_WM_DIAGRAM_VIRTUALLY_FRAME" val="{&quot;height&quot;:343.2,&quot;left&quot;:64.35,&quot;top&quot;:145.3,&quot;width&quot;:847.4}"/>
</p:tagLst>
</file>

<file path=ppt/tags/tag149.xml><?xml version="1.0" encoding="utf-8"?>
<p:tagLst xmlns:p="http://schemas.openxmlformats.org/presentationml/2006/main">
  <p:tag name="KSO_WM_DIAGRAM_VIRTUALLY_FRAME" val="{&quot;height&quot;:343.2,&quot;left&quot;:64.35,&quot;top&quot;:145.3,&quot;width&quot;:847.4}"/>
</p:tagLst>
</file>

<file path=ppt/tags/tag15.xml><?xml version="1.0" encoding="utf-8"?>
<p:tagLst xmlns:p="http://schemas.openxmlformats.org/presentationml/2006/main">
  <p:tag name="KSO_WM_DIAGRAM_VIRTUALLY_FRAME" val="{&quot;height&quot;:340.975905511811,&quot;left&quot;:489.05,&quot;top&quot;:99.5,&quot;width&quot;:316.2185039370079}"/>
</p:tagLst>
</file>

<file path=ppt/tags/tag150.xml><?xml version="1.0" encoding="utf-8"?>
<p:tagLst xmlns:p="http://schemas.openxmlformats.org/presentationml/2006/main">
  <p:tag name="KSO_WM_DIAGRAM_VIRTUALLY_FRAME" val="{&quot;height&quot;:343.2,&quot;left&quot;:64.35,&quot;top&quot;:145.3,&quot;width&quot;:847.4}"/>
</p:tagLst>
</file>

<file path=ppt/tags/tag151.xml><?xml version="1.0" encoding="utf-8"?>
<p:tagLst xmlns:p="http://schemas.openxmlformats.org/presentationml/2006/main">
  <p:tag name="KSO_WM_DIAGRAM_VIRTUALLY_FRAME" val="{&quot;height&quot;:343.2,&quot;left&quot;:64.35,&quot;top&quot;:145.3,&quot;width&quot;:847.4}"/>
</p:tagLst>
</file>

<file path=ppt/tags/tag152.xml><?xml version="1.0" encoding="utf-8"?>
<p:tagLst xmlns:p="http://schemas.openxmlformats.org/presentationml/2006/main">
  <p:tag name="KSO_WM_DIAGRAM_VIRTUALLY_FRAME" val="{&quot;height&quot;:343.2,&quot;left&quot;:64.35,&quot;top&quot;:145.3,&quot;width&quot;:847.4}"/>
</p:tagLst>
</file>

<file path=ppt/tags/tag153.xml><?xml version="1.0" encoding="utf-8"?>
<p:tagLst xmlns:p="http://schemas.openxmlformats.org/presentationml/2006/main">
  <p:tag name="KSO_WM_DIAGRAM_VIRTUALLY_FRAME" val="{&quot;height&quot;:343.2,&quot;left&quot;:64.35,&quot;top&quot;:145.3,&quot;width&quot;:847.4}"/>
</p:tagLst>
</file>

<file path=ppt/tags/tag154.xml><?xml version="1.0" encoding="utf-8"?>
<p:tagLst xmlns:p="http://schemas.openxmlformats.org/presentationml/2006/main">
  <p:tag name="KSO_WM_DIAGRAM_VIRTUALLY_FRAME" val="{&quot;height&quot;:343.2,&quot;left&quot;:64.35,&quot;top&quot;:145.3,&quot;width&quot;:847.4}"/>
</p:tagLst>
</file>

<file path=ppt/tags/tag155.xml><?xml version="1.0" encoding="utf-8"?>
<p:tagLst xmlns:p="http://schemas.openxmlformats.org/presentationml/2006/main">
  <p:tag name="KSO_WM_DIAGRAM_VIRTUALLY_FRAME" val="{&quot;height&quot;:343.2,&quot;left&quot;:64.35,&quot;top&quot;:145.3,&quot;width&quot;:847.4}"/>
</p:tagLst>
</file>

<file path=ppt/tags/tag156.xml><?xml version="1.0" encoding="utf-8"?>
<p:tagLst xmlns:p="http://schemas.openxmlformats.org/presentationml/2006/main">
  <p:tag name="KSO_WM_DIAGRAM_VIRTUALLY_FRAME" val="{&quot;height&quot;:343.2,&quot;left&quot;:64.35,&quot;top&quot;:145.3,&quot;width&quot;:847.4}"/>
</p:tagLst>
</file>

<file path=ppt/tags/tag157.xml><?xml version="1.0" encoding="utf-8"?>
<p:tagLst xmlns:p="http://schemas.openxmlformats.org/presentationml/2006/main">
  <p:tag name="KSO_WM_DIAGRAM_VIRTUALLY_FRAME" val="{&quot;height&quot;:343.2,&quot;left&quot;:64.35,&quot;top&quot;:145.3,&quot;width&quot;:847.4}"/>
</p:tagLst>
</file>

<file path=ppt/tags/tag158.xml><?xml version="1.0" encoding="utf-8"?>
<p:tagLst xmlns:p="http://schemas.openxmlformats.org/presentationml/2006/main">
  <p:tag name="KSO_WM_DIAGRAM_VIRTUALLY_FRAME" val="{&quot;height&quot;:343.2,&quot;left&quot;:64.35,&quot;top&quot;:145.3,&quot;width&quot;:847.4}"/>
</p:tagLst>
</file>

<file path=ppt/tags/tag159.xml><?xml version="1.0" encoding="utf-8"?>
<p:tagLst xmlns:p="http://schemas.openxmlformats.org/presentationml/2006/main">
  <p:tag name="KSO_WM_BEAUTIFY_FLAG" val=""/>
  <p:tag name="KSO_WM_UNIT_PLACING_PICTURE_USER_VIEWPORT" val="{&quot;height&quot;:1217,&quot;width&quot;:4389}"/>
</p:tagLst>
</file>

<file path=ppt/tags/tag16.xml><?xml version="1.0" encoding="utf-8"?>
<p:tagLst xmlns:p="http://schemas.openxmlformats.org/presentationml/2006/main">
  <p:tag name="KSO_WM_DIAGRAM_VIRTUALLY_FRAME" val="{&quot;height&quot;:340.975905511811,&quot;left&quot;:489.05,&quot;top&quot;:99.5,&quot;width&quot;:316.2185039370079}"/>
</p:tagLst>
</file>

<file path=ppt/tags/tag160.xml><?xml version="1.0" encoding="utf-8"?>
<p:tagLst xmlns:p="http://schemas.openxmlformats.org/presentationml/2006/main">
  <p:tag name="KSO_WM_DIAGRAM_VIRTUALLY_FRAME" val="{&quot;height&quot;:276.2,&quot;left&quot;:43.85,&quot;top&quot;:191.00000000000003,&quot;width&quot;:872.2}"/>
</p:tagLst>
</file>

<file path=ppt/tags/tag161.xml><?xml version="1.0" encoding="utf-8"?>
<p:tagLst xmlns:p="http://schemas.openxmlformats.org/presentationml/2006/main">
  <p:tag name="KSO_WM_DIAGRAM_VIRTUALLY_FRAME" val="{&quot;height&quot;:276.2,&quot;left&quot;:43.85,&quot;top&quot;:191.00000000000003,&quot;width&quot;:872.2}"/>
</p:tagLst>
</file>

<file path=ppt/tags/tag162.xml><?xml version="1.0" encoding="utf-8"?>
<p:tagLst xmlns:p="http://schemas.openxmlformats.org/presentationml/2006/main">
  <p:tag name="KSO_WM_DIAGRAM_VIRTUALLY_FRAME" val="{&quot;height&quot;:276.2,&quot;left&quot;:43.85,&quot;top&quot;:191.00000000000003,&quot;width&quot;:872.2}"/>
</p:tagLst>
</file>

<file path=ppt/tags/tag163.xml><?xml version="1.0" encoding="utf-8"?>
<p:tagLst xmlns:p="http://schemas.openxmlformats.org/presentationml/2006/main">
  <p:tag name="KSO_WM_DIAGRAM_VIRTUALLY_FRAME" val="{&quot;height&quot;:276.2,&quot;left&quot;:43.85,&quot;top&quot;:191.00000000000003,&quot;width&quot;:872.2}"/>
</p:tagLst>
</file>

<file path=ppt/tags/tag164.xml><?xml version="1.0" encoding="utf-8"?>
<p:tagLst xmlns:p="http://schemas.openxmlformats.org/presentationml/2006/main">
  <p:tag name="KSO_WM_DIAGRAM_VIRTUALLY_FRAME" val="{&quot;height&quot;:276.2,&quot;left&quot;:43.85,&quot;top&quot;:191.00000000000003,&quot;width&quot;:872.2}"/>
</p:tagLst>
</file>

<file path=ppt/tags/tag165.xml><?xml version="1.0" encoding="utf-8"?>
<p:tagLst xmlns:p="http://schemas.openxmlformats.org/presentationml/2006/main">
  <p:tag name="KSO_WM_DIAGRAM_VIRTUALLY_FRAME" val="{&quot;height&quot;:276.2,&quot;left&quot;:43.85,&quot;top&quot;:191.00000000000003,&quot;width&quot;:872.2}"/>
</p:tagLst>
</file>

<file path=ppt/tags/tag166.xml><?xml version="1.0" encoding="utf-8"?>
<p:tagLst xmlns:p="http://schemas.openxmlformats.org/presentationml/2006/main">
  <p:tag name="KSO_WM_DIAGRAM_VIRTUALLY_FRAME" val="{&quot;height&quot;:276.2,&quot;left&quot;:43.85,&quot;top&quot;:191.00000000000003,&quot;width&quot;:872.2}"/>
</p:tagLst>
</file>

<file path=ppt/tags/tag167.xml><?xml version="1.0" encoding="utf-8"?>
<p:tagLst xmlns:p="http://schemas.openxmlformats.org/presentationml/2006/main">
  <p:tag name="KSO_WM_DIAGRAM_VIRTUALLY_FRAME" val="{&quot;height&quot;:276.2,&quot;left&quot;:43.85,&quot;top&quot;:191.00000000000003,&quot;width&quot;:872.2}"/>
</p:tagLst>
</file>

<file path=ppt/tags/tag168.xml><?xml version="1.0" encoding="utf-8"?>
<p:tagLst xmlns:p="http://schemas.openxmlformats.org/presentationml/2006/main">
  <p:tag name="KSO_WM_DIAGRAM_VIRTUALLY_FRAME" val="{&quot;height&quot;:276.2,&quot;left&quot;:43.85,&quot;top&quot;:191.00000000000003,&quot;width&quot;:872.2}"/>
</p:tagLst>
</file>

<file path=ppt/tags/tag169.xml><?xml version="1.0" encoding="utf-8"?>
<p:tagLst xmlns:p="http://schemas.openxmlformats.org/presentationml/2006/main">
  <p:tag name="KSO_WM_DIAGRAM_VIRTUALLY_FRAME" val="{&quot;height&quot;:276.2,&quot;left&quot;:43.85,&quot;top&quot;:191.00000000000003,&quot;width&quot;:872.2}"/>
</p:tagLst>
</file>

<file path=ppt/tags/tag17.xml><?xml version="1.0" encoding="utf-8"?>
<p:tagLst xmlns:p="http://schemas.openxmlformats.org/presentationml/2006/main">
  <p:tag name="KSO_WM_DIAGRAM_VIRTUALLY_FRAME" val="{&quot;height&quot;:340.975905511811,&quot;left&quot;:489.05,&quot;top&quot;:99.5,&quot;width&quot;:316.2185039370079}"/>
</p:tagLst>
</file>

<file path=ppt/tags/tag170.xml><?xml version="1.0" encoding="utf-8"?>
<p:tagLst xmlns:p="http://schemas.openxmlformats.org/presentationml/2006/main">
  <p:tag name="KSO_WM_BEAUTIFY_FLAG" val=""/>
  <p:tag name="KSO_WM_UNIT_PLACING_PICTURE_USER_VIEWPORT" val="{&quot;height&quot;:1217,&quot;width&quot;:4389}"/>
</p:tagLst>
</file>

<file path=ppt/tags/tag171.xml><?xml version="1.0" encoding="utf-8"?>
<p:tagLst xmlns:p="http://schemas.openxmlformats.org/presentationml/2006/main">
  <p:tag name="KSO_WM_BEAUTIFY_FLAG" val=""/>
  <p:tag name="KSO_WM_UNIT_PLACING_PICTURE_USER_VIEWPORT" val="{&quot;height&quot;:1217,&quot;width&quot;:4389}"/>
</p:tagLst>
</file>

<file path=ppt/tags/tag172.xml><?xml version="1.0" encoding="utf-8"?>
<p:tagLst xmlns:p="http://schemas.openxmlformats.org/presentationml/2006/main">
  <p:tag name="KSO_WM_BEAUTIFY_FLAG" val=""/>
  <p:tag name="KSO_WM_UNIT_PLACING_PICTURE_USER_VIEWPORT" val="{&quot;height&quot;:1217,&quot;width&quot;:4389}"/>
</p:tagLst>
</file>

<file path=ppt/tags/tag173.xml><?xml version="1.0" encoding="utf-8"?>
<p:tagLst xmlns:p="http://schemas.openxmlformats.org/presentationml/2006/main">
  <p:tag name="KSO_WM_BEAUTIFY_FLAG" val=""/>
  <p:tag name="KSO_WM_UNIT_PLACING_PICTURE_USER_VIEWPORT" val="{&quot;height&quot;:1217,&quot;width&quot;:4389}"/>
</p:tagLst>
</file>

<file path=ppt/tags/tag174.xml><?xml version="1.0" encoding="utf-8"?>
<p:tagLst xmlns:p="http://schemas.openxmlformats.org/presentationml/2006/main">
  <p:tag name="KSO_WM_BEAUTIFY_FLAG" val=""/>
  <p:tag name="KSO_WM_UNIT_PLACING_PICTURE_USER_VIEWPORT" val="{&quot;height&quot;:1217,&quot;width&quot;:4389}"/>
</p:tagLst>
</file>

<file path=ppt/tags/tag175.xml><?xml version="1.0" encoding="utf-8"?>
<p:tagLst xmlns:p="http://schemas.openxmlformats.org/presentationml/2006/main">
  <p:tag name="KSO_WM_BEAUTIFY_FLAG" val=""/>
  <p:tag name="KSO_WM_UNIT_PLACING_PICTURE_USER_VIEWPORT" val="{&quot;height&quot;:1217,&quot;width&quot;:4389}"/>
</p:tagLst>
</file>

<file path=ppt/tags/tag176.xml><?xml version="1.0" encoding="utf-8"?>
<p:tagLst xmlns:p="http://schemas.openxmlformats.org/presentationml/2006/main">
  <p:tag name="KSO_WM_BEAUTIFY_FLAG" val=""/>
  <p:tag name="KSO_WM_UNIT_PLACING_PICTURE_USER_VIEWPORT" val="{&quot;height&quot;:1217,&quot;width&quot;:4389}"/>
</p:tagLst>
</file>

<file path=ppt/tags/tag177.xml><?xml version="1.0" encoding="utf-8"?>
<p:tagLst xmlns:p="http://schemas.openxmlformats.org/presentationml/2006/main">
  <p:tag name="KSO_WM_BEAUTIFY_FLAG" val=""/>
  <p:tag name="KSO_WM_UNIT_PLACING_PICTURE_USER_VIEWPORT" val="{&quot;height&quot;:1217,&quot;width&quot;:4389}"/>
</p:tagLst>
</file>

<file path=ppt/tags/tag178.xml><?xml version="1.0" encoding="utf-8"?>
<p:tagLst xmlns:p="http://schemas.openxmlformats.org/presentationml/2006/main">
  <p:tag name="KSO_WM_BEAUTIFY_FLAG" val=""/>
  <p:tag name="KSO_WM_UNIT_PLACING_PICTURE_USER_VIEWPORT" val="{&quot;height&quot;:1217,&quot;width&quot;:4389}"/>
</p:tagLst>
</file>

<file path=ppt/tags/tag179.xml><?xml version="1.0" encoding="utf-8"?>
<p:tagLst xmlns:p="http://schemas.openxmlformats.org/presentationml/2006/main">
  <p:tag name="KSO_WM_BEAUTIFY_FLAG" val=""/>
  <p:tag name="KSO_WM_UNIT_PLACING_PICTURE_USER_VIEWPORT" val="{&quot;height&quot;:1217,&quot;width&quot;:4389}"/>
</p:tagLst>
</file>

<file path=ppt/tags/tag18.xml><?xml version="1.0" encoding="utf-8"?>
<p:tagLst xmlns:p="http://schemas.openxmlformats.org/presentationml/2006/main">
  <p:tag name="KSO_WM_DIAGRAM_VIRTUALLY_FRAME" val="{&quot;height&quot;:340.975905511811,&quot;left&quot;:489.05,&quot;top&quot;:99.5,&quot;width&quot;:316.2185039370079}"/>
</p:tagLst>
</file>

<file path=ppt/tags/tag180.xml><?xml version="1.0" encoding="utf-8"?>
<p:tagLst xmlns:p="http://schemas.openxmlformats.org/presentationml/2006/main">
  <p:tag name="KSO_WM_BEAUTIFY_FLAG" val=""/>
  <p:tag name="KSO_WM_UNIT_PLACING_PICTURE_USER_VIEWPORT" val="{&quot;height&quot;:1217,&quot;width&quot;:4389}"/>
</p:tagLst>
</file>

<file path=ppt/tags/tag181.xml><?xml version="1.0" encoding="utf-8"?>
<p:tagLst xmlns:p="http://schemas.openxmlformats.org/presentationml/2006/main">
  <p:tag name="KSO_WM_BEAUTIFY_FLAG" val=""/>
  <p:tag name="KSO_WM_UNIT_PLACING_PICTURE_USER_VIEWPORT" val="{&quot;height&quot;:1217,&quot;width&quot;:4389}"/>
</p:tagLst>
</file>

<file path=ppt/tags/tag182.xml><?xml version="1.0" encoding="utf-8"?>
<p:tagLst xmlns:p="http://schemas.openxmlformats.org/presentationml/2006/main">
  <p:tag name="KSO_WM_BEAUTIFY_FLAG" val=""/>
  <p:tag name="KSO_WM_UNIT_PLACING_PICTURE_USER_VIEWPORT" val="{&quot;height&quot;:1217,&quot;width&quot;:4389}"/>
</p:tagLst>
</file>

<file path=ppt/tags/tag183.xml><?xml version="1.0" encoding="utf-8"?>
<p:tagLst xmlns:p="http://schemas.openxmlformats.org/presentationml/2006/main">
  <p:tag name="KSO_WM_BEAUTIFY_FLAG" val=""/>
  <p:tag name="KSO_WM_UNIT_PLACING_PICTURE_USER_VIEWPORT" val="{&quot;height&quot;:1217,&quot;width&quot;:4389}"/>
</p:tagLst>
</file>

<file path=ppt/tags/tag184.xml><?xml version="1.0" encoding="utf-8"?>
<p:tagLst xmlns:p="http://schemas.openxmlformats.org/presentationml/2006/main">
  <p:tag name="KSO_WM_BEAUTIFY_FLAG" val=""/>
  <p:tag name="KSO_WM_UNIT_PLACING_PICTURE_USER_VIEWPORT" val="{&quot;height&quot;:1217,&quot;width&quot;:4389}"/>
</p:tagLst>
</file>

<file path=ppt/tags/tag185.xml><?xml version="1.0" encoding="utf-8"?>
<p:tagLst xmlns:p="http://schemas.openxmlformats.org/presentationml/2006/main">
  <p:tag name="KSO_WM_DIAGRAM_VIRTUALLY_FRAME" val="{&quot;height&quot;:291.05,&quot;left&quot;:99.3,&quot;top&quot;:206.7,&quot;width&quot;:762.7}"/>
</p:tagLst>
</file>

<file path=ppt/tags/tag186.xml><?xml version="1.0" encoding="utf-8"?>
<p:tagLst xmlns:p="http://schemas.openxmlformats.org/presentationml/2006/main">
  <p:tag name="KSO_WM_DIAGRAM_VIRTUALLY_FRAME" val="{&quot;height&quot;:291.05,&quot;left&quot;:99.3,&quot;top&quot;:206.7,&quot;width&quot;:762.7}"/>
</p:tagLst>
</file>

<file path=ppt/tags/tag187.xml><?xml version="1.0" encoding="utf-8"?>
<p:tagLst xmlns:p="http://schemas.openxmlformats.org/presentationml/2006/main">
  <p:tag name="KSO_WM_DIAGRAM_VIRTUALLY_FRAME" val="{&quot;height&quot;:291.05,&quot;left&quot;:99.3,&quot;top&quot;:206.7,&quot;width&quot;:762.7}"/>
</p:tagLst>
</file>

<file path=ppt/tags/tag188.xml><?xml version="1.0" encoding="utf-8"?>
<p:tagLst xmlns:p="http://schemas.openxmlformats.org/presentationml/2006/main">
  <p:tag name="KSO_WM_DIAGRAM_VIRTUALLY_FRAME" val="{&quot;height&quot;:291.05,&quot;left&quot;:99.3,&quot;top&quot;:206.7,&quot;width&quot;:762.7}"/>
</p:tagLst>
</file>

<file path=ppt/tags/tag189.xml><?xml version="1.0" encoding="utf-8"?>
<p:tagLst xmlns:p="http://schemas.openxmlformats.org/presentationml/2006/main">
  <p:tag name="KSO_WM_DIAGRAM_VIRTUALLY_FRAME" val="{&quot;height&quot;:291.05,&quot;left&quot;:99.3,&quot;top&quot;:206.7,&quot;width&quot;:762.7}"/>
</p:tagLst>
</file>

<file path=ppt/tags/tag19.xml><?xml version="1.0" encoding="utf-8"?>
<p:tagLst xmlns:p="http://schemas.openxmlformats.org/presentationml/2006/main">
  <p:tag name="KSO_WM_DIAGRAM_VIRTUALLY_FRAME" val="{&quot;height&quot;:340.975905511811,&quot;left&quot;:489.05,&quot;top&quot;:99.5,&quot;width&quot;:316.2185039370079}"/>
</p:tagLst>
</file>

<file path=ppt/tags/tag190.xml><?xml version="1.0" encoding="utf-8"?>
<p:tagLst xmlns:p="http://schemas.openxmlformats.org/presentationml/2006/main">
  <p:tag name="KSO_WM_DIAGRAM_VIRTUALLY_FRAME" val="{&quot;height&quot;:291.05,&quot;left&quot;:99.3,&quot;top&quot;:206.7,&quot;width&quot;:762.7}"/>
</p:tagLst>
</file>

<file path=ppt/tags/tag191.xml><?xml version="1.0" encoding="utf-8"?>
<p:tagLst xmlns:p="http://schemas.openxmlformats.org/presentationml/2006/main">
  <p:tag name="KSO_WM_DIAGRAM_VIRTUALLY_FRAME" val="{&quot;height&quot;:291.05,&quot;left&quot;:99.3,&quot;top&quot;:206.7,&quot;width&quot;:762.7}"/>
</p:tagLst>
</file>

<file path=ppt/tags/tag192.xml><?xml version="1.0" encoding="utf-8"?>
<p:tagLst xmlns:p="http://schemas.openxmlformats.org/presentationml/2006/main">
  <p:tag name="KSO_WM_DIAGRAM_VIRTUALLY_FRAME" val="{&quot;height&quot;:291.05,&quot;left&quot;:99.3,&quot;top&quot;:206.7,&quot;width&quot;:762.7}"/>
</p:tagLst>
</file>

<file path=ppt/tags/tag193.xml><?xml version="1.0" encoding="utf-8"?>
<p:tagLst xmlns:p="http://schemas.openxmlformats.org/presentationml/2006/main">
  <p:tag name="KSO_WM_DIAGRAM_VIRTUALLY_FRAME" val="{&quot;height&quot;:291.05,&quot;left&quot;:99.3,&quot;top&quot;:206.7,&quot;width&quot;:762.7}"/>
</p:tagLst>
</file>

<file path=ppt/tags/tag194.xml><?xml version="1.0" encoding="utf-8"?>
<p:tagLst xmlns:p="http://schemas.openxmlformats.org/presentationml/2006/main">
  <p:tag name="KSO_WM_DIAGRAM_VIRTUALLY_FRAME" val="{&quot;height&quot;:291.05,&quot;left&quot;:99.3,&quot;top&quot;:206.7,&quot;width&quot;:762.7}"/>
</p:tagLst>
</file>

<file path=ppt/tags/tag195.xml><?xml version="1.0" encoding="utf-8"?>
<p:tagLst xmlns:p="http://schemas.openxmlformats.org/presentationml/2006/main">
  <p:tag name="KSO_WM_DIAGRAM_VIRTUALLY_FRAME" val="{&quot;height&quot;:291.05,&quot;left&quot;:99.3,&quot;top&quot;:206.7,&quot;width&quot;:762.7}"/>
</p:tagLst>
</file>

<file path=ppt/tags/tag196.xml><?xml version="1.0" encoding="utf-8"?>
<p:tagLst xmlns:p="http://schemas.openxmlformats.org/presentationml/2006/main">
  <p:tag name="KSO_WM_DIAGRAM_VIRTUALLY_FRAME" val="{&quot;height&quot;:291.05,&quot;left&quot;:99.3,&quot;top&quot;:206.7,&quot;width&quot;:762.7}"/>
</p:tagLst>
</file>

<file path=ppt/tags/tag197.xml><?xml version="1.0" encoding="utf-8"?>
<p:tagLst xmlns:p="http://schemas.openxmlformats.org/presentationml/2006/main">
  <p:tag name="KSO_WM_DIAGRAM_VIRTUALLY_FRAME" val="{&quot;height&quot;:291.05,&quot;left&quot;:99.3,&quot;top&quot;:206.7,&quot;width&quot;:762.7}"/>
</p:tagLst>
</file>

<file path=ppt/tags/tag198.xml><?xml version="1.0" encoding="utf-8"?>
<p:tagLst xmlns:p="http://schemas.openxmlformats.org/presentationml/2006/main">
  <p:tag name="KSO_WM_DIAGRAM_VIRTUALLY_FRAME" val="{&quot;height&quot;:291.05,&quot;left&quot;:99.3,&quot;top&quot;:206.7,&quot;width&quot;:762.7}"/>
</p:tagLst>
</file>

<file path=ppt/tags/tag199.xml><?xml version="1.0" encoding="utf-8"?>
<p:tagLst xmlns:p="http://schemas.openxmlformats.org/presentationml/2006/main">
  <p:tag name="KSO_WM_DIAGRAM_VIRTUALLY_FRAME" val="{&quot;height&quot;:291.05,&quot;left&quot;:99.3,&quot;top&quot;:206.7,&quot;width&quot;:762.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DIAGRAM_VIRTUALLY_FRAME" val="{&quot;height&quot;:340.975905511811,&quot;left&quot;:489.05,&quot;top&quot;:99.5,&quot;width&quot;:316.2185039370079}"/>
</p:tagLst>
</file>

<file path=ppt/tags/tag200.xml><?xml version="1.0" encoding="utf-8"?>
<p:tagLst xmlns:p="http://schemas.openxmlformats.org/presentationml/2006/main">
  <p:tag name="KSO_WM_DIAGRAM_VIRTUALLY_FRAME" val="{&quot;height&quot;:291.05,&quot;left&quot;:99.3,&quot;top&quot;:206.7,&quot;width&quot;:762.7}"/>
</p:tagLst>
</file>

<file path=ppt/tags/tag201.xml><?xml version="1.0" encoding="utf-8"?>
<p:tagLst xmlns:p="http://schemas.openxmlformats.org/presentationml/2006/main">
  <p:tag name="KSO_WM_DIAGRAM_VIRTUALLY_FRAME" val="{&quot;height&quot;:291.05,&quot;left&quot;:99.3,&quot;top&quot;:206.7,&quot;width&quot;:762.7}"/>
</p:tagLst>
</file>

<file path=ppt/tags/tag202.xml><?xml version="1.0" encoding="utf-8"?>
<p:tagLst xmlns:p="http://schemas.openxmlformats.org/presentationml/2006/main">
  <p:tag name="KSO_WM_DIAGRAM_VIRTUALLY_FRAME" val="{&quot;height&quot;:291.05,&quot;left&quot;:99.3,&quot;top&quot;:206.7,&quot;width&quot;:762.7}"/>
</p:tagLst>
</file>

<file path=ppt/tags/tag203.xml><?xml version="1.0" encoding="utf-8"?>
<p:tagLst xmlns:p="http://schemas.openxmlformats.org/presentationml/2006/main">
  <p:tag name="KSO_WM_DIAGRAM_VIRTUALLY_FRAME" val="{&quot;height&quot;:291.05,&quot;left&quot;:99.3,&quot;top&quot;:206.7,&quot;width&quot;:762.7}"/>
</p:tagLst>
</file>

<file path=ppt/tags/tag204.xml><?xml version="1.0" encoding="utf-8"?>
<p:tagLst xmlns:p="http://schemas.openxmlformats.org/presentationml/2006/main">
  <p:tag name="KSO_WM_DIAGRAM_VIRTUALLY_FRAME" val="{&quot;height&quot;:291.05,&quot;left&quot;:99.3,&quot;top&quot;:206.7,&quot;width&quot;:762.7}"/>
</p:tagLst>
</file>

<file path=ppt/tags/tag205.xml><?xml version="1.0" encoding="utf-8"?>
<p:tagLst xmlns:p="http://schemas.openxmlformats.org/presentationml/2006/main">
  <p:tag name="KSO_WM_DIAGRAM_VIRTUALLY_FRAME" val="{&quot;height&quot;:291.05,&quot;left&quot;:99.3,&quot;top&quot;:206.7,&quot;width&quot;:762.7}"/>
</p:tagLst>
</file>

<file path=ppt/tags/tag206.xml><?xml version="1.0" encoding="utf-8"?>
<p:tagLst xmlns:p="http://schemas.openxmlformats.org/presentationml/2006/main">
  <p:tag name="KSO_WM_DIAGRAM_VIRTUALLY_FRAME" val="{&quot;height&quot;:291.05,&quot;left&quot;:99.3,&quot;top&quot;:206.7,&quot;width&quot;:762.7}"/>
</p:tagLst>
</file>

<file path=ppt/tags/tag207.xml><?xml version="1.0" encoding="utf-8"?>
<p:tagLst xmlns:p="http://schemas.openxmlformats.org/presentationml/2006/main">
  <p:tag name="KSO_WM_DIAGRAM_VIRTUALLY_FRAME" val="{&quot;height&quot;:291.05,&quot;left&quot;:99.3,&quot;top&quot;:206.7,&quot;width&quot;:762.7}"/>
</p:tagLst>
</file>

<file path=ppt/tags/tag208.xml><?xml version="1.0" encoding="utf-8"?>
<p:tagLst xmlns:p="http://schemas.openxmlformats.org/presentationml/2006/main">
  <p:tag name="KSO_WM_BEAUTIFY_FLAG" val=""/>
  <p:tag name="KSO_WM_UNIT_PLACING_PICTURE_USER_VIEWPORT" val="{&quot;height&quot;:1217,&quot;width&quot;:4389}"/>
</p:tagLst>
</file>

<file path=ppt/tags/tag209.xml><?xml version="1.0" encoding="utf-8"?>
<p:tagLst xmlns:p="http://schemas.openxmlformats.org/presentationml/2006/main">
  <p:tag name="KSO_WM_BEAUTIFY_FLAG" val=""/>
  <p:tag name="KSO_WM_UNIT_PLACING_PICTURE_USER_VIEWPORT" val="{&quot;height&quot;:1217,&quot;width&quot;:4389}"/>
</p:tagLst>
</file>

<file path=ppt/tags/tag21.xml><?xml version="1.0" encoding="utf-8"?>
<p:tagLst xmlns:p="http://schemas.openxmlformats.org/presentationml/2006/main">
  <p:tag name="KSO_WM_DIAGRAM_VIRTUALLY_FRAME" val="{&quot;height&quot;:340.975905511811,&quot;left&quot;:489.05,&quot;top&quot;:99.5,&quot;width&quot;:316.2185039370079}"/>
</p:tagLst>
</file>

<file path=ppt/tags/tag210.xml><?xml version="1.0" encoding="utf-8"?>
<p:tagLst xmlns:p="http://schemas.openxmlformats.org/presentationml/2006/main">
  <p:tag name="resource_record_key" val="{&quot;8&quot;:[20469112]}"/>
</p:tagLst>
</file>

<file path=ppt/tags/tag22.xml><?xml version="1.0" encoding="utf-8"?>
<p:tagLst xmlns:p="http://schemas.openxmlformats.org/presentationml/2006/main">
  <p:tag name="KSO_WM_DIAGRAM_VIRTUALLY_FRAME" val="{&quot;height&quot;:340.975905511811,&quot;left&quot;:489.05,&quot;top&quot;:99.5,&quot;width&quot;:316.2185039370079}"/>
</p:tagLst>
</file>

<file path=ppt/tags/tag23.xml><?xml version="1.0" encoding="utf-8"?>
<p:tagLst xmlns:p="http://schemas.openxmlformats.org/presentationml/2006/main">
  <p:tag name="KSO_WM_DIAGRAM_VIRTUALLY_FRAME" val="{&quot;height&quot;:340.975905511811,&quot;left&quot;:489.05,&quot;top&quot;:99.5,&quot;width&quot;:316.2185039370079}"/>
</p:tagLst>
</file>

<file path=ppt/tags/tag24.xml><?xml version="1.0" encoding="utf-8"?>
<p:tagLst xmlns:p="http://schemas.openxmlformats.org/presentationml/2006/main">
  <p:tag name="KSO_WM_DIAGRAM_VIRTUALLY_FRAME" val="{&quot;height&quot;:340.975905511811,&quot;left&quot;:489.05,&quot;top&quot;:99.5,&quot;width&quot;:316.2185039370079}"/>
</p:tagLst>
</file>

<file path=ppt/tags/tag25.xml><?xml version="1.0" encoding="utf-8"?>
<p:tagLst xmlns:p="http://schemas.openxmlformats.org/presentationml/2006/main">
  <p:tag name="KSO_WM_DIAGRAM_VIRTUALLY_FRAME" val="{&quot;height&quot;:340.975905511811,&quot;left&quot;:489.05,&quot;top&quot;:99.5,&quot;width&quot;:316.2185039370079}"/>
</p:tagLst>
</file>

<file path=ppt/tags/tag26.xml><?xml version="1.0" encoding="utf-8"?>
<p:tagLst xmlns:p="http://schemas.openxmlformats.org/presentationml/2006/main">
  <p:tag name="KSO_WM_DIAGRAM_VIRTUALLY_FRAME" val="{&quot;height&quot;:340.975905511811,&quot;left&quot;:489.05,&quot;top&quot;:99.5,&quot;width&quot;:316.2185039370079}"/>
</p:tagLst>
</file>

<file path=ppt/tags/tag27.xml><?xml version="1.0" encoding="utf-8"?>
<p:tagLst xmlns:p="http://schemas.openxmlformats.org/presentationml/2006/main">
  <p:tag name="KSO_WM_BEAUTIFY_FLAG" val=""/>
  <p:tag name="KSO_WM_UNIT_PLACING_PICTURE_USER_VIEWPORT" val="{&quot;height&quot;:1217,&quot;width&quot;:4389}"/>
</p:tagLst>
</file>

<file path=ppt/tags/tag28.xml><?xml version="1.0" encoding="utf-8"?>
<p:tagLst xmlns:p="http://schemas.openxmlformats.org/presentationml/2006/main">
  <p:tag name="KSO_WM_DIAGRAM_VIRTUALLY_FRAME" val="{&quot;height&quot;:391.25,&quot;left&quot;:64.35,&quot;top&quot;:158.15,&quot;width&quot;:847.4}"/>
</p:tagLst>
</file>

<file path=ppt/tags/tag29.xml><?xml version="1.0" encoding="utf-8"?>
<p:tagLst xmlns:p="http://schemas.openxmlformats.org/presentationml/2006/main">
  <p:tag name="KSO_WM_DIAGRAM_VIRTUALLY_FRAME" val="{&quot;height&quot;:391.25,&quot;left&quot;:64.35,&quot;top&quot;:158.15,&quot;width&quot;:847.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91.25,&quot;left&quot;:64.35,&quot;top&quot;:158.15,&quot;width&quot;:847.4}"/>
</p:tagLst>
</file>

<file path=ppt/tags/tag31.xml><?xml version="1.0" encoding="utf-8"?>
<p:tagLst xmlns:p="http://schemas.openxmlformats.org/presentationml/2006/main">
  <p:tag name="KSO_WM_DIAGRAM_VIRTUALLY_FRAME" val="{&quot;height&quot;:391.25,&quot;left&quot;:64.35,&quot;top&quot;:158.15,&quot;width&quot;:847.4}"/>
</p:tagLst>
</file>

<file path=ppt/tags/tag32.xml><?xml version="1.0" encoding="utf-8"?>
<p:tagLst xmlns:p="http://schemas.openxmlformats.org/presentationml/2006/main">
  <p:tag name="KSO_WM_DIAGRAM_VIRTUALLY_FRAME" val="{&quot;height&quot;:391.25,&quot;left&quot;:64.35,&quot;top&quot;:158.15,&quot;width&quot;:847.4}"/>
</p:tagLst>
</file>

<file path=ppt/tags/tag33.xml><?xml version="1.0" encoding="utf-8"?>
<p:tagLst xmlns:p="http://schemas.openxmlformats.org/presentationml/2006/main">
  <p:tag name="KSO_WM_DIAGRAM_VIRTUALLY_FRAME" val="{&quot;height&quot;:391.25,&quot;left&quot;:64.35,&quot;top&quot;:158.15,&quot;width&quot;:847.4}"/>
</p:tagLst>
</file>

<file path=ppt/tags/tag34.xml><?xml version="1.0" encoding="utf-8"?>
<p:tagLst xmlns:p="http://schemas.openxmlformats.org/presentationml/2006/main">
  <p:tag name="KSO_WM_DIAGRAM_VIRTUALLY_FRAME" val="{&quot;height&quot;:391.25,&quot;left&quot;:64.35,&quot;top&quot;:158.15,&quot;width&quot;:847.4}"/>
</p:tagLst>
</file>

<file path=ppt/tags/tag35.xml><?xml version="1.0" encoding="utf-8"?>
<p:tagLst xmlns:p="http://schemas.openxmlformats.org/presentationml/2006/main">
  <p:tag name="KSO_WM_DIAGRAM_VIRTUALLY_FRAME" val="{&quot;height&quot;:391.25,&quot;left&quot;:64.35,&quot;top&quot;:158.15,&quot;width&quot;:847.4}"/>
</p:tagLst>
</file>

<file path=ppt/tags/tag36.xml><?xml version="1.0" encoding="utf-8"?>
<p:tagLst xmlns:p="http://schemas.openxmlformats.org/presentationml/2006/main">
  <p:tag name="KSO_WM_BEAUTIFY_FLAG" val=""/>
  <p:tag name="KSO_WM_UNIT_PLACING_PICTURE_USER_VIEWPORT" val="{&quot;height&quot;:1217,&quot;width&quot;:4389}"/>
</p:tagLst>
</file>

<file path=ppt/tags/tag37.xml><?xml version="1.0" encoding="utf-8"?>
<p:tagLst xmlns:p="http://schemas.openxmlformats.org/presentationml/2006/main">
  <p:tag name="KSO_WM_DIAGRAM_VIRTUALLY_FRAME" val="{&quot;height&quot;:337.05,&quot;left&quot;:242.15,&quot;top&quot;:151.35,&quot;width&quot;:623.5}"/>
</p:tagLst>
</file>

<file path=ppt/tags/tag38.xml><?xml version="1.0" encoding="utf-8"?>
<p:tagLst xmlns:p="http://schemas.openxmlformats.org/presentationml/2006/main">
  <p:tag name="KSO_WM_DIAGRAM_VIRTUALLY_FRAME" val="{&quot;height&quot;:337.05,&quot;left&quot;:242.15,&quot;top&quot;:151.35,&quot;width&quot;:623.5}"/>
</p:tagLst>
</file>

<file path=ppt/tags/tag39.xml><?xml version="1.0" encoding="utf-8"?>
<p:tagLst xmlns:p="http://schemas.openxmlformats.org/presentationml/2006/main">
  <p:tag name="KSO_WM_DIAGRAM_VIRTUALLY_FRAME" val="{&quot;height&quot;:337.05,&quot;left&quot;:242.15,&quot;top&quot;:151.35,&quot;width&quot;:623.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337.05,&quot;left&quot;:242.15,&quot;top&quot;:151.35,&quot;width&quot;:623.5}"/>
</p:tagLst>
</file>

<file path=ppt/tags/tag41.xml><?xml version="1.0" encoding="utf-8"?>
<p:tagLst xmlns:p="http://schemas.openxmlformats.org/presentationml/2006/main">
  <p:tag name="KSO_WM_DIAGRAM_VIRTUALLY_FRAME" val="{&quot;height&quot;:337.05,&quot;left&quot;:242.15,&quot;top&quot;:151.35,&quot;width&quot;:623.5}"/>
</p:tagLst>
</file>

<file path=ppt/tags/tag42.xml><?xml version="1.0" encoding="utf-8"?>
<p:tagLst xmlns:p="http://schemas.openxmlformats.org/presentationml/2006/main">
  <p:tag name="KSO_WM_DIAGRAM_VIRTUALLY_FRAME" val="{&quot;height&quot;:337.05,&quot;left&quot;:242.15,&quot;top&quot;:151.35,&quot;width&quot;:623.5}"/>
</p:tagLst>
</file>

<file path=ppt/tags/tag43.xml><?xml version="1.0" encoding="utf-8"?>
<p:tagLst xmlns:p="http://schemas.openxmlformats.org/presentationml/2006/main">
  <p:tag name="KSO_WM_DIAGRAM_VIRTUALLY_FRAME" val="{&quot;height&quot;:326.5,&quot;left&quot;:242.15,&quot;top&quot;:151.35,&quot;width&quot;:623.5}"/>
</p:tagLst>
</file>

<file path=ppt/tags/tag44.xml><?xml version="1.0" encoding="utf-8"?>
<p:tagLst xmlns:p="http://schemas.openxmlformats.org/presentationml/2006/main">
  <p:tag name="KSO_WM_DIAGRAM_VIRTUALLY_FRAME" val="{&quot;height&quot;:337.05,&quot;left&quot;:242.15,&quot;top&quot;:151.35,&quot;width&quot;:623.5}"/>
</p:tagLst>
</file>

<file path=ppt/tags/tag45.xml><?xml version="1.0" encoding="utf-8"?>
<p:tagLst xmlns:p="http://schemas.openxmlformats.org/presentationml/2006/main">
  <p:tag name="KSO_WM_DIAGRAM_VIRTUALLY_FRAME" val="{&quot;height&quot;:337.05,&quot;left&quot;:242.15,&quot;top&quot;:151.35,&quot;width&quot;:623.5}"/>
</p:tagLst>
</file>

<file path=ppt/tags/tag46.xml><?xml version="1.0" encoding="utf-8"?>
<p:tagLst xmlns:p="http://schemas.openxmlformats.org/presentationml/2006/main">
  <p:tag name="KSO_WM_DIAGRAM_VIRTUALLY_FRAME" val="{&quot;height&quot;:337.05,&quot;left&quot;:242.15,&quot;top&quot;:151.35,&quot;width&quot;:623.5}"/>
</p:tagLst>
</file>

<file path=ppt/tags/tag47.xml><?xml version="1.0" encoding="utf-8"?>
<p:tagLst xmlns:p="http://schemas.openxmlformats.org/presentationml/2006/main">
  <p:tag name="KSO_WM_DIAGRAM_VIRTUALLY_FRAME" val="{&quot;height&quot;:337.05,&quot;left&quot;:242.15,&quot;top&quot;:151.35,&quot;width&quot;:623.5}"/>
</p:tagLst>
</file>

<file path=ppt/tags/tag48.xml><?xml version="1.0" encoding="utf-8"?>
<p:tagLst xmlns:p="http://schemas.openxmlformats.org/presentationml/2006/main">
  <p:tag name="KSO_WM_DIAGRAM_VIRTUALLY_FRAME" val="{&quot;height&quot;:337.05,&quot;left&quot;:242.15,&quot;top&quot;:151.35,&quot;width&quot;:623.5}"/>
</p:tagLst>
</file>

<file path=ppt/tags/tag49.xml><?xml version="1.0" encoding="utf-8"?>
<p:tagLst xmlns:p="http://schemas.openxmlformats.org/presentationml/2006/main">
  <p:tag name="KSO_WM_DIAGRAM_VIRTUALLY_FRAME" val="{&quot;height&quot;:337.05,&quot;left&quot;:242.15,&quot;top&quot;:151.35,&quot;width&quot;:623.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DIAGRAM_VIRTUALLY_FRAME" val="{&quot;height&quot;:337.05,&quot;left&quot;:242.15,&quot;top&quot;:151.35,&quot;width&quot;:623.5}"/>
</p:tagLst>
</file>

<file path=ppt/tags/tag51.xml><?xml version="1.0" encoding="utf-8"?>
<p:tagLst xmlns:p="http://schemas.openxmlformats.org/presentationml/2006/main">
  <p:tag name="KSO_WM_BEAUTIFY_FLAG" val=""/>
  <p:tag name="KSO_WM_UNIT_PLACING_PICTURE_USER_VIEWPORT" val="{&quot;height&quot;:1217,&quot;width&quot;:4389}"/>
</p:tagLst>
</file>

<file path=ppt/tags/tag52.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wm#"/>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53.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12308_1*b*1"/>
  <p:tag name="KSO_WM_TEMPLATE_CATEGORY" val="diagram"/>
  <p:tag name="KSO_WM_TEMPLATE_INDEX" val="20212308"/>
  <p:tag name="KSO_WM_UNIT_LAYERLEVEL" val="1"/>
  <p:tag name="KSO_WM_TAG_VERSION" val="1.0"/>
  <p:tag name="KSO_WM_BEAUTIFY_FLAG" val="#wm#"/>
  <p:tag name="KSO_WM_UNIT_DEFAULT_FONT" val="18;24;2"/>
  <p:tag name="KSO_WM_UNIT_BLOCK" val="0"/>
  <p:tag name="KSO_WM_UNIT_DEC_AREA_ID" val="6d1b5580114d4f3f8af4d0a6da238fac"/>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25"/>
  <p:tag name="KSO_WM_UNIT_TEXT_FILL_FORE_SCHEMECOLOR_INDEX" val="14"/>
  <p:tag name="KSO_WM_UNIT_TEXT_FILL_TYPE" val="1"/>
  <p:tag name="KSO_WM_TEMPLATE_ASSEMBLE_XID" val="5f9fc8f458547e5288195a1d"/>
  <p:tag name="KSO_WM_TEMPLATE_ASSEMBLE_GROUPID" val="5f9fc8f458547e5288195a1d"/>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9512_2*m_h_i*1_1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39.33834645669292,&quot;top&quot;:284,&quot;width&quot;:980.25712598425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19512_2*m_h_i*1_1_3"/>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39.33834645669292,&quot;top&quot;:284,&quot;width&quot;:980.257125984252}"/>
</p:tagLst>
</file>

<file path=ppt/tags/tag56.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9512_2*m_h_f*1_1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39.33834645669292,&quot;top&quot;:284,&quot;width&quot;:980.25712598425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19512_2*m_h_i*1_1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39.33834645669292,&quot;top&quot;:284,&quot;width&quot;:980.25712598425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19512_2*m_h_i*1_2_3"/>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39.33834645669292,&quot;top&quot;:284,&quot;width&quot;:980.25712598425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19512_2*m_h_i*1_2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39.33834645669292,&quot;top&quot;:284,&quot;width&quot;:980.25712598425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19512_2*m_h_i*1_3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39.33834645669292,&quot;top&quot;:284,&quot;width&quot;:980.25712598425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19512_2*m_h_i*1_3_3"/>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39.33834645669292,&quot;top&quot;:284,&quot;width&quot;:980.257125984252}"/>
</p:tagLst>
</file>

<file path=ppt/tags/tag62.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19512_2*m_h_f*1_3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39.33834645669292,&quot;top&quot;:284,&quot;width&quot;:980.25712598425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19512_2*m_h_i*1_3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39.33834645669292,&quot;top&quot;:284,&quot;width&quot;:980.25712598425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9512_2*m_h_i*1_1_1"/>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40.888346456692915,&quot;top&quot;:286.35,&quot;width&quot;:980.25712598425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19512_2*m_h_i*1_1_2"/>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40.888346456692915,&quot;top&quot;:286.35,&quot;width&quot;:980.257125984252}"/>
</p:tagLst>
</file>

<file path=ppt/tags/tag66.xml><?xml version="1.0" encoding="utf-8"?>
<p:tagLst xmlns:p="http://schemas.openxmlformats.org/presentationml/2006/main">
  <p:tag name="KSO_WM_BEAUTIFY_FLAG" val=""/>
  <p:tag name="KSO_WM_UNIT_PLACING_PICTURE_USER_VIEWPORT" val="{&quot;height&quot;:1217,&quot;width&quot;:4389}"/>
</p:tagLst>
</file>

<file path=ppt/tags/tag67.xml><?xml version="1.0" encoding="utf-8"?>
<p:tagLst xmlns:p="http://schemas.openxmlformats.org/presentationml/2006/main">
  <p:tag name="KSO_WM_SLIDE_ID" val="diagram2021230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8"/>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09&quot;,&quot;maxSize&quot;:{&quot;size1&quot;:31.1},&quot;minSize&quot;:{&quot;size1&quot;:20},&quot;normalSize&quot;:{&quot;size1&quot;:27.7962962962963},&quot;subLayout&quot;:[{&quot;id&quot;:&quot;2020-11-02T16:53:09&quot;,&quot;margin&quot;:{&quot;bottom&quot;:0.21199998259544373,&quot;left&quot;:1.6929999589920044,&quot;right&quot;:1.6929999589920044,&quot;top&quot;:1.6929999589920044},&quot;type&quot;:0},{&quot;id&quot;:&quot;2020-11-02T16:53:09&quot;,&quot;margin&quot;:{&quot;bottom&quot;:1.6929999589920044,&quot;left&quot;:1.6929999589920044,&quot;right&quot;:1.6929999589920044,&quot;top&quot;:0.4230000674724579},&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2"/>
  <p:tag name="KSO_WM_SLIDE_BACKGROUND_TYPE" val="general"/>
  <p:tag name="KSO_WM_SLIDE_SUPPORT_FEATURE_TYPE" val="3"/>
  <p:tag name="KSO_WM_TEMPLATE_ASSEMBLE_XID" val="5f9fc8f458547e5288195a1d"/>
  <p:tag name="KSO_WM_TEMPLATE_ASSEMBLE_GROUPID" val="5f9fc8f458547e5288195a1d"/>
</p:tagLst>
</file>

<file path=ppt/tags/tag68.xml><?xml version="1.0" encoding="utf-8"?>
<p:tagLst xmlns:p="http://schemas.openxmlformats.org/presentationml/2006/main">
  <p:tag name="KSO_WM_DIAGRAM_VIRTUALLY_FRAME" val="{&quot;height&quot;:321.75,&quot;left&quot;:66.85,&quot;top&quot;:139.85,&quot;width&quot;:358.35}"/>
</p:tagLst>
</file>

<file path=ppt/tags/tag69.xml><?xml version="1.0" encoding="utf-8"?>
<p:tagLst xmlns:p="http://schemas.openxmlformats.org/presentationml/2006/main">
  <p:tag name="KSO_WM_DIAGRAM_VIRTUALLY_FRAME" val="{&quot;height&quot;:321.75,&quot;left&quot;:66.85,&quot;top&quot;:139.85,&quot;width&quot;:358.3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21.75,&quot;left&quot;:66.85,&quot;top&quot;:139.85,&quot;width&quot;:358.35}"/>
</p:tagLst>
</file>

<file path=ppt/tags/tag71.xml><?xml version="1.0" encoding="utf-8"?>
<p:tagLst xmlns:p="http://schemas.openxmlformats.org/presentationml/2006/main">
  <p:tag name="KSO_WM_DIAGRAM_VIRTUALLY_FRAME" val="{&quot;height&quot;:321.75,&quot;left&quot;:66.85,&quot;top&quot;:139.85,&quot;width&quot;:358.35}"/>
</p:tagLst>
</file>

<file path=ppt/tags/tag72.xml><?xml version="1.0" encoding="utf-8"?>
<p:tagLst xmlns:p="http://schemas.openxmlformats.org/presentationml/2006/main">
  <p:tag name="KSO_WM_BEAUTIFY_FLAG" val=""/>
  <p:tag name="KSO_WM_UNIT_PLACING_PICTURE_USER_VIEWPORT" val="{&quot;height&quot;:1217,&quot;width&quot;:4389}"/>
</p:tagLst>
</file>

<file path=ppt/tags/tag73.xml><?xml version="1.0" encoding="utf-8"?>
<p:tagLst xmlns:p="http://schemas.openxmlformats.org/presentationml/2006/main">
  <p:tag name="KSO_WM_BEAUTIFY_FLAG" val=""/>
  <p:tag name="KSO_WM_UNIT_PLACING_PICTURE_USER_VIEWPORT" val="{&quot;height&quot;:1217,&quot;width&quot;:4389}"/>
</p:tagLst>
</file>

<file path=ppt/tags/tag74.xml><?xml version="1.0" encoding="utf-8"?>
<p:tagLst xmlns:p="http://schemas.openxmlformats.org/presentationml/2006/main">
  <p:tag name="KSO_WM_DIAGRAM_VIRTUALLY_FRAME" val="{&quot;height&quot;:337.05,&quot;left&quot;:242.15,&quot;top&quot;:151.35,&quot;width&quot;:623.5}"/>
</p:tagLst>
</file>

<file path=ppt/tags/tag75.xml><?xml version="1.0" encoding="utf-8"?>
<p:tagLst xmlns:p="http://schemas.openxmlformats.org/presentationml/2006/main">
  <p:tag name="KSO_WM_DIAGRAM_VIRTUALLY_FRAME" val="{&quot;height&quot;:337.05,&quot;left&quot;:242.15,&quot;top&quot;:151.35,&quot;width&quot;:623.5}"/>
</p:tagLst>
</file>

<file path=ppt/tags/tag76.xml><?xml version="1.0" encoding="utf-8"?>
<p:tagLst xmlns:p="http://schemas.openxmlformats.org/presentationml/2006/main">
  <p:tag name="KSO_WM_DIAGRAM_VIRTUALLY_FRAME" val="{&quot;height&quot;:337.05,&quot;left&quot;:242.15,&quot;top&quot;:151.35,&quot;width&quot;:623.5}"/>
</p:tagLst>
</file>

<file path=ppt/tags/tag77.xml><?xml version="1.0" encoding="utf-8"?>
<p:tagLst xmlns:p="http://schemas.openxmlformats.org/presentationml/2006/main">
  <p:tag name="KSO_WM_DIAGRAM_VIRTUALLY_FRAME" val="{&quot;height&quot;:337.05,&quot;left&quot;:242.15,&quot;top&quot;:151.35,&quot;width&quot;:623.5}"/>
</p:tagLst>
</file>

<file path=ppt/tags/tag78.xml><?xml version="1.0" encoding="utf-8"?>
<p:tagLst xmlns:p="http://schemas.openxmlformats.org/presentationml/2006/main">
  <p:tag name="KSO_WM_DIAGRAM_VIRTUALLY_FRAME" val="{&quot;height&quot;:337.05,&quot;left&quot;:242.15,&quot;top&quot;:151.35,&quot;width&quot;:623.5}"/>
</p:tagLst>
</file>

<file path=ppt/tags/tag79.xml><?xml version="1.0" encoding="utf-8"?>
<p:tagLst xmlns:p="http://schemas.openxmlformats.org/presentationml/2006/main">
  <p:tag name="KSO_WM_DIAGRAM_VIRTUALLY_FRAME" val="{&quot;height&quot;:337.05,&quot;left&quot;:242.15,&quot;top&quot;:151.35,&quot;width&quot;:623.5}"/>
</p:tagLst>
</file>

<file path=ppt/tags/tag8.xml><?xml version="1.0" encoding="utf-8"?>
<p:tagLst xmlns:p="http://schemas.openxmlformats.org/presentationml/2006/main">
  <p:tag name="KSO_WM_BEAUTIFY_FLAG" val=""/>
  <p:tag name="KSO_WM_UNIT_PLACING_PICTURE_USER_VIEWPORT" val="{&quot;height&quot;:1217,&quot;width&quot;:4389}"/>
</p:tagLst>
</file>

<file path=ppt/tags/tag80.xml><?xml version="1.0" encoding="utf-8"?>
<p:tagLst xmlns:p="http://schemas.openxmlformats.org/presentationml/2006/main">
  <p:tag name="KSO_WM_DIAGRAM_VIRTUALLY_FRAME" val="{&quot;height&quot;:326.5,&quot;left&quot;:242.15,&quot;top&quot;:151.35,&quot;width&quot;:623.5}"/>
</p:tagLst>
</file>

<file path=ppt/tags/tag81.xml><?xml version="1.0" encoding="utf-8"?>
<p:tagLst xmlns:p="http://schemas.openxmlformats.org/presentationml/2006/main">
  <p:tag name="KSO_WM_DIAGRAM_VIRTUALLY_FRAME" val="{&quot;height&quot;:337.05,&quot;left&quot;:242.15,&quot;top&quot;:151.35,&quot;width&quot;:623.5}"/>
</p:tagLst>
</file>

<file path=ppt/tags/tag82.xml><?xml version="1.0" encoding="utf-8"?>
<p:tagLst xmlns:p="http://schemas.openxmlformats.org/presentationml/2006/main">
  <p:tag name="KSO_WM_DIAGRAM_VIRTUALLY_FRAME" val="{&quot;height&quot;:337.05,&quot;left&quot;:242.15,&quot;top&quot;:151.35,&quot;width&quot;:623.5}"/>
</p:tagLst>
</file>

<file path=ppt/tags/tag83.xml><?xml version="1.0" encoding="utf-8"?>
<p:tagLst xmlns:p="http://schemas.openxmlformats.org/presentationml/2006/main">
  <p:tag name="KSO_WM_DIAGRAM_VIRTUALLY_FRAME" val="{&quot;height&quot;:337.05,&quot;left&quot;:242.15,&quot;top&quot;:151.35,&quot;width&quot;:623.5}"/>
</p:tagLst>
</file>

<file path=ppt/tags/tag84.xml><?xml version="1.0" encoding="utf-8"?>
<p:tagLst xmlns:p="http://schemas.openxmlformats.org/presentationml/2006/main">
  <p:tag name="KSO_WM_DIAGRAM_VIRTUALLY_FRAME" val="{&quot;height&quot;:337.05,&quot;left&quot;:242.15,&quot;top&quot;:151.35,&quot;width&quot;:623.5}"/>
</p:tagLst>
</file>

<file path=ppt/tags/tag85.xml><?xml version="1.0" encoding="utf-8"?>
<p:tagLst xmlns:p="http://schemas.openxmlformats.org/presentationml/2006/main">
  <p:tag name="KSO_WM_BEAUTIFY_FLAG" val=""/>
  <p:tag name="KSO_WM_UNIT_PLACING_PICTURE_USER_VIEWPORT" val="{&quot;height&quot;:1217,&quot;width&quot;:4389}"/>
</p:tagLst>
</file>

<file path=ppt/tags/tag86.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wm#"/>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87.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12308_1*b*1"/>
  <p:tag name="KSO_WM_TEMPLATE_CATEGORY" val="diagram"/>
  <p:tag name="KSO_WM_TEMPLATE_INDEX" val="20212308"/>
  <p:tag name="KSO_WM_UNIT_LAYERLEVEL" val="1"/>
  <p:tag name="KSO_WM_TAG_VERSION" val="1.0"/>
  <p:tag name="KSO_WM_BEAUTIFY_FLAG" val="#wm#"/>
  <p:tag name="KSO_WM_UNIT_DEFAULT_FONT" val="18;24;2"/>
  <p:tag name="KSO_WM_UNIT_BLOCK" val="0"/>
  <p:tag name="KSO_WM_UNIT_DEC_AREA_ID" val="6d1b5580114d4f3f8af4d0a6da238fac"/>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25"/>
  <p:tag name="KSO_WM_UNIT_TEXT_FILL_FORE_SCHEMECOLOR_INDEX" val="14"/>
  <p:tag name="KSO_WM_UNIT_TEXT_FILL_TYPE" val="1"/>
  <p:tag name="KSO_WM_TEMPLATE_ASSEMBLE_XID" val="5f9fc8f458547e5288195a1d"/>
  <p:tag name="KSO_WM_TEMPLATE_ASSEMBLE_GROUPID" val="5f9fc8f458547e5288195a1d"/>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9512_2*m_h_i*1_1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59.53385826771665,&quot;left&quot;:40.888346456692915,&quot;top&quot;:273,&quot;width&quot;:980.257125984252}"/>
</p:tagLst>
</file>

<file path=ppt/tags/tag89.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9512_2*m_h_f*1_1_1"/>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5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40.888346456692915,&quot;top&quot;:286.35,&quot;width&quot;:980.257125984252}"/>
</p:tagLst>
</file>

<file path=ppt/tags/tag9.xml><?xml version="1.0" encoding="utf-8"?>
<p:tagLst xmlns:p="http://schemas.openxmlformats.org/presentationml/2006/main">
  <p:tag name="KSO_WM_BEAUTIFY_FLAG" val=""/>
  <p:tag name="KSO_WM_UNIT_PLACING_PICTURE_USER_VIEWPORT" val="{&quot;height&quot;:1217,&quot;width&quot;:4389}"/>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19512_2*m_h_i*1_1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59.53385826771665,&quot;left&quot;:40.888346456692915,&quot;top&quot;:273,&quot;width&quot;:980.25712598425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19512_2*m_h_i*1_2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59.53385826771665,&quot;left&quot;:40.888346456692915,&quot;top&quot;:273,&quot;width&quot;:980.25712598425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19512_2*m_h_i*1_3_1"/>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59.53385826771665,&quot;left&quot;:40.888346456692915,&quot;top&quot;:273,&quot;width&quot;:980.257125984252}"/>
</p:tagLst>
</file>

<file path=ppt/tags/tag93.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19512_2*m_h_f*1_3_1"/>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5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40.888346456692915,&quot;top&quot;:286.35,&quot;width&quot;:980.25712598425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19512_2*m_h_i*1_3_2"/>
  <p:tag name="KSO_WM_TEMPLATE_CATEGORY" val="diagram"/>
  <p:tag name="KSO_WM_TEMPLATE_INDEX" val="20219512"/>
  <p:tag name="KSO_WM_UNIT_LAYERLEVEL" val="1_1_1"/>
  <p:tag name="KSO_WM_TAG_VERSION" val="1.0"/>
  <p:tag name="KSO_WM_BEAUTIFY_FLAG" val="#wm#"/>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59.53385826771665,&quot;left&quot;:40.888346456692915,&quot;top&quot;:273,&quot;width&quot;:980.25712598425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9512_2*m_h_i*1_1_1"/>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528"/>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246.18385826771663,&quot;left&quot;:40.888346456692915,&quot;top&quot;:286.35,&quot;width&quot;:980.25712598425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19512_2*m_h_i*1_1_2"/>
  <p:tag name="KSO_WM_TEMPLATE_CATEGORY" val="diagram"/>
  <p:tag name="KSO_WM_TEMPLATE_INDEX" val="20219512"/>
  <p:tag name="KSO_WM_UNIT_LAYERLEVEL" val="1_1_1"/>
  <p:tag name="KSO_WM_TAG_VERSION" val="1.0"/>
  <p:tag name="KSO_WM_CHIP_GROUPID" val="60bed52b4737e0f4c1ebe8bb"/>
  <p:tag name="KSO_WM_CHIP_XID" val="60bed52b4737e0f4c1ebe8bc"/>
  <p:tag name="KSO_WM_ASSEMBLE_CHIP_INDEX" val="ca571afd972848a6999be943634a1892"/>
  <p:tag name="KSO_WM_UNIT_VALUE" val="1"/>
  <p:tag name="KSO_WM_UNIT_SHADOW_SCHEMECOLOR_INDEX_BRIGHTNESS" val="-0.5"/>
  <p:tag name="KSO_WM_UNIT_SHADOW_SCHEMECOLOR_INDEX" val="14"/>
  <p:tag name="KSO_WM_UNIT_TEXT_FILL_FORE_SCHEMECOLOR_INDEX_BRIGHTNESS" val="0"/>
  <p:tag name="KSO_WM_UNIT_TEXT_FILL_FORE_SCHEMECOLOR_INDEX" val="14"/>
  <p:tag name="KSO_WM_UNIT_TEXT_FILL_TYPE" val="1"/>
  <p:tag name="KSO_WM_UNIT_USESOURCEFORMAT_APPLY" val="1"/>
  <p:tag name="KSO_WM_DIAGRAM_VIRTUALLY_FRAME" val="{&quot;height&quot;:246.18385826771663,&quot;left&quot;:40.888346456692915,&quot;top&quot;:286.35,&quot;width&quot;:980.257125984252}"/>
</p:tagLst>
</file>

<file path=ppt/tags/tag97.xml><?xml version="1.0" encoding="utf-8"?>
<p:tagLst xmlns:p="http://schemas.openxmlformats.org/presentationml/2006/main">
  <p:tag name="KSO_WM_BEAUTIFY_FLAG" val=""/>
  <p:tag name="KSO_WM_UNIT_PLACING_PICTURE_USER_VIEWPORT" val="{&quot;height&quot;:1217,&quot;width&quot;:4389}"/>
</p:tagLst>
</file>

<file path=ppt/tags/tag98.xml><?xml version="1.0" encoding="utf-8"?>
<p:tagLst xmlns:p="http://schemas.openxmlformats.org/presentationml/2006/main">
  <p:tag name="KSO_WM_SLIDE_ID" val="diagram2021230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8"/>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09&quot;,&quot;maxSize&quot;:{&quot;size1&quot;:31.1},&quot;minSize&quot;:{&quot;size1&quot;:20},&quot;normalSize&quot;:{&quot;size1&quot;:27.7962962962963},&quot;subLayout&quot;:[{&quot;id&quot;:&quot;2020-11-02T16:53:09&quot;,&quot;margin&quot;:{&quot;bottom&quot;:0.21199998259544373,&quot;left&quot;:1.6929999589920044,&quot;right&quot;:1.6929999589920044,&quot;top&quot;:1.6929999589920044},&quot;type&quot;:0},{&quot;id&quot;:&quot;2020-11-02T16:53:09&quot;,&quot;margin&quot;:{&quot;bottom&quot;:1.6929999589920044,&quot;left&quot;:1.6929999589920044,&quot;right&quot;:1.6929999589920044,&quot;top&quot;:0.4230000674724579},&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2"/>
  <p:tag name="KSO_WM_SLIDE_BACKGROUND_TYPE" val="general"/>
  <p:tag name="KSO_WM_SLIDE_SUPPORT_FEATURE_TYPE" val="3"/>
  <p:tag name="KSO_WM_TEMPLATE_ASSEMBLE_XID" val="5f9fc8f458547e5288195a1d"/>
  <p:tag name="KSO_WM_TEMPLATE_ASSEMBLE_GROUPID" val="5f9fc8f458547e5288195a1d"/>
</p:tagLst>
</file>

<file path=ppt/tags/tag99.xml><?xml version="1.0" encoding="utf-8"?>
<p:tagLst xmlns:p="http://schemas.openxmlformats.org/presentationml/2006/main">
  <p:tag name="KSO_WM_DIAGRAM_VIRTUALLY_FRAME" val="{&quot;height&quot;:321.75,&quot;left&quot;:66.85,&quot;top&quot;:139.85,&quot;width&quot;:358.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1eyvzsk">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1eyvzsk">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7009</Words>
  <Application>WPS 演示</Application>
  <PresentationFormat>宽屏</PresentationFormat>
  <Paragraphs>454</Paragraphs>
  <Slides>36</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36</vt:i4>
      </vt:variant>
    </vt:vector>
  </HeadingPairs>
  <TitlesOfParts>
    <vt:vector size="55" baseType="lpstr">
      <vt:lpstr>Arial</vt:lpstr>
      <vt:lpstr>宋体</vt:lpstr>
      <vt:lpstr>Wingdings</vt:lpstr>
      <vt:lpstr>黑体</vt:lpstr>
      <vt:lpstr>DIN-BlackItalic</vt:lpstr>
      <vt:lpstr>Segoe Print</vt:lpstr>
      <vt:lpstr>微软雅黑</vt:lpstr>
      <vt:lpstr>Segoe UI</vt:lpstr>
      <vt:lpstr>Calibri Light</vt:lpstr>
      <vt:lpstr>微软雅黑 Light</vt:lpstr>
      <vt:lpstr>Impact</vt:lpstr>
      <vt:lpstr>Arial Unicode MS</vt:lpstr>
      <vt:lpstr>Calibri</vt:lpstr>
      <vt:lpstr>印品黑体</vt:lpstr>
      <vt:lpstr>Times New Roman</vt:lpstr>
      <vt:lpstr>Gill Sans</vt:lpstr>
      <vt:lpstr>Gill Sans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Sheng xia</dc:creator>
  <cp:lastModifiedBy>王青</cp:lastModifiedBy>
  <cp:revision>214</cp:revision>
  <dcterms:created xsi:type="dcterms:W3CDTF">2020-11-18T12:01:00Z</dcterms:created>
  <dcterms:modified xsi:type="dcterms:W3CDTF">2024-12-06T03:54:43Z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TemplateUUID">
    <vt:lpwstr>v1.0_mb_G2SecZ6VCVeS+po6NHf0GQ==</vt:lpwstr>
  </property>
  <property fmtid="{D5CDD505-2E9C-101B-9397-08002B2CF9AE}" pid="4" name="ICV">
    <vt:lpwstr>C2DF6F0EF63245CFB2AC1A27B2DE531A_13</vt:lpwstr>
  </property>
</Properties>
</file>