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charts/chart1.xml" ContentType="application/vnd.openxmlformats-officedocument.drawingml.chart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1" r:id="rId2"/>
    <p:sldId id="876" r:id="rId3"/>
    <p:sldId id="902" r:id="rId4"/>
    <p:sldId id="903" r:id="rId5"/>
    <p:sldId id="904" r:id="rId6"/>
    <p:sldId id="905" r:id="rId7"/>
    <p:sldId id="906" r:id="rId8"/>
    <p:sldId id="907" r:id="rId9"/>
    <p:sldId id="908" r:id="rId10"/>
    <p:sldId id="938" r:id="rId11"/>
    <p:sldId id="911" r:id="rId12"/>
    <p:sldId id="912" r:id="rId13"/>
    <p:sldId id="953" r:id="rId14"/>
    <p:sldId id="926" r:id="rId15"/>
    <p:sldId id="915" r:id="rId16"/>
    <p:sldId id="916" r:id="rId17"/>
    <p:sldId id="917" r:id="rId18"/>
    <p:sldId id="899" r:id="rId19"/>
    <p:sldId id="918" r:id="rId20"/>
    <p:sldId id="929" r:id="rId21"/>
    <p:sldId id="930" r:id="rId22"/>
    <p:sldId id="931" r:id="rId23"/>
    <p:sldId id="932" r:id="rId24"/>
    <p:sldId id="895" r:id="rId25"/>
    <p:sldId id="875" r:id="rId26"/>
  </p:sldIdLst>
  <p:sldSz cx="9144000" cy="5143500" type="screen16x9"/>
  <p:notesSz cx="9939338" cy="6807200"/>
  <p:embeddedFontLst>
    <p:embeddedFont>
      <p:font typeface="微软雅黑" panose="020B0503020204020204" pitchFamily="34" charset="-122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Impact" panose="020B0806030902050204" pitchFamily="34" charset="0"/>
      <p:regular r:id="rId35"/>
    </p:embeddedFont>
    <p:embeddedFont>
      <p:font typeface="Arial Black" panose="020B0A04020102020204" pitchFamily="34" charset="0"/>
      <p:bold r:id="rId36"/>
    </p:embeddedFont>
    <p:embeddedFont>
      <p:font typeface="黑体" panose="02010609060101010101" pitchFamily="49" charset="-122"/>
      <p:regular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3DBB6F3-105A-41D0-B805-DE9C8B6A0A2B}">
          <p14:sldIdLst>
            <p14:sldId id="261"/>
            <p14:sldId id="876"/>
            <p14:sldId id="902"/>
            <p14:sldId id="903"/>
            <p14:sldId id="904"/>
            <p14:sldId id="905"/>
            <p14:sldId id="906"/>
            <p14:sldId id="907"/>
            <p14:sldId id="908"/>
            <p14:sldId id="938"/>
            <p14:sldId id="911"/>
            <p14:sldId id="912"/>
            <p14:sldId id="953"/>
            <p14:sldId id="926"/>
            <p14:sldId id="915"/>
            <p14:sldId id="916"/>
            <p14:sldId id="917"/>
            <p14:sldId id="899"/>
            <p14:sldId id="918"/>
            <p14:sldId id="929"/>
            <p14:sldId id="930"/>
            <p14:sldId id="931"/>
            <p14:sldId id="932"/>
            <p14:sldId id="895"/>
            <p14:sldId id="875"/>
          </p14:sldIdLst>
        </p14:section>
        <p14:section name="无标题节" id="{75AFD044-A2D7-4954-AEB7-64A179718C4B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846" userDrawn="1">
          <p15:clr>
            <a:srgbClr val="A4A3A4"/>
          </p15:clr>
        </p15:guide>
        <p15:guide id="2" pos="2896" userDrawn="1">
          <p15:clr>
            <a:srgbClr val="A4A3A4"/>
          </p15:clr>
        </p15:guide>
        <p15:guide id="3" orient="horz" pos="17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7" name="1206988966@qq.com" initials="1" lastIdx="1" clrIdx="2"/>
  <p:cmAuthor id="1" name="磊 王" initials="" lastIdx="786497536" clrIdx="0"/>
  <p:cmAuthor id="8" name="姜伟光" initials="姜" lastIdx="1" clrIdx="0"/>
  <p:cmAuthor id="2" name="曹宏" initials="曹" lastIdx="1" clrIdx="1"/>
  <p:cmAuthor id="9" name="wei yunzhi" initials="wy" lastIdx="1" clrIdx="4"/>
  <p:cmAuthor id="3" name="lenovo" initials="l" lastIdx="6" clrIdx="2"/>
  <p:cmAuthor id="10" name="dwwy" initials="d" lastIdx="1" clrIdx="9"/>
  <p:cmAuthor id="4" name="Administrator" initials="A" lastIdx="4" clrIdx="3"/>
  <p:cmAuthor id="11" name="王磊" initials="王" lastIdx="1" clrIdx="10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C3B"/>
    <a:srgbClr val="0000FF"/>
    <a:srgbClr val="3D5445"/>
    <a:srgbClr val="584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5238" autoAdjust="0"/>
  </p:normalViewPr>
  <p:slideViewPr>
    <p:cSldViewPr showGuides="1">
      <p:cViewPr>
        <p:scale>
          <a:sx n="100" d="100"/>
          <a:sy n="100" d="100"/>
        </p:scale>
        <p:origin x="-965" y="-379"/>
      </p:cViewPr>
      <p:guideLst>
        <p:guide orient="horz" pos="1846"/>
        <p:guide orient="horz" pos="1710"/>
        <p:guide pos="28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&#20399;&#26032;&#20309;\Desktop\&#26032;&#24314;Microsoft%20Excel%20&#24037;&#203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教</a:t>
            </a:r>
            <a:r>
              <a:rPr 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配电房</a:t>
            </a:r>
            <a:r>
              <a:rPr 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用电量</a:t>
            </a:r>
            <a:r>
              <a:rPr 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统计图</a:t>
            </a:r>
          </a:p>
        </c:rich>
      </c:tx>
      <c:layout>
        <c:manualLayout>
          <c:xMode val="edge"/>
          <c:yMode val="edge"/>
          <c:x val="0.36231884057970998"/>
          <c:y val="3.24074074074073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用电量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Sheet1!$B$2:$B$12</c:f>
              <c:numCache>
                <c:formatCode>General</c:formatCode>
                <c:ptCount val="11"/>
                <c:pt idx="0">
                  <c:v>175988.3</c:v>
                </c:pt>
                <c:pt idx="1">
                  <c:v>133110</c:v>
                </c:pt>
                <c:pt idx="2">
                  <c:v>148801.79999999999</c:v>
                </c:pt>
                <c:pt idx="3">
                  <c:v>95376.5</c:v>
                </c:pt>
                <c:pt idx="4">
                  <c:v>115167.7</c:v>
                </c:pt>
                <c:pt idx="5">
                  <c:v>129281.4</c:v>
                </c:pt>
                <c:pt idx="6">
                  <c:v>89013.2</c:v>
                </c:pt>
                <c:pt idx="7">
                  <c:v>152143.29999999999</c:v>
                </c:pt>
                <c:pt idx="8">
                  <c:v>178879.2</c:v>
                </c:pt>
                <c:pt idx="9">
                  <c:v>90362.2</c:v>
                </c:pt>
                <c:pt idx="10">
                  <c:v>109356.1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422292480"/>
        <c:axId val="435662848"/>
      </c:barChart>
      <c:catAx>
        <c:axId val="4222924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35662848"/>
        <c:crosses val="autoZero"/>
        <c:auto val="1"/>
        <c:lblAlgn val="ctr"/>
        <c:lblOffset val="100"/>
        <c:noMultiLvlLbl val="0"/>
      </c:catAx>
      <c:valAx>
        <c:axId val="43566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229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3f817f96-11de-4be9-a7e8-f95a3ab5c740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1F573-6E87-441A-87CA-669EDD171BFB}" type="doc">
      <dgm:prSet loTypeId="urn:microsoft.com/office/officeart/2005/8/layout/StepDownProcess#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1AD6A825-7C7B-4773-8980-F9A1C4733F34}">
      <dgm:prSet phldrT="[文本]"/>
      <dgm:spPr/>
      <dgm:t>
        <a:bodyPr/>
        <a:lstStyle/>
        <a:p>
          <a:r>
            <a:rPr lang="zh-CN" altLang="en-US" dirty="0"/>
            <a:t>提前预案</a:t>
          </a:r>
        </a:p>
      </dgm:t>
    </dgm:pt>
    <dgm:pt modelId="{BC10AEE6-6E03-4CEF-8111-1A77FC7BE58F}" type="parTrans" cxnId="{693CE4F4-9848-4678-81E1-2352D247CADC}">
      <dgm:prSet/>
      <dgm:spPr/>
      <dgm:t>
        <a:bodyPr/>
        <a:lstStyle/>
        <a:p>
          <a:endParaRPr lang="zh-CN" altLang="en-US"/>
        </a:p>
      </dgm:t>
    </dgm:pt>
    <dgm:pt modelId="{486AFA7E-37AD-4AB1-9636-708F5A122C8B}" type="sibTrans" cxnId="{693CE4F4-9848-4678-81E1-2352D247CADC}">
      <dgm:prSet/>
      <dgm:spPr/>
      <dgm:t>
        <a:bodyPr/>
        <a:lstStyle/>
        <a:p>
          <a:endParaRPr lang="zh-CN" altLang="en-US"/>
        </a:p>
      </dgm:t>
    </dgm:pt>
    <dgm:pt modelId="{0B3A5A1C-EEBA-4D9A-B4A3-F0FB103FCD1F}">
      <dgm:prSet phldrT="[文本]"/>
      <dgm:spPr/>
      <dgm:t>
        <a:bodyPr/>
        <a:lstStyle/>
        <a:p>
          <a:r>
            <a:rPr lang="zh-CN" altLang="en-US" dirty="0"/>
            <a:t>现场模拟</a:t>
          </a:r>
        </a:p>
      </dgm:t>
    </dgm:pt>
    <dgm:pt modelId="{3C5B0659-E4B6-4D0A-AEC2-3FE17E298890}" type="parTrans" cxnId="{D62B0CBE-C2AE-4A60-9487-E9E11834F6E4}">
      <dgm:prSet/>
      <dgm:spPr/>
      <dgm:t>
        <a:bodyPr/>
        <a:lstStyle/>
        <a:p>
          <a:endParaRPr lang="zh-CN" altLang="en-US"/>
        </a:p>
      </dgm:t>
    </dgm:pt>
    <dgm:pt modelId="{0C2930D4-EFD7-4861-B346-6CEA6FBCB1B0}" type="sibTrans" cxnId="{D62B0CBE-C2AE-4A60-9487-E9E11834F6E4}">
      <dgm:prSet/>
      <dgm:spPr/>
      <dgm:t>
        <a:bodyPr/>
        <a:lstStyle/>
        <a:p>
          <a:endParaRPr lang="zh-CN" altLang="en-US"/>
        </a:p>
      </dgm:t>
    </dgm:pt>
    <dgm:pt modelId="{3F87ABF9-DFF0-45F7-858E-C3E609E6C621}">
      <dgm:prSet phldrT="[文本]"/>
      <dgm:spPr/>
      <dgm:t>
        <a:bodyPr/>
        <a:lstStyle/>
        <a:p>
          <a:r>
            <a:rPr lang="zh-CN" altLang="en-US" dirty="0"/>
            <a:t>组织保障</a:t>
          </a:r>
        </a:p>
      </dgm:t>
    </dgm:pt>
    <dgm:pt modelId="{C5E14972-BB53-40FD-B3E6-2B18BD37E198}" type="parTrans" cxnId="{793F7440-6D4D-4B6A-A3EF-C55A6FBDE440}">
      <dgm:prSet/>
      <dgm:spPr/>
      <dgm:t>
        <a:bodyPr/>
        <a:lstStyle/>
        <a:p>
          <a:endParaRPr lang="zh-CN" altLang="en-US"/>
        </a:p>
      </dgm:t>
    </dgm:pt>
    <dgm:pt modelId="{CA9AC6ED-A23F-4A1C-946B-CD193BE6F4C0}" type="sibTrans" cxnId="{793F7440-6D4D-4B6A-A3EF-C55A6FBDE440}">
      <dgm:prSet/>
      <dgm:spPr/>
      <dgm:t>
        <a:bodyPr/>
        <a:lstStyle/>
        <a:p>
          <a:endParaRPr lang="zh-CN" altLang="en-US"/>
        </a:p>
      </dgm:t>
    </dgm:pt>
    <dgm:pt modelId="{BB1574C7-152A-4008-B5C2-119A64B54B04}">
      <dgm:prSet phldrT="[文本]"/>
      <dgm:spPr/>
      <dgm:t>
        <a:bodyPr/>
        <a:lstStyle/>
        <a:p>
          <a:r>
            <a:rPr lang="zh-CN" altLang="en-US" dirty="0"/>
            <a:t>事后复盘</a:t>
          </a:r>
        </a:p>
      </dgm:t>
    </dgm:pt>
    <dgm:pt modelId="{5B03E9FC-1F94-486E-9587-C8FD3F889ADB}" type="parTrans" cxnId="{600C2A32-62CA-4E66-81DC-EA0248AAB497}">
      <dgm:prSet/>
      <dgm:spPr/>
      <dgm:t>
        <a:bodyPr/>
        <a:lstStyle/>
        <a:p>
          <a:endParaRPr lang="zh-CN" altLang="en-US"/>
        </a:p>
      </dgm:t>
    </dgm:pt>
    <dgm:pt modelId="{392D8B32-C802-4B7A-959B-27EEBF567DE0}" type="sibTrans" cxnId="{600C2A32-62CA-4E66-81DC-EA0248AAB497}">
      <dgm:prSet/>
      <dgm:spPr/>
      <dgm:t>
        <a:bodyPr/>
        <a:lstStyle/>
        <a:p>
          <a:endParaRPr lang="zh-CN" altLang="en-US"/>
        </a:p>
      </dgm:t>
    </dgm:pt>
    <dgm:pt modelId="{9C9557E1-00D3-4ABB-8C91-CD0C02C357C1}" type="pres">
      <dgm:prSet presAssocID="{D551F573-6E87-441A-87CA-669EDD171BF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8675755F-8AC7-4AD7-A7D2-99E6374132E4}" type="pres">
      <dgm:prSet presAssocID="{1AD6A825-7C7B-4773-8980-F9A1C4733F34}" presName="composite" presStyleCnt="0"/>
      <dgm:spPr/>
    </dgm:pt>
    <dgm:pt modelId="{DADAD17C-9907-4A12-A52A-762BA0A34429}" type="pres">
      <dgm:prSet presAssocID="{1AD6A825-7C7B-4773-8980-F9A1C4733F34}" presName="bentUpArrow1" presStyleLbl="alignImgPlace1" presStyleIdx="0" presStyleCnt="3"/>
      <dgm:spPr/>
    </dgm:pt>
    <dgm:pt modelId="{D8E3F315-04DB-4B65-96F1-3390B84544B7}" type="pres">
      <dgm:prSet presAssocID="{1AD6A825-7C7B-4773-8980-F9A1C4733F34}" presName="ParentText" presStyleLbl="node1" presStyleIdx="0" presStyleCnt="4" custScaleX="133114" custScaleY="595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44307C-5A9C-4FBC-9FA7-299B33A983AD}" type="pres">
      <dgm:prSet presAssocID="{1AD6A825-7C7B-4773-8980-F9A1C4733F34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0741DAF-BE4E-4E7B-BCF2-0716051B86E6}" type="pres">
      <dgm:prSet presAssocID="{486AFA7E-37AD-4AB1-9636-708F5A122C8B}" presName="sibTrans" presStyleCnt="0"/>
      <dgm:spPr/>
    </dgm:pt>
    <dgm:pt modelId="{4E100397-807D-49D2-B302-A42FA6D77A8F}" type="pres">
      <dgm:prSet presAssocID="{0B3A5A1C-EEBA-4D9A-B4A3-F0FB103FCD1F}" presName="composite" presStyleCnt="0"/>
      <dgm:spPr/>
    </dgm:pt>
    <dgm:pt modelId="{0879A297-6B70-4AA8-88C8-A3CB2B0B9851}" type="pres">
      <dgm:prSet presAssocID="{0B3A5A1C-EEBA-4D9A-B4A3-F0FB103FCD1F}" presName="bentUpArrow1" presStyleLbl="alignImgPlace1" presStyleIdx="1" presStyleCnt="3"/>
      <dgm:spPr/>
    </dgm:pt>
    <dgm:pt modelId="{54023F02-90F4-4ADE-9456-2AC2778C0BB9}" type="pres">
      <dgm:prSet presAssocID="{0B3A5A1C-EEBA-4D9A-B4A3-F0FB103FCD1F}" presName="ParentText" presStyleLbl="node1" presStyleIdx="1" presStyleCnt="4" custScaleX="122507" custScaleY="598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997BE3-1EB1-4AC2-BE34-BCA86BEE655E}" type="pres">
      <dgm:prSet presAssocID="{0B3A5A1C-EEBA-4D9A-B4A3-F0FB103FCD1F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9950396-27AE-4607-9BB0-5BB6F765E819}" type="pres">
      <dgm:prSet presAssocID="{0C2930D4-EFD7-4861-B346-6CEA6FBCB1B0}" presName="sibTrans" presStyleCnt="0"/>
      <dgm:spPr/>
    </dgm:pt>
    <dgm:pt modelId="{3FDC7414-5E7E-47B8-A238-905810FC319B}" type="pres">
      <dgm:prSet presAssocID="{3F87ABF9-DFF0-45F7-858E-C3E609E6C621}" presName="composite" presStyleCnt="0"/>
      <dgm:spPr/>
    </dgm:pt>
    <dgm:pt modelId="{8A31080D-B8B2-4E3E-8CF5-CD90AD64F3BB}" type="pres">
      <dgm:prSet presAssocID="{3F87ABF9-DFF0-45F7-858E-C3E609E6C621}" presName="bentUpArrow1" presStyleLbl="alignImgPlace1" presStyleIdx="2" presStyleCnt="3"/>
      <dgm:spPr/>
    </dgm:pt>
    <dgm:pt modelId="{E0014B6B-213B-4CCD-AFD1-2687F710BAAA}" type="pres">
      <dgm:prSet presAssocID="{3F87ABF9-DFF0-45F7-858E-C3E609E6C621}" presName="ParentText" presStyleLbl="node1" presStyleIdx="2" presStyleCnt="4" custScaleX="127655" custScaleY="581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D9CAA6-A125-48AC-BC9D-D8552F8B5B16}" type="pres">
      <dgm:prSet presAssocID="{3F87ABF9-DFF0-45F7-858E-C3E609E6C621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0120ABE-5AEF-402D-8CE0-2D8F50AFA695}" type="pres">
      <dgm:prSet presAssocID="{CA9AC6ED-A23F-4A1C-946B-CD193BE6F4C0}" presName="sibTrans" presStyleCnt="0"/>
      <dgm:spPr/>
    </dgm:pt>
    <dgm:pt modelId="{BAF60F29-EFEC-4779-923B-8FDD6009BDDD}" type="pres">
      <dgm:prSet presAssocID="{BB1574C7-152A-4008-B5C2-119A64B54B04}" presName="composite" presStyleCnt="0"/>
      <dgm:spPr/>
    </dgm:pt>
    <dgm:pt modelId="{EEE19B63-8528-4B59-A731-36B1C92ECE7C}" type="pres">
      <dgm:prSet presAssocID="{BB1574C7-152A-4008-B5C2-119A64B54B04}" presName="ParentText" presStyleLbl="node1" presStyleIdx="3" presStyleCnt="4" custScaleX="127655" custScaleY="581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62B0CBE-C2AE-4A60-9487-E9E11834F6E4}" srcId="{D551F573-6E87-441A-87CA-669EDD171BFB}" destId="{0B3A5A1C-EEBA-4D9A-B4A3-F0FB103FCD1F}" srcOrd="1" destOrd="0" parTransId="{3C5B0659-E4B6-4D0A-AEC2-3FE17E298890}" sibTransId="{0C2930D4-EFD7-4861-B346-6CEA6FBCB1B0}"/>
    <dgm:cxn modelId="{693CE4F4-9848-4678-81E1-2352D247CADC}" srcId="{D551F573-6E87-441A-87CA-669EDD171BFB}" destId="{1AD6A825-7C7B-4773-8980-F9A1C4733F34}" srcOrd="0" destOrd="0" parTransId="{BC10AEE6-6E03-4CEF-8111-1A77FC7BE58F}" sibTransId="{486AFA7E-37AD-4AB1-9636-708F5A122C8B}"/>
    <dgm:cxn modelId="{CF398320-6D4F-4CF9-86E7-F67F184A7F9E}" type="presOf" srcId="{D551F573-6E87-441A-87CA-669EDD171BFB}" destId="{9C9557E1-00D3-4ABB-8C91-CD0C02C357C1}" srcOrd="0" destOrd="0" presId="urn:microsoft.com/office/officeart/2005/8/layout/StepDownProcess#1"/>
    <dgm:cxn modelId="{793F7440-6D4D-4B6A-A3EF-C55A6FBDE440}" srcId="{D551F573-6E87-441A-87CA-669EDD171BFB}" destId="{3F87ABF9-DFF0-45F7-858E-C3E609E6C621}" srcOrd="2" destOrd="0" parTransId="{C5E14972-BB53-40FD-B3E6-2B18BD37E198}" sibTransId="{CA9AC6ED-A23F-4A1C-946B-CD193BE6F4C0}"/>
    <dgm:cxn modelId="{600C2A32-62CA-4E66-81DC-EA0248AAB497}" srcId="{D551F573-6E87-441A-87CA-669EDD171BFB}" destId="{BB1574C7-152A-4008-B5C2-119A64B54B04}" srcOrd="3" destOrd="0" parTransId="{5B03E9FC-1F94-486E-9587-C8FD3F889ADB}" sibTransId="{392D8B32-C802-4B7A-959B-27EEBF567DE0}"/>
    <dgm:cxn modelId="{0933F34C-C62A-4D57-B12B-6AE78AE8EE0D}" type="presOf" srcId="{BB1574C7-152A-4008-B5C2-119A64B54B04}" destId="{EEE19B63-8528-4B59-A731-36B1C92ECE7C}" srcOrd="0" destOrd="0" presId="urn:microsoft.com/office/officeart/2005/8/layout/StepDownProcess#1"/>
    <dgm:cxn modelId="{FB4A6F43-D661-4658-87D4-4456AF2609EF}" type="presOf" srcId="{1AD6A825-7C7B-4773-8980-F9A1C4733F34}" destId="{D8E3F315-04DB-4B65-96F1-3390B84544B7}" srcOrd="0" destOrd="0" presId="urn:microsoft.com/office/officeart/2005/8/layout/StepDownProcess#1"/>
    <dgm:cxn modelId="{0463C032-EC42-436A-A373-95F43BCFE283}" type="presOf" srcId="{3F87ABF9-DFF0-45F7-858E-C3E609E6C621}" destId="{E0014B6B-213B-4CCD-AFD1-2687F710BAAA}" srcOrd="0" destOrd="0" presId="urn:microsoft.com/office/officeart/2005/8/layout/StepDownProcess#1"/>
    <dgm:cxn modelId="{2508629B-4CBE-4763-943F-BC3CA78815DA}" type="presOf" srcId="{0B3A5A1C-EEBA-4D9A-B4A3-F0FB103FCD1F}" destId="{54023F02-90F4-4ADE-9456-2AC2778C0BB9}" srcOrd="0" destOrd="0" presId="urn:microsoft.com/office/officeart/2005/8/layout/StepDownProcess#1"/>
    <dgm:cxn modelId="{403EACF1-88DB-458D-8721-A67ECE7E8E25}" type="presParOf" srcId="{9C9557E1-00D3-4ABB-8C91-CD0C02C357C1}" destId="{8675755F-8AC7-4AD7-A7D2-99E6374132E4}" srcOrd="0" destOrd="0" presId="urn:microsoft.com/office/officeart/2005/8/layout/StepDownProcess#1"/>
    <dgm:cxn modelId="{E8EB2EE8-B421-4FB8-B97A-DCC896269886}" type="presParOf" srcId="{8675755F-8AC7-4AD7-A7D2-99E6374132E4}" destId="{DADAD17C-9907-4A12-A52A-762BA0A34429}" srcOrd="0" destOrd="0" presId="urn:microsoft.com/office/officeart/2005/8/layout/StepDownProcess#1"/>
    <dgm:cxn modelId="{C15E470A-F3B3-432B-AAF4-C397F34AD6DA}" type="presParOf" srcId="{8675755F-8AC7-4AD7-A7D2-99E6374132E4}" destId="{D8E3F315-04DB-4B65-96F1-3390B84544B7}" srcOrd="1" destOrd="0" presId="urn:microsoft.com/office/officeart/2005/8/layout/StepDownProcess#1"/>
    <dgm:cxn modelId="{9DD67D22-3785-4C27-A072-E681E691C385}" type="presParOf" srcId="{8675755F-8AC7-4AD7-A7D2-99E6374132E4}" destId="{8344307C-5A9C-4FBC-9FA7-299B33A983AD}" srcOrd="2" destOrd="0" presId="urn:microsoft.com/office/officeart/2005/8/layout/StepDownProcess#1"/>
    <dgm:cxn modelId="{E6821E0F-87CB-4F7E-9CB0-4E729204C1C0}" type="presParOf" srcId="{9C9557E1-00D3-4ABB-8C91-CD0C02C357C1}" destId="{00741DAF-BE4E-4E7B-BCF2-0716051B86E6}" srcOrd="1" destOrd="0" presId="urn:microsoft.com/office/officeart/2005/8/layout/StepDownProcess#1"/>
    <dgm:cxn modelId="{C469473C-FB98-4911-AE6D-E47A1D3E174C}" type="presParOf" srcId="{9C9557E1-00D3-4ABB-8C91-CD0C02C357C1}" destId="{4E100397-807D-49D2-B302-A42FA6D77A8F}" srcOrd="2" destOrd="0" presId="urn:microsoft.com/office/officeart/2005/8/layout/StepDownProcess#1"/>
    <dgm:cxn modelId="{AEDC7148-B5EE-4685-8BD0-C294E5E1320C}" type="presParOf" srcId="{4E100397-807D-49D2-B302-A42FA6D77A8F}" destId="{0879A297-6B70-4AA8-88C8-A3CB2B0B9851}" srcOrd="0" destOrd="0" presId="urn:microsoft.com/office/officeart/2005/8/layout/StepDownProcess#1"/>
    <dgm:cxn modelId="{7D8FDF9D-3F4E-4950-99B9-853C56C1D9CF}" type="presParOf" srcId="{4E100397-807D-49D2-B302-A42FA6D77A8F}" destId="{54023F02-90F4-4ADE-9456-2AC2778C0BB9}" srcOrd="1" destOrd="0" presId="urn:microsoft.com/office/officeart/2005/8/layout/StepDownProcess#1"/>
    <dgm:cxn modelId="{76A7CD22-C39B-410A-BB9A-7955BBEC059B}" type="presParOf" srcId="{4E100397-807D-49D2-B302-A42FA6D77A8F}" destId="{78997BE3-1EB1-4AC2-BE34-BCA86BEE655E}" srcOrd="2" destOrd="0" presId="urn:microsoft.com/office/officeart/2005/8/layout/StepDownProcess#1"/>
    <dgm:cxn modelId="{34CE3245-A322-4566-AFAB-F3BAD06066AA}" type="presParOf" srcId="{9C9557E1-00D3-4ABB-8C91-CD0C02C357C1}" destId="{F9950396-27AE-4607-9BB0-5BB6F765E819}" srcOrd="3" destOrd="0" presId="urn:microsoft.com/office/officeart/2005/8/layout/StepDownProcess#1"/>
    <dgm:cxn modelId="{DB4B9F59-2039-4168-9E3E-43AD69E4AA4B}" type="presParOf" srcId="{9C9557E1-00D3-4ABB-8C91-CD0C02C357C1}" destId="{3FDC7414-5E7E-47B8-A238-905810FC319B}" srcOrd="4" destOrd="0" presId="urn:microsoft.com/office/officeart/2005/8/layout/StepDownProcess#1"/>
    <dgm:cxn modelId="{717C2F5F-F204-4C31-87EA-333BE25DDC9D}" type="presParOf" srcId="{3FDC7414-5E7E-47B8-A238-905810FC319B}" destId="{8A31080D-B8B2-4E3E-8CF5-CD90AD64F3BB}" srcOrd="0" destOrd="0" presId="urn:microsoft.com/office/officeart/2005/8/layout/StepDownProcess#1"/>
    <dgm:cxn modelId="{02F3BFA4-E750-4785-A413-D54090D25835}" type="presParOf" srcId="{3FDC7414-5E7E-47B8-A238-905810FC319B}" destId="{E0014B6B-213B-4CCD-AFD1-2687F710BAAA}" srcOrd="1" destOrd="0" presId="urn:microsoft.com/office/officeart/2005/8/layout/StepDownProcess#1"/>
    <dgm:cxn modelId="{EDA2B62B-D561-470D-9A04-FB470D590E6F}" type="presParOf" srcId="{3FDC7414-5E7E-47B8-A238-905810FC319B}" destId="{A8D9CAA6-A125-48AC-BC9D-D8552F8B5B16}" srcOrd="2" destOrd="0" presId="urn:microsoft.com/office/officeart/2005/8/layout/StepDownProcess#1"/>
    <dgm:cxn modelId="{5DAE8AD4-C896-4F57-9F7F-0541CBE51F76}" type="presParOf" srcId="{9C9557E1-00D3-4ABB-8C91-CD0C02C357C1}" destId="{00120ABE-5AEF-402D-8CE0-2D8F50AFA695}" srcOrd="5" destOrd="0" presId="urn:microsoft.com/office/officeart/2005/8/layout/StepDownProcess#1"/>
    <dgm:cxn modelId="{3E2A6BF4-B138-4600-9548-221615ACB1F6}" type="presParOf" srcId="{9C9557E1-00D3-4ABB-8C91-CD0C02C357C1}" destId="{BAF60F29-EFEC-4779-923B-8FDD6009BDDD}" srcOrd="6" destOrd="0" presId="urn:microsoft.com/office/officeart/2005/8/layout/StepDownProcess#1"/>
    <dgm:cxn modelId="{7BE6604F-5CFD-45BE-833D-8FD8C5EC16A3}" type="presParOf" srcId="{BAF60F29-EFEC-4779-923B-8FDD6009BDDD}" destId="{EEE19B63-8528-4B59-A731-36B1C92ECE7C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F5EA0-8484-463C-A81B-D61475F41A10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0284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41A28-B788-4D48-A9B7-3E90435427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704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5488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14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5488" cy="25511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977" y="267494"/>
            <a:ext cx="5897272" cy="330507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1CCE-4C69-481E-8A82-8C3A41A945F4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</p:spPr>
        <p:txBody>
          <a:bodyPr/>
          <a:lstStyle>
            <a:lvl1pPr>
              <a:defRPr sz="105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436"/>
            <a:ext cx="1224136" cy="304675"/>
          </a:xfr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FCC3A858-5ED0-4B4A-8756-97846365D73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953128" y="654062"/>
            <a:ext cx="7859428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95576" y="248444"/>
            <a:ext cx="396000" cy="396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6" descr="logo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44" y="71420"/>
            <a:ext cx="1643074" cy="553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7576" y="88053"/>
            <a:ext cx="1275751" cy="505460"/>
          </a:xfrm>
          <a:prstGeom prst="rect">
            <a:avLst/>
          </a:prstGeom>
          <a:noFill/>
        </p:spPr>
        <p:txBody>
          <a:bodyPr wrap="square" lIns="91424" tIns="45711" rIns="91424" bIns="45711" rtlCol="0">
            <a:spAutoFit/>
          </a:bodyPr>
          <a:lstStyle/>
          <a:p>
            <a:r>
              <a:rPr lang="en-US" altLang="zh-CN" sz="2700" b="1" spc="-150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2700" b="1" spc="-150" dirty="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171393" y="520021"/>
            <a:ext cx="7972607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63"/>
            <a:ext cx="8229600" cy="3394472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Picture 7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1711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9" Type="http://schemas.openxmlformats.org/officeDocument/2006/relationships/notesSlide" Target="../notesSlides/notesSlide1.xml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34" Type="http://schemas.openxmlformats.org/officeDocument/2006/relationships/tags" Target="../tags/tag39.xml"/><Relationship Id="rId42" Type="http://schemas.openxmlformats.org/officeDocument/2006/relationships/image" Target="../media/image6.sv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38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29" Type="http://schemas.openxmlformats.org/officeDocument/2006/relationships/tags" Target="../tags/tag34.xml"/><Relationship Id="rId41" Type="http://schemas.openxmlformats.org/officeDocument/2006/relationships/image" Target="../media/image4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tags" Target="../tags/tag37.xml"/><Relationship Id="rId37" Type="http://schemas.openxmlformats.org/officeDocument/2006/relationships/tags" Target="../tags/tag42.xml"/><Relationship Id="rId40" Type="http://schemas.openxmlformats.org/officeDocument/2006/relationships/image" Target="../media/image3.png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36" Type="http://schemas.openxmlformats.org/officeDocument/2006/relationships/tags" Target="../tags/tag41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tags" Target="../tags/tag36.xml"/><Relationship Id="rId44" Type="http://schemas.openxmlformats.org/officeDocument/2006/relationships/image" Target="../media/image8.sv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35" Type="http://schemas.openxmlformats.org/officeDocument/2006/relationships/tags" Target="../tags/tag40.xml"/><Relationship Id="rId4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10.jpe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7.jpeg"/><Relationship Id="rId1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tags" Target="../tags/tag81.xml"/><Relationship Id="rId7" Type="http://schemas.openxmlformats.org/officeDocument/2006/relationships/image" Target="../media/image62.jpe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.jpeg"/><Relationship Id="rId5" Type="http://schemas.openxmlformats.org/officeDocument/2006/relationships/tags" Target="../tags/tag83.xml"/><Relationship Id="rId10" Type="http://schemas.openxmlformats.org/officeDocument/2006/relationships/image" Target="../media/image65.jpeg"/><Relationship Id="rId4" Type="http://schemas.openxmlformats.org/officeDocument/2006/relationships/tags" Target="../tags/tag82.xml"/><Relationship Id="rId9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image" Target="../media/image72.jpe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image" Target="../media/image71.jpeg"/><Relationship Id="rId2" Type="http://schemas.openxmlformats.org/officeDocument/2006/relationships/tags" Target="../tags/tag86.xml"/><Relationship Id="rId16" Type="http://schemas.openxmlformats.org/officeDocument/2006/relationships/image" Target="../media/image70.jpe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94.xml"/><Relationship Id="rId19" Type="http://schemas.openxmlformats.org/officeDocument/2006/relationships/image" Target="../media/image10.jpe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image" Target="../media/image76.png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34" Type="http://schemas.openxmlformats.org/officeDocument/2006/relationships/image" Target="../media/image84.jpeg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image" Target="../media/image75.jpeg"/><Relationship Id="rId33" Type="http://schemas.openxmlformats.org/officeDocument/2006/relationships/image" Target="../media/image83.png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image" Target="../media/image79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image" Target="../media/image73.png"/><Relationship Id="rId28" Type="http://schemas.openxmlformats.org/officeDocument/2006/relationships/image" Target="../media/image78.jpeg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image" Target="../media/image81.jpe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9.jpeg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88.jpe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../media/image87.jpeg"/><Relationship Id="rId5" Type="http://schemas.openxmlformats.org/officeDocument/2006/relationships/tags" Target="../tags/tag124.xml"/><Relationship Id="rId15" Type="http://schemas.openxmlformats.org/officeDocument/2006/relationships/image" Target="../media/image10.jpeg"/><Relationship Id="rId10" Type="http://schemas.openxmlformats.org/officeDocument/2006/relationships/image" Target="../media/image86.jpeg"/><Relationship Id="rId4" Type="http://schemas.openxmlformats.org/officeDocument/2006/relationships/tags" Target="../tags/tag123.xml"/><Relationship Id="rId9" Type="http://schemas.openxmlformats.org/officeDocument/2006/relationships/image" Target="../media/image85.jpeg"/><Relationship Id="rId14" Type="http://schemas.openxmlformats.org/officeDocument/2006/relationships/image" Target="../media/image9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8.jpe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7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6.png"/><Relationship Id="rId5" Type="http://schemas.openxmlformats.org/officeDocument/2006/relationships/tags" Target="../tags/tag47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image" Target="../media/image96.jpeg"/><Relationship Id="rId3" Type="http://schemas.openxmlformats.org/officeDocument/2006/relationships/tags" Target="../tags/tag131.xml"/><Relationship Id="rId21" Type="http://schemas.openxmlformats.org/officeDocument/2006/relationships/tags" Target="../tags/tag149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image" Target="../media/image95.png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29" Type="http://schemas.openxmlformats.org/officeDocument/2006/relationships/image" Target="../media/image99.jpe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image" Target="../media/image94.png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98.jpeg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tags" Target="../tags/tag150.xml"/><Relationship Id="rId27" Type="http://schemas.openxmlformats.org/officeDocument/2006/relationships/image" Target="../media/image97.jpeg"/><Relationship Id="rId30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tags" Target="../tags/tag15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10" Type="http://schemas.openxmlformats.org/officeDocument/2006/relationships/image" Target="../media/image10.jpeg"/><Relationship Id="rId4" Type="http://schemas.openxmlformats.org/officeDocument/2006/relationships/tags" Target="../tags/tag154.xml"/><Relationship Id="rId9" Type="http://schemas.openxmlformats.org/officeDocument/2006/relationships/image" Target="../media/image10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tags" Target="../tags/tag15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jpeg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image" Target="../media/image105.jpeg"/><Relationship Id="rId5" Type="http://schemas.openxmlformats.org/officeDocument/2006/relationships/tags" Target="../tags/tag161.xml"/><Relationship Id="rId10" Type="http://schemas.openxmlformats.org/officeDocument/2006/relationships/image" Target="../media/image104.jpeg"/><Relationship Id="rId4" Type="http://schemas.openxmlformats.org/officeDocument/2006/relationships/tags" Target="../tags/tag160.xml"/><Relationship Id="rId9" Type="http://schemas.openxmlformats.org/officeDocument/2006/relationships/image" Target="../media/image10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notesSlide" Target="../notesSlides/notesSlide2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10" Type="http://schemas.openxmlformats.org/officeDocument/2006/relationships/tags" Target="../tags/tag173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.jpe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14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13.jpeg"/><Relationship Id="rId5" Type="http://schemas.openxmlformats.org/officeDocument/2006/relationships/tags" Target="../tags/tag56.xml"/><Relationship Id="rId10" Type="http://schemas.openxmlformats.org/officeDocument/2006/relationships/image" Target="../media/image12.jpeg"/><Relationship Id="rId4" Type="http://schemas.openxmlformats.org/officeDocument/2006/relationships/tags" Target="../tags/tag55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1.jpe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image" Target="../media/image30.jpe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29.jpeg"/><Relationship Id="rId5" Type="http://schemas.openxmlformats.org/officeDocument/2006/relationships/tags" Target="../tags/tag66.xml"/><Relationship Id="rId10" Type="http://schemas.openxmlformats.org/officeDocument/2006/relationships/image" Target="../media/image28.jpeg"/><Relationship Id="rId4" Type="http://schemas.openxmlformats.org/officeDocument/2006/relationships/tags" Target="../tags/tag65.xml"/><Relationship Id="rId9" Type="http://schemas.openxmlformats.org/officeDocument/2006/relationships/image" Target="../media/image27.jpeg"/><Relationship Id="rId1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image" Target="../media/image32.jpeg"/><Relationship Id="rId21" Type="http://schemas.openxmlformats.org/officeDocument/2006/relationships/image" Target="../media/image10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jpeg"/><Relationship Id="rId20" Type="http://schemas.openxmlformats.org/officeDocument/2006/relationships/image" Target="../media/image49.jpeg"/><Relationship Id="rId1" Type="http://schemas.openxmlformats.org/officeDocument/2006/relationships/tags" Target="../tags/tag69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19" Type="http://schemas.openxmlformats.org/officeDocument/2006/relationships/image" Target="../media/image48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10.jpeg"/><Relationship Id="rId5" Type="http://schemas.openxmlformats.org/officeDocument/2006/relationships/tags" Target="../tags/tag74.xml"/><Relationship Id="rId10" Type="http://schemas.openxmlformats.org/officeDocument/2006/relationships/image" Target="../media/image52.jpeg"/><Relationship Id="rId4" Type="http://schemas.openxmlformats.org/officeDocument/2006/relationships/tags" Target="../tags/tag73.xml"/><Relationship Id="rId9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H_Other_4"/>
          <p:cNvSpPr/>
          <p:nvPr>
            <p:custDataLst>
              <p:tags r:id="rId2"/>
            </p:custDataLst>
          </p:nvPr>
        </p:nvSpPr>
        <p:spPr>
          <a:xfrm>
            <a:off x="2233158" y="402202"/>
            <a:ext cx="468000" cy="468000"/>
          </a:xfrm>
          <a:prstGeom prst="roundRect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21189" y="204154"/>
            <a:ext cx="864096" cy="864096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195571" y="2409825"/>
            <a:ext cx="324000" cy="32400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898635" y="122444"/>
            <a:ext cx="396000" cy="39600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MH_Other_4"/>
          <p:cNvSpPr/>
          <p:nvPr>
            <p:custDataLst>
              <p:tags r:id="rId3"/>
            </p:custDataLst>
          </p:nvPr>
        </p:nvSpPr>
        <p:spPr>
          <a:xfrm>
            <a:off x="1331678" y="2271492"/>
            <a:ext cx="416148" cy="416148"/>
          </a:xfrm>
          <a:prstGeom prst="roundRect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MH_Other_4"/>
          <p:cNvSpPr/>
          <p:nvPr>
            <p:custDataLst>
              <p:tags r:id="rId4"/>
            </p:custDataLst>
          </p:nvPr>
        </p:nvSpPr>
        <p:spPr>
          <a:xfrm>
            <a:off x="1095088" y="651682"/>
            <a:ext cx="684000" cy="684000"/>
          </a:xfrm>
          <a:prstGeom prst="roundRect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MH_Other_4"/>
          <p:cNvSpPr/>
          <p:nvPr>
            <p:custDataLst>
              <p:tags r:id="rId5"/>
            </p:custDataLst>
          </p:nvPr>
        </p:nvSpPr>
        <p:spPr>
          <a:xfrm>
            <a:off x="274620" y="1511586"/>
            <a:ext cx="761139" cy="761139"/>
          </a:xfrm>
          <a:prstGeom prst="round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1503421" y="1229375"/>
            <a:ext cx="1114706" cy="1042199"/>
          </a:xfrm>
          <a:prstGeom prst="round2Diag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222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43088" y="1147387"/>
            <a:ext cx="504000" cy="50400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MH_Other_4"/>
          <p:cNvSpPr/>
          <p:nvPr>
            <p:custDataLst>
              <p:tags r:id="rId6"/>
            </p:custDataLst>
          </p:nvPr>
        </p:nvSpPr>
        <p:spPr>
          <a:xfrm>
            <a:off x="7621420" y="488901"/>
            <a:ext cx="416148" cy="416148"/>
          </a:xfrm>
          <a:prstGeom prst="roundRect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50" name="MH_Other_4"/>
          <p:cNvSpPr/>
          <p:nvPr>
            <p:custDataLst>
              <p:tags r:id="rId7"/>
            </p:custDataLst>
          </p:nvPr>
        </p:nvSpPr>
        <p:spPr>
          <a:xfrm>
            <a:off x="8480316" y="1056291"/>
            <a:ext cx="271937" cy="271937"/>
          </a:xfrm>
          <a:prstGeom prst="roundRect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8318316" y="488901"/>
            <a:ext cx="324000" cy="32400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MH_Other_4"/>
          <p:cNvSpPr/>
          <p:nvPr>
            <p:custDataLst>
              <p:tags r:id="rId8"/>
            </p:custDataLst>
          </p:nvPr>
        </p:nvSpPr>
        <p:spPr>
          <a:xfrm>
            <a:off x="7215206" y="353983"/>
            <a:ext cx="153681" cy="153681"/>
          </a:xfrm>
          <a:prstGeom prst="roundRect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53" name="圆角矩形 1"/>
          <p:cNvSpPr/>
          <p:nvPr/>
        </p:nvSpPr>
        <p:spPr>
          <a:xfrm>
            <a:off x="3203848" y="1114630"/>
            <a:ext cx="5276468" cy="7370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127000" dist="88900" dir="18900000">
              <a:prstClr val="black">
                <a:alpha val="38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5" name="文字"/>
          <p:cNvSpPr txBox="1"/>
          <p:nvPr/>
        </p:nvSpPr>
        <p:spPr>
          <a:xfrm>
            <a:off x="3460846" y="1260297"/>
            <a:ext cx="4786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九龙湖校区物业服务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45" name="图片 44" descr="logo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1171285"/>
            <a:ext cx="1143008" cy="1143008"/>
          </a:xfrm>
          <a:prstGeom prst="rect">
            <a:avLst/>
          </a:prstGeom>
        </p:spPr>
      </p:pic>
      <p:sp>
        <p:nvSpPr>
          <p:cNvPr id="77" name="矩形 10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066714" y="3296743"/>
            <a:ext cx="633665" cy="690242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78" name="矩形 10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4063740" y="3271346"/>
            <a:ext cx="633665" cy="690242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80" name="矩形 10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2561226" y="3310078"/>
            <a:ext cx="633665" cy="690242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13"/>
            </p:custDataLst>
          </p:nvPr>
        </p:nvSpPr>
        <p:spPr>
          <a:xfrm>
            <a:off x="2411672" y="4311406"/>
            <a:ext cx="1268169" cy="27559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培训与演练</a:t>
            </a:r>
          </a:p>
        </p:txBody>
      </p:sp>
      <p:sp>
        <p:nvSpPr>
          <p:cNvPr id="85" name="TextBox 84"/>
          <p:cNvSpPr txBox="1"/>
          <p:nvPr>
            <p:custDataLst>
              <p:tags r:id="rId14"/>
            </p:custDataLst>
          </p:nvPr>
        </p:nvSpPr>
        <p:spPr>
          <a:xfrm>
            <a:off x="699135" y="4311650"/>
            <a:ext cx="1534160" cy="27559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下半年主要工作</a:t>
            </a:r>
          </a:p>
        </p:txBody>
      </p:sp>
      <p:sp>
        <p:nvSpPr>
          <p:cNvPr id="91" name="TextBox 90"/>
          <p:cNvSpPr txBox="1"/>
          <p:nvPr>
            <p:custDataLst>
              <p:tags r:id="rId15"/>
            </p:custDataLst>
          </p:nvPr>
        </p:nvSpPr>
        <p:spPr>
          <a:xfrm>
            <a:off x="4147185" y="4311650"/>
            <a:ext cx="1106805" cy="27559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师生共建活动</a:t>
            </a:r>
          </a:p>
        </p:txBody>
      </p:sp>
      <p:sp>
        <p:nvSpPr>
          <p:cNvPr id="94" name="矩形 10"/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4186880" y="3194050"/>
            <a:ext cx="727075" cy="792480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9" name="组合 98"/>
          <p:cNvGrpSpPr/>
          <p:nvPr>
            <p:custDataLst>
              <p:tags r:id="rId17"/>
            </p:custDataLst>
          </p:nvPr>
        </p:nvGrpSpPr>
        <p:grpSpPr>
          <a:xfrm>
            <a:off x="2675159" y="3231343"/>
            <a:ext cx="2006864" cy="792700"/>
            <a:chOff x="5774641" y="2668927"/>
            <a:chExt cx="3035402" cy="1198967"/>
          </a:xfrm>
        </p:grpSpPr>
        <p:sp>
          <p:nvSpPr>
            <p:cNvPr id="100" name="矩形 10"/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5774641" y="2668927"/>
              <a:ext cx="1099775" cy="1198967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KSO_Shape"/>
            <p:cNvSpPr>
              <a:spLocks noChangeAspect="1"/>
            </p:cNvSpPr>
            <p:nvPr>
              <p:custDataLst>
                <p:tags r:id="rId37"/>
              </p:custDataLst>
            </p:nvPr>
          </p:nvSpPr>
          <p:spPr bwMode="auto">
            <a:xfrm>
              <a:off x="8385757" y="3014704"/>
              <a:ext cx="424286" cy="396000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2" name="组合 101"/>
          <p:cNvGrpSpPr/>
          <p:nvPr>
            <p:custDataLst>
              <p:tags r:id="rId18"/>
            </p:custDataLst>
          </p:nvPr>
        </p:nvGrpSpPr>
        <p:grpSpPr>
          <a:xfrm>
            <a:off x="1171319" y="3219278"/>
            <a:ext cx="727119" cy="792700"/>
            <a:chOff x="1249459" y="2668927"/>
            <a:chExt cx="1099775" cy="1198967"/>
          </a:xfrm>
        </p:grpSpPr>
        <p:sp>
          <p:nvSpPr>
            <p:cNvPr id="103" name="矩形 10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1249459" y="2668927"/>
              <a:ext cx="1099775" cy="1198967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4" name="KSO_Shape"/>
            <p:cNvSpPr>
              <a:spLocks noChangeAspect="1"/>
            </p:cNvSpPr>
            <p:nvPr>
              <p:custDataLst>
                <p:tags r:id="rId35"/>
              </p:custDataLst>
            </p:nvPr>
          </p:nvSpPr>
          <p:spPr bwMode="auto">
            <a:xfrm>
              <a:off x="1565564" y="3083144"/>
              <a:ext cx="371520" cy="432000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5" name="矩形 10"/>
          <p:cNvSpPr/>
          <p:nvPr>
            <p:custDataLst>
              <p:tags r:id="rId19"/>
            </p:custDataLst>
          </p:nvPr>
        </p:nvSpPr>
        <p:spPr>
          <a:xfrm>
            <a:off x="908291" y="3147847"/>
            <a:ext cx="369928" cy="40329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latin typeface="Impact" panose="020B0806030902050204" pitchFamily="34" charset="0"/>
              </a:rPr>
              <a:t>01</a:t>
            </a:r>
            <a:endParaRPr lang="zh-CN" altLang="en-US" sz="12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06" name="矩形 10"/>
          <p:cNvSpPr/>
          <p:nvPr>
            <p:custDataLst>
              <p:tags r:id="rId20"/>
            </p:custDataLst>
          </p:nvPr>
        </p:nvSpPr>
        <p:spPr>
          <a:xfrm>
            <a:off x="3923909" y="3184382"/>
            <a:ext cx="369928" cy="40329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latin typeface="Impact" panose="020B0806030902050204" pitchFamily="34" charset="0"/>
              </a:rPr>
              <a:t>03</a:t>
            </a:r>
            <a:endParaRPr lang="zh-CN" altLang="en-US" sz="12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08" name="矩形 10"/>
          <p:cNvSpPr/>
          <p:nvPr>
            <p:custDataLst>
              <p:tags r:id="rId21"/>
            </p:custDataLst>
          </p:nvPr>
        </p:nvSpPr>
        <p:spPr>
          <a:xfrm>
            <a:off x="2402803" y="3194359"/>
            <a:ext cx="369928" cy="40329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latin typeface="Impact" panose="020B0806030902050204" pitchFamily="34" charset="0"/>
              </a:rPr>
              <a:t>02</a:t>
            </a:r>
            <a:endParaRPr lang="zh-CN" altLang="en-US" sz="12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43" name="矩形 10"/>
          <p:cNvSpPr>
            <a:spLocks noChangeAspect="1"/>
          </p:cNvSpPr>
          <p:nvPr>
            <p:custDataLst>
              <p:tags r:id="rId22"/>
            </p:custDataLst>
          </p:nvPr>
        </p:nvSpPr>
        <p:spPr>
          <a:xfrm>
            <a:off x="5648374" y="3271861"/>
            <a:ext cx="633665" cy="690242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56" name="矩形 10"/>
          <p:cNvSpPr>
            <a:spLocks noChangeAspect="1"/>
          </p:cNvSpPr>
          <p:nvPr>
            <p:custDataLst>
              <p:tags r:id="rId23"/>
            </p:custDataLst>
          </p:nvPr>
        </p:nvSpPr>
        <p:spPr>
          <a:xfrm>
            <a:off x="5771197" y="3194396"/>
            <a:ext cx="727119" cy="792700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" name="矩形 10"/>
          <p:cNvSpPr/>
          <p:nvPr>
            <p:custDataLst>
              <p:tags r:id="rId24"/>
            </p:custDataLst>
          </p:nvPr>
        </p:nvSpPr>
        <p:spPr>
          <a:xfrm>
            <a:off x="5508543" y="3184897"/>
            <a:ext cx="369928" cy="40329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latin typeface="Impact" panose="020B0806030902050204" pitchFamily="34" charset="0"/>
              </a:rPr>
              <a:t>04</a:t>
            </a:r>
            <a:endParaRPr lang="zh-CN" altLang="en-US" sz="12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6" name="矩形 10"/>
          <p:cNvSpPr>
            <a:spLocks noChangeAspect="1"/>
          </p:cNvSpPr>
          <p:nvPr>
            <p:custDataLst>
              <p:tags r:id="rId25"/>
            </p:custDataLst>
          </p:nvPr>
        </p:nvSpPr>
        <p:spPr>
          <a:xfrm>
            <a:off x="7117455" y="3256741"/>
            <a:ext cx="633665" cy="690242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16" name="TextBox 84"/>
          <p:cNvSpPr txBox="1"/>
          <p:nvPr>
            <p:custDataLst>
              <p:tags r:id="rId26"/>
            </p:custDataLst>
          </p:nvPr>
        </p:nvSpPr>
        <p:spPr>
          <a:xfrm>
            <a:off x="5622955" y="4277114"/>
            <a:ext cx="1085919" cy="27559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突发事件</a:t>
            </a:r>
          </a:p>
        </p:txBody>
      </p:sp>
      <p:grpSp>
        <p:nvGrpSpPr>
          <p:cNvPr id="18" name="组合 17"/>
          <p:cNvGrpSpPr/>
          <p:nvPr>
            <p:custDataLst>
              <p:tags r:id="rId27"/>
            </p:custDataLst>
          </p:nvPr>
        </p:nvGrpSpPr>
        <p:grpSpPr>
          <a:xfrm>
            <a:off x="6003758" y="3184991"/>
            <a:ext cx="1979514" cy="792700"/>
            <a:chOff x="863592" y="2668927"/>
            <a:chExt cx="2994036" cy="1198967"/>
          </a:xfrm>
        </p:grpSpPr>
        <p:sp>
          <p:nvSpPr>
            <p:cNvPr id="19" name="矩形 10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2757853" y="2668927"/>
              <a:ext cx="1099775" cy="1198967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KSO_Shape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 bwMode="auto">
            <a:xfrm>
              <a:off x="863592" y="3084817"/>
              <a:ext cx="395340" cy="396000"/>
            </a:xfrm>
            <a:custGeom>
              <a:avLst/>
              <a:gdLst>
                <a:gd name="T0" fmla="*/ 2147483646 w 4409"/>
                <a:gd name="T1" fmla="*/ 2147483646 h 4408"/>
                <a:gd name="T2" fmla="*/ 2147483646 w 4409"/>
                <a:gd name="T3" fmla="*/ 2147483646 h 4408"/>
                <a:gd name="T4" fmla="*/ 2147483646 w 4409"/>
                <a:gd name="T5" fmla="*/ 2147483646 h 4408"/>
                <a:gd name="T6" fmla="*/ 2147483646 w 4409"/>
                <a:gd name="T7" fmla="*/ 2147483646 h 4408"/>
                <a:gd name="T8" fmla="*/ 2147483646 w 4409"/>
                <a:gd name="T9" fmla="*/ 2147483646 h 4408"/>
                <a:gd name="T10" fmla="*/ 2147483646 w 4409"/>
                <a:gd name="T11" fmla="*/ 2147483646 h 4408"/>
                <a:gd name="T12" fmla="*/ 2147483646 w 4409"/>
                <a:gd name="T13" fmla="*/ 2147483646 h 4408"/>
                <a:gd name="T14" fmla="*/ 2147483646 w 4409"/>
                <a:gd name="T15" fmla="*/ 2147483646 h 4408"/>
                <a:gd name="T16" fmla="*/ 481718167 w 4409"/>
                <a:gd name="T17" fmla="*/ 2147483646 h 4408"/>
                <a:gd name="T18" fmla="*/ 321145301 w 4409"/>
                <a:gd name="T19" fmla="*/ 2147483646 h 4408"/>
                <a:gd name="T20" fmla="*/ 2147483646 w 4409"/>
                <a:gd name="T21" fmla="*/ 2147483646 h 4408"/>
                <a:gd name="T22" fmla="*/ 2147483646 w 4409"/>
                <a:gd name="T23" fmla="*/ 2147483646 h 4408"/>
                <a:gd name="T24" fmla="*/ 2147483646 w 4409"/>
                <a:gd name="T25" fmla="*/ 2147483646 h 4408"/>
                <a:gd name="T26" fmla="*/ 2147483646 w 4409"/>
                <a:gd name="T27" fmla="*/ 2147483646 h 4408"/>
                <a:gd name="T28" fmla="*/ 2147483646 w 4409"/>
                <a:gd name="T29" fmla="*/ 2147483646 h 4408"/>
                <a:gd name="T30" fmla="*/ 2147483646 w 4409"/>
                <a:gd name="T31" fmla="*/ 2147483646 h 4408"/>
                <a:gd name="T32" fmla="*/ 2147483646 w 4409"/>
                <a:gd name="T33" fmla="*/ 2147483646 h 4408"/>
                <a:gd name="T34" fmla="*/ 2147483646 w 4409"/>
                <a:gd name="T35" fmla="*/ 2147483646 h 4408"/>
                <a:gd name="T36" fmla="*/ 2147483646 w 4409"/>
                <a:gd name="T37" fmla="*/ 2147483646 h 4408"/>
                <a:gd name="T38" fmla="*/ 2147483646 w 4409"/>
                <a:gd name="T39" fmla="*/ 2147483646 h 4408"/>
                <a:gd name="T40" fmla="*/ 2147483646 w 4409"/>
                <a:gd name="T41" fmla="*/ 2147483646 h 4408"/>
                <a:gd name="T42" fmla="*/ 2147483646 w 4409"/>
                <a:gd name="T43" fmla="*/ 2147483646 h 4408"/>
                <a:gd name="T44" fmla="*/ 2147483646 w 4409"/>
                <a:gd name="T45" fmla="*/ 2147483646 h 4408"/>
                <a:gd name="T46" fmla="*/ 2147483646 w 4409"/>
                <a:gd name="T47" fmla="*/ 2147483646 h 4408"/>
                <a:gd name="T48" fmla="*/ 2147483646 w 4409"/>
                <a:gd name="T49" fmla="*/ 2147483646 h 4408"/>
                <a:gd name="T50" fmla="*/ 2147483646 w 4409"/>
                <a:gd name="T51" fmla="*/ 2147483646 h 4408"/>
                <a:gd name="T52" fmla="*/ 2147483646 w 4409"/>
                <a:gd name="T53" fmla="*/ 2147483646 h 4408"/>
                <a:gd name="T54" fmla="*/ 2147483646 w 4409"/>
                <a:gd name="T55" fmla="*/ 2147483646 h 4408"/>
                <a:gd name="T56" fmla="*/ 2147483646 w 4409"/>
                <a:gd name="T57" fmla="*/ 2147483646 h 4408"/>
                <a:gd name="T58" fmla="*/ 2147483646 w 4409"/>
                <a:gd name="T59" fmla="*/ 2147483646 h 4408"/>
                <a:gd name="T60" fmla="*/ 2147483646 w 4409"/>
                <a:gd name="T61" fmla="*/ 2147483646 h 4408"/>
                <a:gd name="T62" fmla="*/ 2147483646 w 4409"/>
                <a:gd name="T63" fmla="*/ 2147483646 h 4408"/>
                <a:gd name="T64" fmla="*/ 2147483646 w 4409"/>
                <a:gd name="T65" fmla="*/ 2147483646 h 4408"/>
                <a:gd name="T66" fmla="*/ 2147483646 w 4409"/>
                <a:gd name="T67" fmla="*/ 2147483646 h 4408"/>
                <a:gd name="T68" fmla="*/ 2147483646 w 4409"/>
                <a:gd name="T69" fmla="*/ 2147483646 h 4408"/>
                <a:gd name="T70" fmla="*/ 2147483646 w 4409"/>
                <a:gd name="T71" fmla="*/ 2147483646 h 4408"/>
                <a:gd name="T72" fmla="*/ 2147483646 w 4409"/>
                <a:gd name="T73" fmla="*/ 2147483646 h 4408"/>
                <a:gd name="T74" fmla="*/ 2147483646 w 4409"/>
                <a:gd name="T75" fmla="*/ 2147483646 h 4408"/>
                <a:gd name="T76" fmla="*/ 2147483646 w 4409"/>
                <a:gd name="T77" fmla="*/ 2147483646 h 4408"/>
                <a:gd name="T78" fmla="*/ 2147483646 w 4409"/>
                <a:gd name="T79" fmla="*/ 2147483646 h 4408"/>
                <a:gd name="T80" fmla="*/ 2147483646 w 4409"/>
                <a:gd name="T81" fmla="*/ 2147483646 h 4408"/>
                <a:gd name="T82" fmla="*/ 2147483646 w 4409"/>
                <a:gd name="T83" fmla="*/ 2147483646 h 4408"/>
                <a:gd name="T84" fmla="*/ 2147483646 w 4409"/>
                <a:gd name="T85" fmla="*/ 2147483646 h 4408"/>
                <a:gd name="T86" fmla="*/ 2147483646 w 4409"/>
                <a:gd name="T87" fmla="*/ 2147483646 h 4408"/>
                <a:gd name="T88" fmla="*/ 2147483646 w 4409"/>
                <a:gd name="T89" fmla="*/ 2147483646 h 4408"/>
                <a:gd name="T90" fmla="*/ 2147483646 w 4409"/>
                <a:gd name="T91" fmla="*/ 2147483646 h 4408"/>
                <a:gd name="T92" fmla="*/ 2147483646 w 4409"/>
                <a:gd name="T93" fmla="*/ 2147483646 h 4408"/>
                <a:gd name="T94" fmla="*/ 2147483646 w 4409"/>
                <a:gd name="T95" fmla="*/ 2147483646 h 4408"/>
                <a:gd name="T96" fmla="*/ 2147483646 w 4409"/>
                <a:gd name="T97" fmla="*/ 2147483646 h 4408"/>
                <a:gd name="T98" fmla="*/ 2147483646 w 4409"/>
                <a:gd name="T99" fmla="*/ 2147483646 h 4408"/>
                <a:gd name="T100" fmla="*/ 2147483646 w 4409"/>
                <a:gd name="T101" fmla="*/ 2147483646 h 4408"/>
                <a:gd name="T102" fmla="*/ 2147483646 w 4409"/>
                <a:gd name="T103" fmla="*/ 2147483646 h 4408"/>
                <a:gd name="T104" fmla="*/ 2147483646 w 4409"/>
                <a:gd name="T105" fmla="*/ 2147483646 h 4408"/>
                <a:gd name="T106" fmla="*/ 2147483646 w 4409"/>
                <a:gd name="T107" fmla="*/ 2147483646 h 4408"/>
                <a:gd name="T108" fmla="*/ 2147483646 w 4409"/>
                <a:gd name="T109" fmla="*/ 2147483646 h 4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09" h="4408">
                  <a:moveTo>
                    <a:pt x="3025" y="2127"/>
                  </a:moveTo>
                  <a:lnTo>
                    <a:pt x="3025" y="2127"/>
                  </a:lnTo>
                  <a:lnTo>
                    <a:pt x="3097" y="2107"/>
                  </a:lnTo>
                  <a:lnTo>
                    <a:pt x="3179" y="2081"/>
                  </a:lnTo>
                  <a:lnTo>
                    <a:pt x="3271" y="2053"/>
                  </a:lnTo>
                  <a:lnTo>
                    <a:pt x="3375" y="2020"/>
                  </a:lnTo>
                  <a:lnTo>
                    <a:pt x="3429" y="2002"/>
                  </a:lnTo>
                  <a:lnTo>
                    <a:pt x="3481" y="1982"/>
                  </a:lnTo>
                  <a:lnTo>
                    <a:pt x="3532" y="1961"/>
                  </a:lnTo>
                  <a:lnTo>
                    <a:pt x="3580" y="1938"/>
                  </a:lnTo>
                  <a:lnTo>
                    <a:pt x="3626" y="1914"/>
                  </a:lnTo>
                  <a:lnTo>
                    <a:pt x="3672" y="1889"/>
                  </a:lnTo>
                  <a:lnTo>
                    <a:pt x="3715" y="1861"/>
                  </a:lnTo>
                  <a:lnTo>
                    <a:pt x="3756" y="1834"/>
                  </a:lnTo>
                  <a:lnTo>
                    <a:pt x="3797" y="1804"/>
                  </a:lnTo>
                  <a:lnTo>
                    <a:pt x="3834" y="1774"/>
                  </a:lnTo>
                  <a:lnTo>
                    <a:pt x="3871" y="1744"/>
                  </a:lnTo>
                  <a:lnTo>
                    <a:pt x="3906" y="1711"/>
                  </a:lnTo>
                  <a:lnTo>
                    <a:pt x="3940" y="1679"/>
                  </a:lnTo>
                  <a:lnTo>
                    <a:pt x="3971" y="1644"/>
                  </a:lnTo>
                  <a:lnTo>
                    <a:pt x="4002" y="1610"/>
                  </a:lnTo>
                  <a:lnTo>
                    <a:pt x="4031" y="1575"/>
                  </a:lnTo>
                  <a:lnTo>
                    <a:pt x="4059" y="1539"/>
                  </a:lnTo>
                  <a:lnTo>
                    <a:pt x="4085" y="1502"/>
                  </a:lnTo>
                  <a:lnTo>
                    <a:pt x="4110" y="1466"/>
                  </a:lnTo>
                  <a:lnTo>
                    <a:pt x="4134" y="1428"/>
                  </a:lnTo>
                  <a:lnTo>
                    <a:pt x="4157" y="1390"/>
                  </a:lnTo>
                  <a:lnTo>
                    <a:pt x="4177" y="1351"/>
                  </a:lnTo>
                  <a:lnTo>
                    <a:pt x="4198" y="1312"/>
                  </a:lnTo>
                  <a:lnTo>
                    <a:pt x="4217" y="1274"/>
                  </a:lnTo>
                  <a:lnTo>
                    <a:pt x="4234" y="1235"/>
                  </a:lnTo>
                  <a:lnTo>
                    <a:pt x="4251" y="1196"/>
                  </a:lnTo>
                  <a:lnTo>
                    <a:pt x="4267" y="1156"/>
                  </a:lnTo>
                  <a:lnTo>
                    <a:pt x="4281" y="1117"/>
                  </a:lnTo>
                  <a:lnTo>
                    <a:pt x="4295" y="1078"/>
                  </a:lnTo>
                  <a:lnTo>
                    <a:pt x="4307" y="1039"/>
                  </a:lnTo>
                  <a:lnTo>
                    <a:pt x="4319" y="1000"/>
                  </a:lnTo>
                  <a:lnTo>
                    <a:pt x="4329" y="961"/>
                  </a:lnTo>
                  <a:lnTo>
                    <a:pt x="4340" y="923"/>
                  </a:lnTo>
                  <a:lnTo>
                    <a:pt x="4349" y="884"/>
                  </a:lnTo>
                  <a:lnTo>
                    <a:pt x="4357" y="847"/>
                  </a:lnTo>
                  <a:lnTo>
                    <a:pt x="4365" y="809"/>
                  </a:lnTo>
                  <a:lnTo>
                    <a:pt x="4377" y="736"/>
                  </a:lnTo>
                  <a:lnTo>
                    <a:pt x="4387" y="665"/>
                  </a:lnTo>
                  <a:lnTo>
                    <a:pt x="4395" y="598"/>
                  </a:lnTo>
                  <a:lnTo>
                    <a:pt x="4401" y="534"/>
                  </a:lnTo>
                  <a:lnTo>
                    <a:pt x="4405" y="474"/>
                  </a:lnTo>
                  <a:lnTo>
                    <a:pt x="4407" y="418"/>
                  </a:lnTo>
                  <a:lnTo>
                    <a:pt x="4409" y="367"/>
                  </a:lnTo>
                  <a:lnTo>
                    <a:pt x="4409" y="321"/>
                  </a:lnTo>
                  <a:lnTo>
                    <a:pt x="4409" y="281"/>
                  </a:lnTo>
                  <a:lnTo>
                    <a:pt x="4407" y="247"/>
                  </a:lnTo>
                  <a:lnTo>
                    <a:pt x="4404" y="201"/>
                  </a:lnTo>
                  <a:lnTo>
                    <a:pt x="4403" y="183"/>
                  </a:lnTo>
                  <a:lnTo>
                    <a:pt x="3786" y="183"/>
                  </a:lnTo>
                  <a:lnTo>
                    <a:pt x="3491" y="183"/>
                  </a:lnTo>
                  <a:lnTo>
                    <a:pt x="3491" y="0"/>
                  </a:lnTo>
                  <a:lnTo>
                    <a:pt x="919" y="0"/>
                  </a:lnTo>
                  <a:lnTo>
                    <a:pt x="919" y="183"/>
                  </a:lnTo>
                  <a:lnTo>
                    <a:pt x="624" y="183"/>
                  </a:lnTo>
                  <a:lnTo>
                    <a:pt x="6" y="183"/>
                  </a:lnTo>
                  <a:lnTo>
                    <a:pt x="5" y="201"/>
                  </a:lnTo>
                  <a:lnTo>
                    <a:pt x="2" y="247"/>
                  </a:lnTo>
                  <a:lnTo>
                    <a:pt x="1" y="282"/>
                  </a:lnTo>
                  <a:lnTo>
                    <a:pt x="0" y="321"/>
                  </a:lnTo>
                  <a:lnTo>
                    <a:pt x="1" y="367"/>
                  </a:lnTo>
                  <a:lnTo>
                    <a:pt x="2" y="419"/>
                  </a:lnTo>
                  <a:lnTo>
                    <a:pt x="4" y="475"/>
                  </a:lnTo>
                  <a:lnTo>
                    <a:pt x="8" y="535"/>
                  </a:lnTo>
                  <a:lnTo>
                    <a:pt x="14" y="599"/>
                  </a:lnTo>
                  <a:lnTo>
                    <a:pt x="22" y="667"/>
                  </a:lnTo>
                  <a:lnTo>
                    <a:pt x="32" y="737"/>
                  </a:lnTo>
                  <a:lnTo>
                    <a:pt x="45" y="811"/>
                  </a:lnTo>
                  <a:lnTo>
                    <a:pt x="52" y="848"/>
                  </a:lnTo>
                  <a:lnTo>
                    <a:pt x="61" y="886"/>
                  </a:lnTo>
                  <a:lnTo>
                    <a:pt x="69" y="924"/>
                  </a:lnTo>
                  <a:lnTo>
                    <a:pt x="79" y="962"/>
                  </a:lnTo>
                  <a:lnTo>
                    <a:pt x="91" y="1002"/>
                  </a:lnTo>
                  <a:lnTo>
                    <a:pt x="102" y="1041"/>
                  </a:lnTo>
                  <a:lnTo>
                    <a:pt x="115" y="1080"/>
                  </a:lnTo>
                  <a:lnTo>
                    <a:pt x="128" y="1120"/>
                  </a:lnTo>
                  <a:lnTo>
                    <a:pt x="142" y="1158"/>
                  </a:lnTo>
                  <a:lnTo>
                    <a:pt x="159" y="1198"/>
                  </a:lnTo>
                  <a:lnTo>
                    <a:pt x="175" y="1237"/>
                  </a:lnTo>
                  <a:lnTo>
                    <a:pt x="193" y="1276"/>
                  </a:lnTo>
                  <a:lnTo>
                    <a:pt x="211" y="1315"/>
                  </a:lnTo>
                  <a:lnTo>
                    <a:pt x="232" y="1354"/>
                  </a:lnTo>
                  <a:lnTo>
                    <a:pt x="253" y="1392"/>
                  </a:lnTo>
                  <a:lnTo>
                    <a:pt x="275" y="1430"/>
                  </a:lnTo>
                  <a:lnTo>
                    <a:pt x="299" y="1468"/>
                  </a:lnTo>
                  <a:lnTo>
                    <a:pt x="324" y="1504"/>
                  </a:lnTo>
                  <a:lnTo>
                    <a:pt x="350" y="1541"/>
                  </a:lnTo>
                  <a:lnTo>
                    <a:pt x="378" y="1577"/>
                  </a:lnTo>
                  <a:lnTo>
                    <a:pt x="407" y="1612"/>
                  </a:lnTo>
                  <a:lnTo>
                    <a:pt x="438" y="1646"/>
                  </a:lnTo>
                  <a:lnTo>
                    <a:pt x="470" y="1681"/>
                  </a:lnTo>
                  <a:lnTo>
                    <a:pt x="503" y="1713"/>
                  </a:lnTo>
                  <a:lnTo>
                    <a:pt x="538" y="1746"/>
                  </a:lnTo>
                  <a:lnTo>
                    <a:pt x="574" y="1776"/>
                  </a:lnTo>
                  <a:lnTo>
                    <a:pt x="613" y="1806"/>
                  </a:lnTo>
                  <a:lnTo>
                    <a:pt x="653" y="1835"/>
                  </a:lnTo>
                  <a:lnTo>
                    <a:pt x="694" y="1863"/>
                  </a:lnTo>
                  <a:lnTo>
                    <a:pt x="738" y="1890"/>
                  </a:lnTo>
                  <a:lnTo>
                    <a:pt x="782" y="1915"/>
                  </a:lnTo>
                  <a:lnTo>
                    <a:pt x="829" y="1939"/>
                  </a:lnTo>
                  <a:lnTo>
                    <a:pt x="878" y="1962"/>
                  </a:lnTo>
                  <a:lnTo>
                    <a:pt x="928" y="1983"/>
                  </a:lnTo>
                  <a:lnTo>
                    <a:pt x="981" y="2002"/>
                  </a:lnTo>
                  <a:lnTo>
                    <a:pt x="1035" y="2020"/>
                  </a:lnTo>
                  <a:lnTo>
                    <a:pt x="1137" y="2053"/>
                  </a:lnTo>
                  <a:lnTo>
                    <a:pt x="1230" y="2080"/>
                  </a:lnTo>
                  <a:lnTo>
                    <a:pt x="1311" y="2105"/>
                  </a:lnTo>
                  <a:lnTo>
                    <a:pt x="1384" y="2125"/>
                  </a:lnTo>
                  <a:lnTo>
                    <a:pt x="1417" y="2164"/>
                  </a:lnTo>
                  <a:lnTo>
                    <a:pt x="1452" y="2203"/>
                  </a:lnTo>
                  <a:lnTo>
                    <a:pt x="1488" y="2241"/>
                  </a:lnTo>
                  <a:lnTo>
                    <a:pt x="1525" y="2275"/>
                  </a:lnTo>
                  <a:lnTo>
                    <a:pt x="1562" y="2309"/>
                  </a:lnTo>
                  <a:lnTo>
                    <a:pt x="1600" y="2340"/>
                  </a:lnTo>
                  <a:lnTo>
                    <a:pt x="1639" y="2370"/>
                  </a:lnTo>
                  <a:lnTo>
                    <a:pt x="1679" y="2398"/>
                  </a:lnTo>
                  <a:lnTo>
                    <a:pt x="1720" y="2424"/>
                  </a:lnTo>
                  <a:lnTo>
                    <a:pt x="1761" y="2449"/>
                  </a:lnTo>
                  <a:lnTo>
                    <a:pt x="1803" y="2471"/>
                  </a:lnTo>
                  <a:lnTo>
                    <a:pt x="1845" y="2490"/>
                  </a:lnTo>
                  <a:lnTo>
                    <a:pt x="1888" y="2508"/>
                  </a:lnTo>
                  <a:lnTo>
                    <a:pt x="1933" y="2525"/>
                  </a:lnTo>
                  <a:lnTo>
                    <a:pt x="1976" y="2538"/>
                  </a:lnTo>
                  <a:lnTo>
                    <a:pt x="2021" y="2549"/>
                  </a:lnTo>
                  <a:lnTo>
                    <a:pt x="2021" y="3864"/>
                  </a:lnTo>
                  <a:lnTo>
                    <a:pt x="1963" y="3868"/>
                  </a:lnTo>
                  <a:lnTo>
                    <a:pt x="1906" y="3873"/>
                  </a:lnTo>
                  <a:lnTo>
                    <a:pt x="1850" y="3880"/>
                  </a:lnTo>
                  <a:lnTo>
                    <a:pt x="1795" y="3887"/>
                  </a:lnTo>
                  <a:lnTo>
                    <a:pt x="1741" y="3895"/>
                  </a:lnTo>
                  <a:lnTo>
                    <a:pt x="1688" y="3904"/>
                  </a:lnTo>
                  <a:lnTo>
                    <a:pt x="1636" y="3915"/>
                  </a:lnTo>
                  <a:lnTo>
                    <a:pt x="1587" y="3926"/>
                  </a:lnTo>
                  <a:lnTo>
                    <a:pt x="1537" y="3939"/>
                  </a:lnTo>
                  <a:lnTo>
                    <a:pt x="1489" y="3951"/>
                  </a:lnTo>
                  <a:lnTo>
                    <a:pt x="1444" y="3965"/>
                  </a:lnTo>
                  <a:lnTo>
                    <a:pt x="1399" y="3980"/>
                  </a:lnTo>
                  <a:lnTo>
                    <a:pt x="1355" y="3995"/>
                  </a:lnTo>
                  <a:lnTo>
                    <a:pt x="1314" y="4012"/>
                  </a:lnTo>
                  <a:lnTo>
                    <a:pt x="1274" y="4029"/>
                  </a:lnTo>
                  <a:lnTo>
                    <a:pt x="1237" y="4046"/>
                  </a:lnTo>
                  <a:lnTo>
                    <a:pt x="1200" y="4065"/>
                  </a:lnTo>
                  <a:lnTo>
                    <a:pt x="1166" y="4085"/>
                  </a:lnTo>
                  <a:lnTo>
                    <a:pt x="1134" y="4104"/>
                  </a:lnTo>
                  <a:lnTo>
                    <a:pt x="1104" y="4124"/>
                  </a:lnTo>
                  <a:lnTo>
                    <a:pt x="1076" y="4146"/>
                  </a:lnTo>
                  <a:lnTo>
                    <a:pt x="1049" y="4167"/>
                  </a:lnTo>
                  <a:lnTo>
                    <a:pt x="1026" y="4189"/>
                  </a:lnTo>
                  <a:lnTo>
                    <a:pt x="1004" y="4211"/>
                  </a:lnTo>
                  <a:lnTo>
                    <a:pt x="984" y="4235"/>
                  </a:lnTo>
                  <a:lnTo>
                    <a:pt x="968" y="4259"/>
                  </a:lnTo>
                  <a:lnTo>
                    <a:pt x="953" y="4282"/>
                  </a:lnTo>
                  <a:lnTo>
                    <a:pt x="947" y="4295"/>
                  </a:lnTo>
                  <a:lnTo>
                    <a:pt x="941" y="4307"/>
                  </a:lnTo>
                  <a:lnTo>
                    <a:pt x="936" y="4320"/>
                  </a:lnTo>
                  <a:lnTo>
                    <a:pt x="931" y="4332"/>
                  </a:lnTo>
                  <a:lnTo>
                    <a:pt x="927" y="4344"/>
                  </a:lnTo>
                  <a:lnTo>
                    <a:pt x="924" y="4358"/>
                  </a:lnTo>
                  <a:lnTo>
                    <a:pt x="922" y="4370"/>
                  </a:lnTo>
                  <a:lnTo>
                    <a:pt x="920" y="4383"/>
                  </a:lnTo>
                  <a:lnTo>
                    <a:pt x="919" y="4396"/>
                  </a:lnTo>
                  <a:lnTo>
                    <a:pt x="919" y="4408"/>
                  </a:lnTo>
                  <a:lnTo>
                    <a:pt x="3491" y="4408"/>
                  </a:lnTo>
                  <a:lnTo>
                    <a:pt x="3491" y="4396"/>
                  </a:lnTo>
                  <a:lnTo>
                    <a:pt x="3490" y="4383"/>
                  </a:lnTo>
                  <a:lnTo>
                    <a:pt x="3488" y="4370"/>
                  </a:lnTo>
                  <a:lnTo>
                    <a:pt x="3486" y="4358"/>
                  </a:lnTo>
                  <a:lnTo>
                    <a:pt x="3482" y="4344"/>
                  </a:lnTo>
                  <a:lnTo>
                    <a:pt x="3478" y="4332"/>
                  </a:lnTo>
                  <a:lnTo>
                    <a:pt x="3474" y="4320"/>
                  </a:lnTo>
                  <a:lnTo>
                    <a:pt x="3469" y="4307"/>
                  </a:lnTo>
                  <a:lnTo>
                    <a:pt x="3463" y="4295"/>
                  </a:lnTo>
                  <a:lnTo>
                    <a:pt x="3457" y="4282"/>
                  </a:lnTo>
                  <a:lnTo>
                    <a:pt x="3443" y="4259"/>
                  </a:lnTo>
                  <a:lnTo>
                    <a:pt x="3426" y="4235"/>
                  </a:lnTo>
                  <a:lnTo>
                    <a:pt x="3406" y="4211"/>
                  </a:lnTo>
                  <a:lnTo>
                    <a:pt x="3384" y="4189"/>
                  </a:lnTo>
                  <a:lnTo>
                    <a:pt x="3361" y="4167"/>
                  </a:lnTo>
                  <a:lnTo>
                    <a:pt x="3334" y="4146"/>
                  </a:lnTo>
                  <a:lnTo>
                    <a:pt x="3306" y="4124"/>
                  </a:lnTo>
                  <a:lnTo>
                    <a:pt x="3276" y="4104"/>
                  </a:lnTo>
                  <a:lnTo>
                    <a:pt x="3244" y="4085"/>
                  </a:lnTo>
                  <a:lnTo>
                    <a:pt x="3210" y="4065"/>
                  </a:lnTo>
                  <a:lnTo>
                    <a:pt x="3173" y="4046"/>
                  </a:lnTo>
                  <a:lnTo>
                    <a:pt x="3136" y="4029"/>
                  </a:lnTo>
                  <a:lnTo>
                    <a:pt x="3096" y="4012"/>
                  </a:lnTo>
                  <a:lnTo>
                    <a:pt x="3054" y="3995"/>
                  </a:lnTo>
                  <a:lnTo>
                    <a:pt x="3011" y="3980"/>
                  </a:lnTo>
                  <a:lnTo>
                    <a:pt x="2966" y="3965"/>
                  </a:lnTo>
                  <a:lnTo>
                    <a:pt x="2921" y="3951"/>
                  </a:lnTo>
                  <a:lnTo>
                    <a:pt x="2873" y="3939"/>
                  </a:lnTo>
                  <a:lnTo>
                    <a:pt x="2823" y="3926"/>
                  </a:lnTo>
                  <a:lnTo>
                    <a:pt x="2773" y="3915"/>
                  </a:lnTo>
                  <a:lnTo>
                    <a:pt x="2722" y="3904"/>
                  </a:lnTo>
                  <a:lnTo>
                    <a:pt x="2669" y="3895"/>
                  </a:lnTo>
                  <a:lnTo>
                    <a:pt x="2615" y="3887"/>
                  </a:lnTo>
                  <a:lnTo>
                    <a:pt x="2559" y="3880"/>
                  </a:lnTo>
                  <a:lnTo>
                    <a:pt x="2504" y="3873"/>
                  </a:lnTo>
                  <a:lnTo>
                    <a:pt x="2447" y="3868"/>
                  </a:lnTo>
                  <a:lnTo>
                    <a:pt x="2389" y="3864"/>
                  </a:lnTo>
                  <a:lnTo>
                    <a:pt x="2389" y="2549"/>
                  </a:lnTo>
                  <a:lnTo>
                    <a:pt x="2434" y="2538"/>
                  </a:lnTo>
                  <a:lnTo>
                    <a:pt x="2477" y="2525"/>
                  </a:lnTo>
                  <a:lnTo>
                    <a:pt x="2521" y="2508"/>
                  </a:lnTo>
                  <a:lnTo>
                    <a:pt x="2565" y="2491"/>
                  </a:lnTo>
                  <a:lnTo>
                    <a:pt x="2607" y="2471"/>
                  </a:lnTo>
                  <a:lnTo>
                    <a:pt x="2649" y="2449"/>
                  </a:lnTo>
                  <a:lnTo>
                    <a:pt x="2689" y="2425"/>
                  </a:lnTo>
                  <a:lnTo>
                    <a:pt x="2730" y="2399"/>
                  </a:lnTo>
                  <a:lnTo>
                    <a:pt x="2769" y="2370"/>
                  </a:lnTo>
                  <a:lnTo>
                    <a:pt x="2809" y="2341"/>
                  </a:lnTo>
                  <a:lnTo>
                    <a:pt x="2846" y="2310"/>
                  </a:lnTo>
                  <a:lnTo>
                    <a:pt x="2884" y="2276"/>
                  </a:lnTo>
                  <a:lnTo>
                    <a:pt x="2921" y="2242"/>
                  </a:lnTo>
                  <a:lnTo>
                    <a:pt x="2956" y="2205"/>
                  </a:lnTo>
                  <a:lnTo>
                    <a:pt x="2992" y="2167"/>
                  </a:lnTo>
                  <a:lnTo>
                    <a:pt x="3025" y="2127"/>
                  </a:lnTo>
                  <a:close/>
                  <a:moveTo>
                    <a:pt x="3491" y="791"/>
                  </a:moveTo>
                  <a:lnTo>
                    <a:pt x="3491" y="367"/>
                  </a:lnTo>
                  <a:lnTo>
                    <a:pt x="3786" y="367"/>
                  </a:lnTo>
                  <a:lnTo>
                    <a:pt x="4226" y="367"/>
                  </a:lnTo>
                  <a:lnTo>
                    <a:pt x="4226" y="403"/>
                  </a:lnTo>
                  <a:lnTo>
                    <a:pt x="4225" y="441"/>
                  </a:lnTo>
                  <a:lnTo>
                    <a:pt x="4223" y="482"/>
                  </a:lnTo>
                  <a:lnTo>
                    <a:pt x="4220" y="525"/>
                  </a:lnTo>
                  <a:lnTo>
                    <a:pt x="4216" y="570"/>
                  </a:lnTo>
                  <a:lnTo>
                    <a:pt x="4211" y="617"/>
                  </a:lnTo>
                  <a:lnTo>
                    <a:pt x="4205" y="665"/>
                  </a:lnTo>
                  <a:lnTo>
                    <a:pt x="4198" y="716"/>
                  </a:lnTo>
                  <a:lnTo>
                    <a:pt x="4188" y="767"/>
                  </a:lnTo>
                  <a:lnTo>
                    <a:pt x="4177" y="819"/>
                  </a:lnTo>
                  <a:lnTo>
                    <a:pt x="4165" y="873"/>
                  </a:lnTo>
                  <a:lnTo>
                    <a:pt x="4152" y="927"/>
                  </a:lnTo>
                  <a:lnTo>
                    <a:pt x="4136" y="982"/>
                  </a:lnTo>
                  <a:lnTo>
                    <a:pt x="4117" y="1037"/>
                  </a:lnTo>
                  <a:lnTo>
                    <a:pt x="4097" y="1091"/>
                  </a:lnTo>
                  <a:lnTo>
                    <a:pt x="4075" y="1146"/>
                  </a:lnTo>
                  <a:lnTo>
                    <a:pt x="4050" y="1201"/>
                  </a:lnTo>
                  <a:lnTo>
                    <a:pt x="4037" y="1227"/>
                  </a:lnTo>
                  <a:lnTo>
                    <a:pt x="4023" y="1255"/>
                  </a:lnTo>
                  <a:lnTo>
                    <a:pt x="4009" y="1281"/>
                  </a:lnTo>
                  <a:lnTo>
                    <a:pt x="3994" y="1307"/>
                  </a:lnTo>
                  <a:lnTo>
                    <a:pt x="3977" y="1334"/>
                  </a:lnTo>
                  <a:lnTo>
                    <a:pt x="3961" y="1360"/>
                  </a:lnTo>
                  <a:lnTo>
                    <a:pt x="3944" y="1385"/>
                  </a:lnTo>
                  <a:lnTo>
                    <a:pt x="3926" y="1412"/>
                  </a:lnTo>
                  <a:lnTo>
                    <a:pt x="3907" y="1436"/>
                  </a:lnTo>
                  <a:lnTo>
                    <a:pt x="3887" y="1462"/>
                  </a:lnTo>
                  <a:lnTo>
                    <a:pt x="3867" y="1486"/>
                  </a:lnTo>
                  <a:lnTo>
                    <a:pt x="3847" y="1510"/>
                  </a:lnTo>
                  <a:lnTo>
                    <a:pt x="3824" y="1534"/>
                  </a:lnTo>
                  <a:lnTo>
                    <a:pt x="3802" y="1557"/>
                  </a:lnTo>
                  <a:lnTo>
                    <a:pt x="3779" y="1579"/>
                  </a:lnTo>
                  <a:lnTo>
                    <a:pt x="3754" y="1602"/>
                  </a:lnTo>
                  <a:lnTo>
                    <a:pt x="3729" y="1623"/>
                  </a:lnTo>
                  <a:lnTo>
                    <a:pt x="3703" y="1644"/>
                  </a:lnTo>
                  <a:lnTo>
                    <a:pt x="3676" y="1664"/>
                  </a:lnTo>
                  <a:lnTo>
                    <a:pt x="3649" y="1685"/>
                  </a:lnTo>
                  <a:lnTo>
                    <a:pt x="3619" y="1704"/>
                  </a:lnTo>
                  <a:lnTo>
                    <a:pt x="3590" y="1722"/>
                  </a:lnTo>
                  <a:lnTo>
                    <a:pt x="3560" y="1740"/>
                  </a:lnTo>
                  <a:lnTo>
                    <a:pt x="3528" y="1758"/>
                  </a:lnTo>
                  <a:lnTo>
                    <a:pt x="3496" y="1775"/>
                  </a:lnTo>
                  <a:lnTo>
                    <a:pt x="3462" y="1790"/>
                  </a:lnTo>
                  <a:lnTo>
                    <a:pt x="3428" y="1805"/>
                  </a:lnTo>
                  <a:lnTo>
                    <a:pt x="3392" y="1820"/>
                  </a:lnTo>
                  <a:lnTo>
                    <a:pt x="3357" y="1833"/>
                  </a:lnTo>
                  <a:lnTo>
                    <a:pt x="3319" y="1846"/>
                  </a:lnTo>
                  <a:lnTo>
                    <a:pt x="3192" y="1886"/>
                  </a:lnTo>
                  <a:lnTo>
                    <a:pt x="3227" y="1825"/>
                  </a:lnTo>
                  <a:lnTo>
                    <a:pt x="3258" y="1763"/>
                  </a:lnTo>
                  <a:lnTo>
                    <a:pt x="3289" y="1700"/>
                  </a:lnTo>
                  <a:lnTo>
                    <a:pt x="3317" y="1635"/>
                  </a:lnTo>
                  <a:lnTo>
                    <a:pt x="3345" y="1569"/>
                  </a:lnTo>
                  <a:lnTo>
                    <a:pt x="3369" y="1501"/>
                  </a:lnTo>
                  <a:lnTo>
                    <a:pt x="3391" y="1433"/>
                  </a:lnTo>
                  <a:lnTo>
                    <a:pt x="3411" y="1364"/>
                  </a:lnTo>
                  <a:lnTo>
                    <a:pt x="3430" y="1294"/>
                  </a:lnTo>
                  <a:lnTo>
                    <a:pt x="3446" y="1223"/>
                  </a:lnTo>
                  <a:lnTo>
                    <a:pt x="3459" y="1152"/>
                  </a:lnTo>
                  <a:lnTo>
                    <a:pt x="3470" y="1080"/>
                  </a:lnTo>
                  <a:lnTo>
                    <a:pt x="3475" y="1044"/>
                  </a:lnTo>
                  <a:lnTo>
                    <a:pt x="3479" y="1008"/>
                  </a:lnTo>
                  <a:lnTo>
                    <a:pt x="3482" y="972"/>
                  </a:lnTo>
                  <a:lnTo>
                    <a:pt x="3486" y="936"/>
                  </a:lnTo>
                  <a:lnTo>
                    <a:pt x="3488" y="900"/>
                  </a:lnTo>
                  <a:lnTo>
                    <a:pt x="3490" y="863"/>
                  </a:lnTo>
                  <a:lnTo>
                    <a:pt x="3491" y="828"/>
                  </a:lnTo>
                  <a:lnTo>
                    <a:pt x="3491" y="791"/>
                  </a:lnTo>
                  <a:close/>
                  <a:moveTo>
                    <a:pt x="1091" y="1846"/>
                  </a:moveTo>
                  <a:lnTo>
                    <a:pt x="1091" y="1846"/>
                  </a:lnTo>
                  <a:lnTo>
                    <a:pt x="1053" y="1833"/>
                  </a:lnTo>
                  <a:lnTo>
                    <a:pt x="1017" y="1820"/>
                  </a:lnTo>
                  <a:lnTo>
                    <a:pt x="981" y="1805"/>
                  </a:lnTo>
                  <a:lnTo>
                    <a:pt x="947" y="1791"/>
                  </a:lnTo>
                  <a:lnTo>
                    <a:pt x="913" y="1775"/>
                  </a:lnTo>
                  <a:lnTo>
                    <a:pt x="881" y="1759"/>
                  </a:lnTo>
                  <a:lnTo>
                    <a:pt x="849" y="1741"/>
                  </a:lnTo>
                  <a:lnTo>
                    <a:pt x="819" y="1723"/>
                  </a:lnTo>
                  <a:lnTo>
                    <a:pt x="789" y="1705"/>
                  </a:lnTo>
                  <a:lnTo>
                    <a:pt x="760" y="1686"/>
                  </a:lnTo>
                  <a:lnTo>
                    <a:pt x="733" y="1665"/>
                  </a:lnTo>
                  <a:lnTo>
                    <a:pt x="705" y="1645"/>
                  </a:lnTo>
                  <a:lnTo>
                    <a:pt x="680" y="1624"/>
                  </a:lnTo>
                  <a:lnTo>
                    <a:pt x="655" y="1603"/>
                  </a:lnTo>
                  <a:lnTo>
                    <a:pt x="630" y="1580"/>
                  </a:lnTo>
                  <a:lnTo>
                    <a:pt x="607" y="1558"/>
                  </a:lnTo>
                  <a:lnTo>
                    <a:pt x="585" y="1535"/>
                  </a:lnTo>
                  <a:lnTo>
                    <a:pt x="562" y="1511"/>
                  </a:lnTo>
                  <a:lnTo>
                    <a:pt x="541" y="1487"/>
                  </a:lnTo>
                  <a:lnTo>
                    <a:pt x="521" y="1463"/>
                  </a:lnTo>
                  <a:lnTo>
                    <a:pt x="501" y="1438"/>
                  </a:lnTo>
                  <a:lnTo>
                    <a:pt x="483" y="1413"/>
                  </a:lnTo>
                  <a:lnTo>
                    <a:pt x="465" y="1387"/>
                  </a:lnTo>
                  <a:lnTo>
                    <a:pt x="448" y="1361"/>
                  </a:lnTo>
                  <a:lnTo>
                    <a:pt x="431" y="1336"/>
                  </a:lnTo>
                  <a:lnTo>
                    <a:pt x="415" y="1309"/>
                  </a:lnTo>
                  <a:lnTo>
                    <a:pt x="400" y="1283"/>
                  </a:lnTo>
                  <a:lnTo>
                    <a:pt x="386" y="1256"/>
                  </a:lnTo>
                  <a:lnTo>
                    <a:pt x="372" y="1229"/>
                  </a:lnTo>
                  <a:lnTo>
                    <a:pt x="358" y="1202"/>
                  </a:lnTo>
                  <a:lnTo>
                    <a:pt x="334" y="1147"/>
                  </a:lnTo>
                  <a:lnTo>
                    <a:pt x="312" y="1092"/>
                  </a:lnTo>
                  <a:lnTo>
                    <a:pt x="291" y="1038"/>
                  </a:lnTo>
                  <a:lnTo>
                    <a:pt x="273" y="983"/>
                  </a:lnTo>
                  <a:lnTo>
                    <a:pt x="258" y="928"/>
                  </a:lnTo>
                  <a:lnTo>
                    <a:pt x="244" y="874"/>
                  </a:lnTo>
                  <a:lnTo>
                    <a:pt x="232" y="820"/>
                  </a:lnTo>
                  <a:lnTo>
                    <a:pt x="221" y="768"/>
                  </a:lnTo>
                  <a:lnTo>
                    <a:pt x="212" y="716"/>
                  </a:lnTo>
                  <a:lnTo>
                    <a:pt x="204" y="666"/>
                  </a:lnTo>
                  <a:lnTo>
                    <a:pt x="198" y="618"/>
                  </a:lnTo>
                  <a:lnTo>
                    <a:pt x="194" y="570"/>
                  </a:lnTo>
                  <a:lnTo>
                    <a:pt x="190" y="525"/>
                  </a:lnTo>
                  <a:lnTo>
                    <a:pt x="187" y="482"/>
                  </a:lnTo>
                  <a:lnTo>
                    <a:pt x="185" y="441"/>
                  </a:lnTo>
                  <a:lnTo>
                    <a:pt x="184" y="404"/>
                  </a:lnTo>
                  <a:lnTo>
                    <a:pt x="184" y="367"/>
                  </a:lnTo>
                  <a:lnTo>
                    <a:pt x="624" y="367"/>
                  </a:lnTo>
                  <a:lnTo>
                    <a:pt x="919" y="367"/>
                  </a:lnTo>
                  <a:lnTo>
                    <a:pt x="919" y="791"/>
                  </a:lnTo>
                  <a:lnTo>
                    <a:pt x="919" y="828"/>
                  </a:lnTo>
                  <a:lnTo>
                    <a:pt x="920" y="863"/>
                  </a:lnTo>
                  <a:lnTo>
                    <a:pt x="922" y="900"/>
                  </a:lnTo>
                  <a:lnTo>
                    <a:pt x="924" y="936"/>
                  </a:lnTo>
                  <a:lnTo>
                    <a:pt x="927" y="972"/>
                  </a:lnTo>
                  <a:lnTo>
                    <a:pt x="930" y="1008"/>
                  </a:lnTo>
                  <a:lnTo>
                    <a:pt x="935" y="1044"/>
                  </a:lnTo>
                  <a:lnTo>
                    <a:pt x="940" y="1080"/>
                  </a:lnTo>
                  <a:lnTo>
                    <a:pt x="951" y="1151"/>
                  </a:lnTo>
                  <a:lnTo>
                    <a:pt x="964" y="1223"/>
                  </a:lnTo>
                  <a:lnTo>
                    <a:pt x="980" y="1293"/>
                  </a:lnTo>
                  <a:lnTo>
                    <a:pt x="998" y="1363"/>
                  </a:lnTo>
                  <a:lnTo>
                    <a:pt x="1019" y="1432"/>
                  </a:lnTo>
                  <a:lnTo>
                    <a:pt x="1041" y="1501"/>
                  </a:lnTo>
                  <a:lnTo>
                    <a:pt x="1065" y="1568"/>
                  </a:lnTo>
                  <a:lnTo>
                    <a:pt x="1092" y="1634"/>
                  </a:lnTo>
                  <a:lnTo>
                    <a:pt x="1120" y="1699"/>
                  </a:lnTo>
                  <a:lnTo>
                    <a:pt x="1151" y="1763"/>
                  </a:lnTo>
                  <a:lnTo>
                    <a:pt x="1183" y="1825"/>
                  </a:lnTo>
                  <a:lnTo>
                    <a:pt x="1217" y="1885"/>
                  </a:lnTo>
                  <a:lnTo>
                    <a:pt x="1091" y="1846"/>
                  </a:lnTo>
                  <a:close/>
                  <a:moveTo>
                    <a:pt x="2205" y="1626"/>
                  </a:moveTo>
                  <a:lnTo>
                    <a:pt x="1637" y="2020"/>
                  </a:lnTo>
                  <a:lnTo>
                    <a:pt x="1837" y="1359"/>
                  </a:lnTo>
                  <a:lnTo>
                    <a:pt x="1287" y="940"/>
                  </a:lnTo>
                  <a:lnTo>
                    <a:pt x="1978" y="927"/>
                  </a:lnTo>
                  <a:lnTo>
                    <a:pt x="2205" y="274"/>
                  </a:lnTo>
                  <a:lnTo>
                    <a:pt x="2433" y="927"/>
                  </a:lnTo>
                  <a:lnTo>
                    <a:pt x="3123" y="940"/>
                  </a:lnTo>
                  <a:lnTo>
                    <a:pt x="2573" y="1359"/>
                  </a:lnTo>
                  <a:lnTo>
                    <a:pt x="2772" y="2020"/>
                  </a:lnTo>
                  <a:lnTo>
                    <a:pt x="2205" y="162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1" name="矩形 10"/>
          <p:cNvSpPr/>
          <p:nvPr>
            <p:custDataLst>
              <p:tags r:id="rId28"/>
            </p:custDataLst>
          </p:nvPr>
        </p:nvSpPr>
        <p:spPr>
          <a:xfrm>
            <a:off x="6977624" y="3169777"/>
            <a:ext cx="369928" cy="40329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latin typeface="Impact" panose="020B0806030902050204" pitchFamily="34" charset="0"/>
              </a:rPr>
              <a:t>05</a:t>
            </a:r>
            <a:endParaRPr lang="zh-CN" altLang="en-US" sz="12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24" name="TextBox 84"/>
          <p:cNvSpPr txBox="1"/>
          <p:nvPr>
            <p:custDataLst>
              <p:tags r:id="rId29"/>
            </p:custDataLst>
          </p:nvPr>
        </p:nvSpPr>
        <p:spPr>
          <a:xfrm>
            <a:off x="7086481" y="4277631"/>
            <a:ext cx="1085919" cy="27559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明年重点工作</a:t>
            </a:r>
          </a:p>
        </p:txBody>
      </p:sp>
      <p:pic>
        <p:nvPicPr>
          <p:cNvPr id="32" name="图片 31" descr="32303038313138353b32303039303635323bb6c1cae9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tretch>
            <a:fillRect/>
          </a:stretch>
        </p:blipFill>
        <p:spPr>
          <a:xfrm>
            <a:off x="7427920" y="3383280"/>
            <a:ext cx="384810" cy="384810"/>
          </a:xfrm>
          <a:prstGeom prst="rect">
            <a:avLst/>
          </a:prstGeom>
        </p:spPr>
      </p:pic>
      <p:pic>
        <p:nvPicPr>
          <p:cNvPr id="33" name="图片 32" descr="32313534303433353b32313534303431353bbcc6cbe3c6f7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4"/>
              </a:ext>
            </a:extLst>
          </a:blip>
          <a:stretch>
            <a:fillRect/>
          </a:stretch>
        </p:blipFill>
        <p:spPr>
          <a:xfrm>
            <a:off x="2862905" y="3446780"/>
            <a:ext cx="378460" cy="3784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8" grpId="0" bldLvl="0" animBg="1"/>
      <p:bldP spid="9" grpId="0" animBg="1"/>
      <p:bldP spid="12" grpId="0" bldLvl="0" animBg="1"/>
      <p:bldP spid="13" grpId="0" animBg="1"/>
      <p:bldP spid="14" grpId="0" animBg="1"/>
      <p:bldP spid="5" grpId="0" animBg="1"/>
      <p:bldP spid="10" grpId="0" animBg="1"/>
      <p:bldP spid="49" grpId="0" animBg="1"/>
      <p:bldP spid="50" grpId="0" animBg="1"/>
      <p:bldP spid="48" grpId="0" animBg="1"/>
      <p:bldP spid="51" grpId="0" animBg="1"/>
      <p:bldP spid="53" grpId="0" animBg="1"/>
      <p:bldP spid="55" grpId="0"/>
      <p:bldP spid="77" grpId="0" bldLvl="0" animBg="1"/>
      <p:bldP spid="80" grpId="0" bldLvl="0" animBg="1"/>
      <p:bldP spid="105" grpId="0" bldLvl="0" animBg="1"/>
      <p:bldP spid="10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主要工作</a:t>
            </a:r>
            <a:r>
              <a:rPr lang="en-US" altLang="zh-CN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-</a:t>
            </a:r>
            <a:r>
              <a:rPr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安全秩序条线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27405" y="843280"/>
            <a:ext cx="7539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5.</a:t>
            </a:r>
            <a:r>
              <a:rPr lang="zh-CN" altLang="en-US"/>
              <a:t>暑假假期多处楼宇施工改造，在施工监管上做好施工许可，动火作业许可审查，文明施工告知，施工现场巡查，施工结束对现场进行验收恢复。</a:t>
            </a:r>
          </a:p>
        </p:txBody>
      </p:sp>
      <p:sp>
        <p:nvSpPr>
          <p:cNvPr id="4" name="矩形 3"/>
          <p:cNvSpPr/>
          <p:nvPr/>
        </p:nvSpPr>
        <p:spPr>
          <a:xfrm>
            <a:off x="1475740" y="1635125"/>
            <a:ext cx="1584325" cy="431800"/>
          </a:xfrm>
          <a:prstGeom prst="rect">
            <a:avLst/>
          </a:prstGeom>
          <a:solidFill>
            <a:srgbClr val="2D9F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施工许可</a:t>
            </a:r>
          </a:p>
        </p:txBody>
      </p:sp>
      <p:sp>
        <p:nvSpPr>
          <p:cNvPr id="5" name="矩形 4"/>
          <p:cNvSpPr/>
          <p:nvPr/>
        </p:nvSpPr>
        <p:spPr>
          <a:xfrm>
            <a:off x="1475740" y="2283460"/>
            <a:ext cx="1584325" cy="431800"/>
          </a:xfrm>
          <a:prstGeom prst="rect">
            <a:avLst/>
          </a:prstGeom>
          <a:solidFill>
            <a:srgbClr val="2D9F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登记备案</a:t>
            </a:r>
          </a:p>
        </p:txBody>
      </p:sp>
      <p:sp>
        <p:nvSpPr>
          <p:cNvPr id="6" name="矩形 5"/>
          <p:cNvSpPr/>
          <p:nvPr/>
        </p:nvSpPr>
        <p:spPr>
          <a:xfrm>
            <a:off x="1475740" y="2931795"/>
            <a:ext cx="1584325" cy="431800"/>
          </a:xfrm>
          <a:prstGeom prst="rect">
            <a:avLst/>
          </a:prstGeom>
          <a:solidFill>
            <a:srgbClr val="2D9F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施工告知</a:t>
            </a:r>
          </a:p>
        </p:txBody>
      </p:sp>
      <p:sp>
        <p:nvSpPr>
          <p:cNvPr id="7" name="矩形 6"/>
          <p:cNvSpPr/>
          <p:nvPr/>
        </p:nvSpPr>
        <p:spPr>
          <a:xfrm>
            <a:off x="1475740" y="3580130"/>
            <a:ext cx="1584325" cy="431800"/>
          </a:xfrm>
          <a:prstGeom prst="rect">
            <a:avLst/>
          </a:prstGeom>
          <a:solidFill>
            <a:srgbClr val="2D9F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现场巡查</a:t>
            </a:r>
          </a:p>
        </p:txBody>
      </p:sp>
      <p:sp>
        <p:nvSpPr>
          <p:cNvPr id="8" name="矩形 7"/>
          <p:cNvSpPr/>
          <p:nvPr/>
        </p:nvSpPr>
        <p:spPr>
          <a:xfrm>
            <a:off x="1475740" y="4227830"/>
            <a:ext cx="1584325" cy="431800"/>
          </a:xfrm>
          <a:prstGeom prst="rect">
            <a:avLst/>
          </a:prstGeom>
          <a:solidFill>
            <a:srgbClr val="2D9F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施工验收</a:t>
            </a:r>
          </a:p>
        </p:txBody>
      </p:sp>
      <p:cxnSp>
        <p:nvCxnSpPr>
          <p:cNvPr id="10" name="直接箭头连接符 9"/>
          <p:cNvCxnSpPr>
            <a:stCxn id="4" idx="2"/>
            <a:endCxn id="5" idx="0"/>
          </p:cNvCxnSpPr>
          <p:nvPr/>
        </p:nvCxnSpPr>
        <p:spPr>
          <a:xfrm>
            <a:off x="2268220" y="2066925"/>
            <a:ext cx="0" cy="216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2267585" y="2715260"/>
            <a:ext cx="0" cy="216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268220" y="3362960"/>
            <a:ext cx="0" cy="216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2267585" y="4012565"/>
            <a:ext cx="0" cy="216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755" y="1635125"/>
            <a:ext cx="2245360" cy="3024505"/>
          </a:xfrm>
          <a:prstGeom prst="rect">
            <a:avLst/>
          </a:prstGeom>
        </p:spPr>
      </p:pic>
      <p:sp>
        <p:nvSpPr>
          <p:cNvPr id="15" name="燕尾形 14"/>
          <p:cNvSpPr/>
          <p:nvPr/>
        </p:nvSpPr>
        <p:spPr>
          <a:xfrm>
            <a:off x="3383915" y="3003550"/>
            <a:ext cx="935990" cy="287655"/>
          </a:xfrm>
          <a:prstGeom prst="chevron">
            <a:avLst/>
          </a:prstGeom>
          <a:solidFill>
            <a:srgbClr val="2D9F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6" name="Picture 2" descr="D:\DESKTOP\360截图2024120911002206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636" y="21020"/>
            <a:ext cx="1973478" cy="6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主要工作</a:t>
            </a:r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-</a:t>
            </a:r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安全秩序</a:t>
            </a:r>
            <a:r>
              <a:rPr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条线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796343" y="1930639"/>
            <a:ext cx="2016224" cy="494764"/>
          </a:xfrm>
          <a:prstGeom prst="roundRect">
            <a:avLst/>
          </a:prstGeom>
          <a:noFill/>
          <a:ln w="28575">
            <a:solidFill>
              <a:srgbClr val="118C3B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突发事件发生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3204354" y="1930639"/>
            <a:ext cx="2016224" cy="494764"/>
          </a:xfrm>
          <a:prstGeom prst="roundRect">
            <a:avLst/>
          </a:prstGeom>
          <a:noFill/>
          <a:ln w="28575">
            <a:solidFill>
              <a:srgbClr val="118C3B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东吴服务总值班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808943" y="3012624"/>
            <a:ext cx="2016224" cy="494764"/>
          </a:xfrm>
          <a:prstGeom prst="roundRect">
            <a:avLst/>
          </a:prstGeom>
          <a:noFill/>
          <a:ln w="28575">
            <a:solidFill>
              <a:srgbClr val="118C3B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楼宇主管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3199026" y="3012624"/>
            <a:ext cx="2016224" cy="494764"/>
          </a:xfrm>
          <a:prstGeom prst="roundRect">
            <a:avLst/>
          </a:prstGeom>
          <a:noFill/>
          <a:ln w="28575">
            <a:solidFill>
              <a:srgbClr val="118C3B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项目经理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3204354" y="4090879"/>
            <a:ext cx="2016224" cy="494764"/>
          </a:xfrm>
          <a:prstGeom prst="roundRect">
            <a:avLst/>
          </a:prstGeom>
          <a:noFill/>
          <a:ln w="28575">
            <a:solidFill>
              <a:srgbClr val="118C3B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学校分管领导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5868649" y="1930639"/>
            <a:ext cx="2448272" cy="494764"/>
          </a:xfrm>
          <a:prstGeom prst="roundRect">
            <a:avLst/>
          </a:prstGeom>
          <a:noFill/>
          <a:ln w="28575">
            <a:solidFill>
              <a:srgbClr val="118C3B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电梯维保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5868649" y="2580536"/>
            <a:ext cx="2448272" cy="494764"/>
          </a:xfrm>
          <a:prstGeom prst="roundRect">
            <a:avLst/>
          </a:prstGeom>
          <a:noFill/>
          <a:ln w="28575">
            <a:solidFill>
              <a:srgbClr val="118C3B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消防维保</a:t>
            </a:r>
          </a:p>
        </p:txBody>
      </p:sp>
      <p:sp>
        <p:nvSpPr>
          <p:cNvPr id="16" name="矩形: 圆角 15"/>
          <p:cNvSpPr/>
          <p:nvPr/>
        </p:nvSpPr>
        <p:spPr>
          <a:xfrm>
            <a:off x="5868649" y="3230433"/>
            <a:ext cx="2448272" cy="494764"/>
          </a:xfrm>
          <a:prstGeom prst="roundRect">
            <a:avLst/>
          </a:prstGeom>
          <a:noFill/>
          <a:ln w="28575">
            <a:solidFill>
              <a:srgbClr val="118C3B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校园安保</a:t>
            </a:r>
          </a:p>
        </p:txBody>
      </p:sp>
      <p:sp>
        <p:nvSpPr>
          <p:cNvPr id="17" name="矩形: 圆角 16"/>
          <p:cNvSpPr/>
          <p:nvPr/>
        </p:nvSpPr>
        <p:spPr>
          <a:xfrm>
            <a:off x="5868649" y="3908038"/>
            <a:ext cx="2448273" cy="494764"/>
          </a:xfrm>
          <a:prstGeom prst="roundRect">
            <a:avLst/>
          </a:prstGeom>
          <a:noFill/>
          <a:ln w="28575">
            <a:solidFill>
              <a:srgbClr val="118C3B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应急处置队伍（东吴）</a:t>
            </a:r>
          </a:p>
        </p:txBody>
      </p:sp>
      <p:sp>
        <p:nvSpPr>
          <p:cNvPr id="18" name="矩形: 圆角 17"/>
          <p:cNvSpPr/>
          <p:nvPr/>
        </p:nvSpPr>
        <p:spPr>
          <a:xfrm>
            <a:off x="5868649" y="4585643"/>
            <a:ext cx="2448272" cy="494764"/>
          </a:xfrm>
          <a:prstGeom prst="roundRect">
            <a:avLst/>
          </a:prstGeom>
          <a:noFill/>
          <a:ln w="28575">
            <a:solidFill>
              <a:srgbClr val="118C3B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其他</a:t>
            </a:r>
          </a:p>
        </p:txBody>
      </p:sp>
      <p:cxnSp>
        <p:nvCxnSpPr>
          <p:cNvPr id="24" name="连接符: 肘形 23"/>
          <p:cNvCxnSpPr>
            <a:stCxn id="4" idx="3"/>
            <a:endCxn id="7" idx="1"/>
          </p:cNvCxnSpPr>
          <p:nvPr/>
        </p:nvCxnSpPr>
        <p:spPr>
          <a:xfrm>
            <a:off x="2812567" y="2178021"/>
            <a:ext cx="391787" cy="12700"/>
          </a:xfrm>
          <a:prstGeom prst="bentConnector3">
            <a:avLst>
              <a:gd name="adj1" fmla="val 9959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肘形 28"/>
          <p:cNvCxnSpPr>
            <a:stCxn id="7" idx="3"/>
            <a:endCxn id="14" idx="1"/>
          </p:cNvCxnSpPr>
          <p:nvPr/>
        </p:nvCxnSpPr>
        <p:spPr>
          <a:xfrm>
            <a:off x="5220578" y="2178021"/>
            <a:ext cx="648071" cy="127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连接符: 肘形 32"/>
          <p:cNvCxnSpPr>
            <a:stCxn id="7" idx="3"/>
            <a:endCxn id="15" idx="1"/>
          </p:cNvCxnSpPr>
          <p:nvPr/>
        </p:nvCxnSpPr>
        <p:spPr>
          <a:xfrm>
            <a:off x="5220578" y="2178021"/>
            <a:ext cx="648071" cy="649897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连接符: 肘形 34"/>
          <p:cNvCxnSpPr>
            <a:stCxn id="7" idx="3"/>
            <a:endCxn id="16" idx="1"/>
          </p:cNvCxnSpPr>
          <p:nvPr/>
        </p:nvCxnSpPr>
        <p:spPr>
          <a:xfrm>
            <a:off x="5220578" y="2178021"/>
            <a:ext cx="648071" cy="1299794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连接符: 肘形 36"/>
          <p:cNvCxnSpPr>
            <a:stCxn id="7" idx="3"/>
            <a:endCxn id="17" idx="1"/>
          </p:cNvCxnSpPr>
          <p:nvPr/>
        </p:nvCxnSpPr>
        <p:spPr>
          <a:xfrm>
            <a:off x="5220578" y="2178021"/>
            <a:ext cx="648071" cy="197739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连接符: 肘形 38"/>
          <p:cNvCxnSpPr>
            <a:stCxn id="7" idx="3"/>
            <a:endCxn id="18" idx="1"/>
          </p:cNvCxnSpPr>
          <p:nvPr/>
        </p:nvCxnSpPr>
        <p:spPr>
          <a:xfrm>
            <a:off x="5220578" y="2178021"/>
            <a:ext cx="648071" cy="2655004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4" idx="2"/>
            <a:endCxn id="9" idx="0"/>
          </p:cNvCxnSpPr>
          <p:nvPr/>
        </p:nvCxnSpPr>
        <p:spPr>
          <a:xfrm>
            <a:off x="1804455" y="2425403"/>
            <a:ext cx="12600" cy="5872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11" idx="2"/>
            <a:endCxn id="13" idx="0"/>
          </p:cNvCxnSpPr>
          <p:nvPr/>
        </p:nvCxnSpPr>
        <p:spPr>
          <a:xfrm>
            <a:off x="4207138" y="3507388"/>
            <a:ext cx="5328" cy="5834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9" idx="3"/>
            <a:endCxn id="11" idx="1"/>
          </p:cNvCxnSpPr>
          <p:nvPr/>
        </p:nvCxnSpPr>
        <p:spPr>
          <a:xfrm>
            <a:off x="2825167" y="3260006"/>
            <a:ext cx="37385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wps左边框"/>
          <p:cNvSpPr/>
          <p:nvPr>
            <p:custDataLst>
              <p:tags r:id="rId1"/>
            </p:custDataLst>
          </p:nvPr>
        </p:nvSpPr>
        <p:spPr>
          <a:xfrm>
            <a:off x="612140" y="845820"/>
            <a:ext cx="7215505" cy="110680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6.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组建夜间巡逻和突发事件处置队伍，完善校园安全联动措施。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pic>
        <p:nvPicPr>
          <p:cNvPr id="23" name="Picture 2" descr="D:\DESKTOP\360截图2024120911002206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636" y="21020"/>
            <a:ext cx="1973478" cy="6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主要工作</a:t>
            </a:r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-</a:t>
            </a:r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会务及大型活动保障</a:t>
            </a:r>
            <a:endParaRPr sz="2400" dirty="0">
              <a:solidFill>
                <a:prstClr val="black">
                  <a:lumMod val="65000"/>
                  <a:lumOff val="35000"/>
                </a:prstClr>
              </a:solidFill>
              <a:sym typeface="+mn-ea"/>
            </a:endParaRPr>
          </a:p>
        </p:txBody>
      </p:sp>
      <p:sp>
        <p:nvSpPr>
          <p:cNvPr id="3" name="wps左边框"/>
          <p:cNvSpPr/>
          <p:nvPr>
            <p:custDataLst>
              <p:tags r:id="rId1"/>
            </p:custDataLst>
          </p:nvPr>
        </p:nvSpPr>
        <p:spPr>
          <a:xfrm>
            <a:off x="467360" y="627380"/>
            <a:ext cx="7670800" cy="110680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下半年各类报告厅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、会议室会务保障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1289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，做好会场布置、设备调试、环境卫生、茶水供应等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服务。</a:t>
            </a: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655955" y="1779905"/>
          <a:ext cx="439547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735"/>
                <a:gridCol w="2197735"/>
              </a:tblGrid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   </a:t>
                      </a:r>
                      <a:r>
                        <a:rPr lang="zh-CN" altLang="en-US"/>
                        <a:t>报告厅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会议室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      </a:t>
                      </a:r>
                      <a:r>
                        <a:rPr lang="zh-CN" altLang="en-US"/>
                        <a:t>场次</a:t>
                      </a: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       </a:t>
                      </a:r>
                      <a:r>
                        <a:rPr lang="zh-CN" altLang="en-US"/>
                        <a:t>行政楼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      730</a:t>
                      </a: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       </a:t>
                      </a:r>
                      <a:r>
                        <a:rPr lang="zh-CN" altLang="en-US"/>
                        <a:t>图书馆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      213</a:t>
                      </a: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       </a:t>
                      </a:r>
                      <a:r>
                        <a:rPr lang="zh-CN" altLang="en-US"/>
                        <a:t>焦廷标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      286</a:t>
                      </a: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       </a:t>
                      </a:r>
                      <a:r>
                        <a:rPr lang="zh-CN" altLang="en-US"/>
                        <a:t>纪忠楼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       32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655955" y="3769995"/>
          <a:ext cx="439547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735"/>
                <a:gridCol w="2197735"/>
              </a:tblGrid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其</a:t>
                      </a: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他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         28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0380" y="1924050"/>
            <a:ext cx="2877820" cy="2169160"/>
          </a:xfrm>
          <a:prstGeom prst="roundRect">
            <a:avLst/>
          </a:prstGeom>
        </p:spPr>
      </p:pic>
      <p:pic>
        <p:nvPicPr>
          <p:cNvPr id="7" name="Picture 2" descr="D:\DESKTOP\360截图2024120911002206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636" y="21020"/>
            <a:ext cx="1973478" cy="6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主要工作</a:t>
            </a:r>
            <a:r>
              <a:rPr lang="en-US" altLang="zh-CN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-</a:t>
            </a:r>
            <a:r>
              <a:rPr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会务及大型活动保障</a:t>
            </a:r>
            <a:endParaRPr lang="zh-CN" altLang="en-US"/>
          </a:p>
        </p:txBody>
      </p:sp>
      <p:graphicFrame>
        <p:nvGraphicFramePr>
          <p:cNvPr id="15" name="图示 14"/>
          <p:cNvGraphicFramePr/>
          <p:nvPr>
            <p:extLst>
              <p:ext uri="{D42A27DB-BD31-4B8C-83A1-F6EECF244321}">
                <p14:modId xmlns:p14="http://schemas.microsoft.com/office/powerpoint/2010/main" val="4203337215"/>
              </p:ext>
            </p:extLst>
          </p:nvPr>
        </p:nvGraphicFramePr>
        <p:xfrm>
          <a:off x="-108520" y="1522806"/>
          <a:ext cx="524375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4945444" y="1130935"/>
            <a:ext cx="4163060" cy="3963670"/>
            <a:chOff x="1118785" y="813471"/>
            <a:chExt cx="4215908" cy="4215379"/>
          </a:xfrm>
        </p:grpSpPr>
        <p:pic>
          <p:nvPicPr>
            <p:cNvPr id="18" name="图片 17" descr="4d06103821e21f001f98bd40e274d0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893" r="107"/>
            <a:stretch>
              <a:fillRect/>
            </a:stretch>
          </p:blipFill>
          <p:spPr>
            <a:xfrm>
              <a:off x="2411758" y="813471"/>
              <a:ext cx="1627565" cy="1403074"/>
            </a:xfrm>
            <a:custGeom>
              <a:avLst/>
              <a:gdLst>
                <a:gd name="connsiteX0" fmla="*/ 387974 w 1800200"/>
                <a:gd name="connsiteY0" fmla="*/ 0 h 1551897"/>
                <a:gd name="connsiteX1" fmla="*/ 1412226 w 1800200"/>
                <a:gd name="connsiteY1" fmla="*/ 0 h 1551897"/>
                <a:gd name="connsiteX2" fmla="*/ 1800200 w 1800200"/>
                <a:gd name="connsiteY2" fmla="*/ 775949 h 1551897"/>
                <a:gd name="connsiteX3" fmla="*/ 1412226 w 1800200"/>
                <a:gd name="connsiteY3" fmla="*/ 1551897 h 1551897"/>
                <a:gd name="connsiteX4" fmla="*/ 387974 w 1800200"/>
                <a:gd name="connsiteY4" fmla="*/ 1551897 h 1551897"/>
                <a:gd name="connsiteX5" fmla="*/ 0 w 1800200"/>
                <a:gd name="connsiteY5" fmla="*/ 775949 h 155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200" h="1551897">
                  <a:moveTo>
                    <a:pt x="387974" y="0"/>
                  </a:moveTo>
                  <a:lnTo>
                    <a:pt x="1412226" y="0"/>
                  </a:lnTo>
                  <a:lnTo>
                    <a:pt x="1800200" y="775949"/>
                  </a:lnTo>
                  <a:lnTo>
                    <a:pt x="1412226" y="1551897"/>
                  </a:lnTo>
                  <a:lnTo>
                    <a:pt x="387974" y="1551897"/>
                  </a:lnTo>
                  <a:lnTo>
                    <a:pt x="0" y="775949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9" name="图片 18" descr="3f6971a58924936431cffb46aabfadb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472" r="1551"/>
            <a:stretch>
              <a:fillRect/>
            </a:stretch>
          </p:blipFill>
          <p:spPr>
            <a:xfrm>
              <a:off x="1118785" y="1511930"/>
              <a:ext cx="1627565" cy="1403074"/>
            </a:xfrm>
            <a:custGeom>
              <a:avLst/>
              <a:gdLst>
                <a:gd name="connsiteX0" fmla="*/ 387974 w 1800200"/>
                <a:gd name="connsiteY0" fmla="*/ 0 h 1551897"/>
                <a:gd name="connsiteX1" fmla="*/ 1412226 w 1800200"/>
                <a:gd name="connsiteY1" fmla="*/ 0 h 1551897"/>
                <a:gd name="connsiteX2" fmla="*/ 1800200 w 1800200"/>
                <a:gd name="connsiteY2" fmla="*/ 775949 h 1551897"/>
                <a:gd name="connsiteX3" fmla="*/ 1412226 w 1800200"/>
                <a:gd name="connsiteY3" fmla="*/ 1551897 h 1551897"/>
                <a:gd name="connsiteX4" fmla="*/ 387974 w 1800200"/>
                <a:gd name="connsiteY4" fmla="*/ 1551897 h 1551897"/>
                <a:gd name="connsiteX5" fmla="*/ 0 w 1800200"/>
                <a:gd name="connsiteY5" fmla="*/ 775949 h 155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200" h="1551897">
                  <a:moveTo>
                    <a:pt x="387974" y="0"/>
                  </a:moveTo>
                  <a:lnTo>
                    <a:pt x="1412226" y="0"/>
                  </a:lnTo>
                  <a:lnTo>
                    <a:pt x="1800200" y="775949"/>
                  </a:lnTo>
                  <a:lnTo>
                    <a:pt x="1412226" y="1551897"/>
                  </a:lnTo>
                  <a:lnTo>
                    <a:pt x="387974" y="1551897"/>
                  </a:lnTo>
                  <a:lnTo>
                    <a:pt x="0" y="775949"/>
                  </a:lnTo>
                  <a:close/>
                </a:path>
              </a:pathLst>
            </a:custGeom>
          </p:spPr>
        </p:pic>
        <p:pic>
          <p:nvPicPr>
            <p:cNvPr id="20" name="图片 19" descr="d94b6bc759ae771e6fa659541c4d55f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656" t="4592" r="7377" b="1192"/>
            <a:stretch>
              <a:fillRect/>
            </a:stretch>
          </p:blipFill>
          <p:spPr>
            <a:xfrm>
              <a:off x="3707128" y="1511930"/>
              <a:ext cx="1627565" cy="1403074"/>
            </a:xfrm>
            <a:custGeom>
              <a:avLst/>
              <a:gdLst>
                <a:gd name="connsiteX0" fmla="*/ 387974 w 1800200"/>
                <a:gd name="connsiteY0" fmla="*/ 0 h 1551897"/>
                <a:gd name="connsiteX1" fmla="*/ 1412226 w 1800200"/>
                <a:gd name="connsiteY1" fmla="*/ 0 h 1551897"/>
                <a:gd name="connsiteX2" fmla="*/ 1800200 w 1800200"/>
                <a:gd name="connsiteY2" fmla="*/ 775949 h 1551897"/>
                <a:gd name="connsiteX3" fmla="*/ 1412226 w 1800200"/>
                <a:gd name="connsiteY3" fmla="*/ 1551897 h 1551897"/>
                <a:gd name="connsiteX4" fmla="*/ 387974 w 1800200"/>
                <a:gd name="connsiteY4" fmla="*/ 1551897 h 1551897"/>
                <a:gd name="connsiteX5" fmla="*/ 0 w 1800200"/>
                <a:gd name="connsiteY5" fmla="*/ 775949 h 155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200" h="1551897">
                  <a:moveTo>
                    <a:pt x="387974" y="0"/>
                  </a:moveTo>
                  <a:lnTo>
                    <a:pt x="1412226" y="0"/>
                  </a:lnTo>
                  <a:lnTo>
                    <a:pt x="1800200" y="775949"/>
                  </a:lnTo>
                  <a:lnTo>
                    <a:pt x="1412226" y="1551897"/>
                  </a:lnTo>
                  <a:lnTo>
                    <a:pt x="387974" y="1551897"/>
                  </a:lnTo>
                  <a:lnTo>
                    <a:pt x="0" y="775949"/>
                  </a:lnTo>
                  <a:close/>
                </a:path>
              </a:pathLst>
            </a:custGeom>
          </p:spPr>
        </p:pic>
        <p:pic>
          <p:nvPicPr>
            <p:cNvPr id="21" name="图片 20" descr="cf233cb122d94ca40eb47f91201da75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232" t="2312" r="4473" b="1922"/>
            <a:stretch>
              <a:fillRect/>
            </a:stretch>
          </p:blipFill>
          <p:spPr>
            <a:xfrm>
              <a:off x="1118785" y="2924239"/>
              <a:ext cx="1627565" cy="1403074"/>
            </a:xfrm>
            <a:custGeom>
              <a:avLst/>
              <a:gdLst>
                <a:gd name="connsiteX0" fmla="*/ 387974 w 1800200"/>
                <a:gd name="connsiteY0" fmla="*/ 0 h 1551897"/>
                <a:gd name="connsiteX1" fmla="*/ 1412226 w 1800200"/>
                <a:gd name="connsiteY1" fmla="*/ 0 h 1551897"/>
                <a:gd name="connsiteX2" fmla="*/ 1800200 w 1800200"/>
                <a:gd name="connsiteY2" fmla="*/ 775949 h 1551897"/>
                <a:gd name="connsiteX3" fmla="*/ 1412226 w 1800200"/>
                <a:gd name="connsiteY3" fmla="*/ 1551897 h 1551897"/>
                <a:gd name="connsiteX4" fmla="*/ 387974 w 1800200"/>
                <a:gd name="connsiteY4" fmla="*/ 1551897 h 1551897"/>
                <a:gd name="connsiteX5" fmla="*/ 0 w 1800200"/>
                <a:gd name="connsiteY5" fmla="*/ 775949 h 155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200" h="1551897">
                  <a:moveTo>
                    <a:pt x="387974" y="0"/>
                  </a:moveTo>
                  <a:lnTo>
                    <a:pt x="1412226" y="0"/>
                  </a:lnTo>
                  <a:lnTo>
                    <a:pt x="1800200" y="775949"/>
                  </a:lnTo>
                  <a:lnTo>
                    <a:pt x="1412226" y="1551897"/>
                  </a:lnTo>
                  <a:lnTo>
                    <a:pt x="387974" y="1551897"/>
                  </a:lnTo>
                  <a:lnTo>
                    <a:pt x="0" y="775949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2" name="图片 21" descr="a3a0863cee1cf300c37044a6e74c748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935" t="4095" r="5098" b="1665"/>
            <a:stretch>
              <a:fillRect/>
            </a:stretch>
          </p:blipFill>
          <p:spPr>
            <a:xfrm>
              <a:off x="2411759" y="2235016"/>
              <a:ext cx="1627565" cy="1403074"/>
            </a:xfrm>
            <a:custGeom>
              <a:avLst/>
              <a:gdLst>
                <a:gd name="connsiteX0" fmla="*/ 387974 w 1800200"/>
                <a:gd name="connsiteY0" fmla="*/ 0 h 1551897"/>
                <a:gd name="connsiteX1" fmla="*/ 1412226 w 1800200"/>
                <a:gd name="connsiteY1" fmla="*/ 0 h 1551897"/>
                <a:gd name="connsiteX2" fmla="*/ 1800200 w 1800200"/>
                <a:gd name="connsiteY2" fmla="*/ 775949 h 1551897"/>
                <a:gd name="connsiteX3" fmla="*/ 1412226 w 1800200"/>
                <a:gd name="connsiteY3" fmla="*/ 1551897 h 1551897"/>
                <a:gd name="connsiteX4" fmla="*/ 387974 w 1800200"/>
                <a:gd name="connsiteY4" fmla="*/ 1551897 h 1551897"/>
                <a:gd name="connsiteX5" fmla="*/ 0 w 1800200"/>
                <a:gd name="connsiteY5" fmla="*/ 775949 h 155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200" h="1551897">
                  <a:moveTo>
                    <a:pt x="387974" y="0"/>
                  </a:moveTo>
                  <a:lnTo>
                    <a:pt x="1412226" y="0"/>
                  </a:lnTo>
                  <a:lnTo>
                    <a:pt x="1800200" y="775949"/>
                  </a:lnTo>
                  <a:lnTo>
                    <a:pt x="1412226" y="1551897"/>
                  </a:lnTo>
                  <a:lnTo>
                    <a:pt x="387974" y="1551897"/>
                  </a:lnTo>
                  <a:lnTo>
                    <a:pt x="0" y="775949"/>
                  </a:lnTo>
                  <a:close/>
                </a:path>
              </a:pathLst>
            </a:custGeom>
          </p:spPr>
        </p:pic>
        <p:pic>
          <p:nvPicPr>
            <p:cNvPr id="23" name="图片 22" descr="7d4230af32e986f53aae76dcc920238a_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886" t="5346" r="4559" b="2062"/>
            <a:stretch>
              <a:fillRect/>
            </a:stretch>
          </p:blipFill>
          <p:spPr>
            <a:xfrm>
              <a:off x="3704733" y="2924239"/>
              <a:ext cx="1627565" cy="1403074"/>
            </a:xfrm>
            <a:custGeom>
              <a:avLst/>
              <a:gdLst>
                <a:gd name="connsiteX0" fmla="*/ 387974 w 1800200"/>
                <a:gd name="connsiteY0" fmla="*/ 0 h 1551897"/>
                <a:gd name="connsiteX1" fmla="*/ 1412226 w 1800200"/>
                <a:gd name="connsiteY1" fmla="*/ 0 h 1551897"/>
                <a:gd name="connsiteX2" fmla="*/ 1800200 w 1800200"/>
                <a:gd name="connsiteY2" fmla="*/ 775949 h 1551897"/>
                <a:gd name="connsiteX3" fmla="*/ 1412226 w 1800200"/>
                <a:gd name="connsiteY3" fmla="*/ 1551897 h 1551897"/>
                <a:gd name="connsiteX4" fmla="*/ 387974 w 1800200"/>
                <a:gd name="connsiteY4" fmla="*/ 1551897 h 1551897"/>
                <a:gd name="connsiteX5" fmla="*/ 0 w 1800200"/>
                <a:gd name="connsiteY5" fmla="*/ 775949 h 155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200" h="1551897">
                  <a:moveTo>
                    <a:pt x="387974" y="0"/>
                  </a:moveTo>
                  <a:lnTo>
                    <a:pt x="1412226" y="0"/>
                  </a:lnTo>
                  <a:lnTo>
                    <a:pt x="1800200" y="775949"/>
                  </a:lnTo>
                  <a:lnTo>
                    <a:pt x="1412226" y="1551897"/>
                  </a:lnTo>
                  <a:lnTo>
                    <a:pt x="387974" y="1551897"/>
                  </a:lnTo>
                  <a:lnTo>
                    <a:pt x="0" y="775949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4" name="图片 23" descr="7619b372dcdda97987e583b7f3919142_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153" t="3803" r="2732" b="4159"/>
            <a:stretch>
              <a:fillRect/>
            </a:stretch>
          </p:blipFill>
          <p:spPr>
            <a:xfrm>
              <a:off x="2411760" y="3625776"/>
              <a:ext cx="1627565" cy="1403074"/>
            </a:xfrm>
            <a:custGeom>
              <a:avLst/>
              <a:gdLst>
                <a:gd name="connsiteX0" fmla="*/ 387974 w 1800200"/>
                <a:gd name="connsiteY0" fmla="*/ 0 h 1551897"/>
                <a:gd name="connsiteX1" fmla="*/ 1412226 w 1800200"/>
                <a:gd name="connsiteY1" fmla="*/ 0 h 1551897"/>
                <a:gd name="connsiteX2" fmla="*/ 1800200 w 1800200"/>
                <a:gd name="connsiteY2" fmla="*/ 775949 h 1551897"/>
                <a:gd name="connsiteX3" fmla="*/ 1412226 w 1800200"/>
                <a:gd name="connsiteY3" fmla="*/ 1551897 h 1551897"/>
                <a:gd name="connsiteX4" fmla="*/ 387974 w 1800200"/>
                <a:gd name="connsiteY4" fmla="*/ 1551897 h 1551897"/>
                <a:gd name="connsiteX5" fmla="*/ 0 w 1800200"/>
                <a:gd name="connsiteY5" fmla="*/ 775949 h 155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200" h="1551897">
                  <a:moveTo>
                    <a:pt x="387974" y="0"/>
                  </a:moveTo>
                  <a:lnTo>
                    <a:pt x="1412226" y="0"/>
                  </a:lnTo>
                  <a:lnTo>
                    <a:pt x="1800200" y="775949"/>
                  </a:lnTo>
                  <a:lnTo>
                    <a:pt x="1412226" y="1551897"/>
                  </a:lnTo>
                  <a:lnTo>
                    <a:pt x="387974" y="1551897"/>
                  </a:lnTo>
                  <a:lnTo>
                    <a:pt x="0" y="775949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3" name="文本框 2"/>
          <p:cNvSpPr txBox="1"/>
          <p:nvPr/>
        </p:nvSpPr>
        <p:spPr>
          <a:xfrm>
            <a:off x="577850" y="771525"/>
            <a:ext cx="77546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ym typeface="+mn-ea"/>
              </a:rPr>
              <a:t>2.</a:t>
            </a:r>
            <a:r>
              <a:rPr lang="zh-CN" altLang="en-US" dirty="0" smtClean="0">
                <a:sym typeface="+mn-ea"/>
              </a:rPr>
              <a:t>开学</a:t>
            </a:r>
            <a:r>
              <a:rPr lang="zh-CN" altLang="en-US" dirty="0">
                <a:sym typeface="+mn-ea"/>
              </a:rPr>
              <a:t>典礼</a:t>
            </a:r>
            <a:r>
              <a:rPr lang="zh-CN" altLang="en-US" dirty="0" smtClean="0">
                <a:sym typeface="+mn-ea"/>
              </a:rPr>
              <a:t>、新生报到、军训汇演、校</a:t>
            </a:r>
            <a:r>
              <a:rPr lang="zh-CN" altLang="en-US" dirty="0">
                <a:sym typeface="+mn-ea"/>
              </a:rPr>
              <a:t>运动会、联合国机构宣讲、院庆等大型活动</a:t>
            </a:r>
            <a:r>
              <a:rPr lang="en-US" altLang="zh-CN" dirty="0">
                <a:sym typeface="+mn-ea"/>
              </a:rPr>
              <a:t>33</a:t>
            </a:r>
            <a:r>
              <a:rPr lang="zh-CN" altLang="en-US" dirty="0">
                <a:sym typeface="+mn-ea"/>
              </a:rPr>
              <a:t>场次。</a:t>
            </a:r>
            <a:endParaRPr lang="zh-CN" altLang="en-US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3" name="Picture 2" descr="D:\DESKTOP\360截图20241209110022066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636" y="21020"/>
            <a:ext cx="1973478" cy="6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主要工作</a:t>
            </a:r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-</a:t>
            </a:r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工程</a:t>
            </a:r>
            <a:r>
              <a:rPr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条线</a:t>
            </a:r>
          </a:p>
        </p:txBody>
      </p:sp>
      <p:pic>
        <p:nvPicPr>
          <p:cNvPr id="61" name="图片" descr="F:/内容验收/2024/关系图修改/关系图/设计/过稿/常规单页/VCG41154926864.jpgVCG4115492686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56" r="12556"/>
          <a:stretch>
            <a:fillRect/>
          </a:stretch>
        </p:blipFill>
        <p:spPr>
          <a:xfrm>
            <a:off x="5292090" y="1059974"/>
            <a:ext cx="1901666" cy="190166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93" h="3993">
                <a:moveTo>
                  <a:pt x="332" y="0"/>
                </a:moveTo>
                <a:lnTo>
                  <a:pt x="3661" y="0"/>
                </a:lnTo>
                <a:cubicBezTo>
                  <a:pt x="3844" y="0"/>
                  <a:pt x="3993" y="149"/>
                  <a:pt x="3993" y="332"/>
                </a:cubicBezTo>
                <a:lnTo>
                  <a:pt x="3993" y="3661"/>
                </a:lnTo>
                <a:cubicBezTo>
                  <a:pt x="3993" y="3844"/>
                  <a:pt x="3844" y="3993"/>
                  <a:pt x="3661" y="3993"/>
                </a:cubicBezTo>
                <a:lnTo>
                  <a:pt x="332" y="3993"/>
                </a:lnTo>
                <a:cubicBezTo>
                  <a:pt x="149" y="3993"/>
                  <a:pt x="0" y="3844"/>
                  <a:pt x="0" y="3661"/>
                </a:cubicBezTo>
                <a:lnTo>
                  <a:pt x="0" y="332"/>
                </a:lnTo>
                <a:cubicBezTo>
                  <a:pt x="0" y="149"/>
                  <a:pt x="149" y="0"/>
                  <a:pt x="332" y="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>
                <a:alpha val="50000"/>
              </a:schemeClr>
            </a:solidFill>
          </a:ln>
        </p:spPr>
      </p:pic>
      <p:pic>
        <p:nvPicPr>
          <p:cNvPr id="62" name="图片" descr="雄心勃勃的人总是很忙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44" b="12444"/>
          <a:stretch>
            <a:fillRect/>
          </a:stretch>
        </p:blipFill>
        <p:spPr>
          <a:xfrm>
            <a:off x="7281487" y="1357789"/>
            <a:ext cx="1795463" cy="179546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70" h="3770">
                <a:moveTo>
                  <a:pt x="329" y="0"/>
                </a:moveTo>
                <a:lnTo>
                  <a:pt x="3441" y="0"/>
                </a:lnTo>
                <a:cubicBezTo>
                  <a:pt x="3623" y="0"/>
                  <a:pt x="3770" y="147"/>
                  <a:pt x="3770" y="329"/>
                </a:cubicBezTo>
                <a:lnTo>
                  <a:pt x="3770" y="3441"/>
                </a:lnTo>
                <a:cubicBezTo>
                  <a:pt x="3770" y="3623"/>
                  <a:pt x="3623" y="3770"/>
                  <a:pt x="3441" y="3770"/>
                </a:cubicBezTo>
                <a:lnTo>
                  <a:pt x="329" y="3770"/>
                </a:lnTo>
                <a:cubicBezTo>
                  <a:pt x="147" y="3770"/>
                  <a:pt x="0" y="3623"/>
                  <a:pt x="0" y="3441"/>
                </a:cubicBezTo>
                <a:lnTo>
                  <a:pt x="0" y="329"/>
                </a:lnTo>
                <a:cubicBezTo>
                  <a:pt x="0" y="147"/>
                  <a:pt x="147" y="0"/>
                  <a:pt x="329" y="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>
                <a:alpha val="50000"/>
              </a:schemeClr>
            </a:solidFill>
          </a:ln>
        </p:spPr>
      </p:pic>
      <p:pic>
        <p:nvPicPr>
          <p:cNvPr id="63" name="图片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56" r="12556"/>
          <a:stretch>
            <a:fillRect/>
          </a:stretch>
        </p:blipFill>
        <p:spPr>
          <a:xfrm>
            <a:off x="4947761" y="3024664"/>
            <a:ext cx="1583531" cy="158353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36" h="3436">
                <a:moveTo>
                  <a:pt x="299" y="0"/>
                </a:moveTo>
                <a:lnTo>
                  <a:pt x="3137" y="0"/>
                </a:lnTo>
                <a:cubicBezTo>
                  <a:pt x="3302" y="0"/>
                  <a:pt x="3436" y="134"/>
                  <a:pt x="3436" y="299"/>
                </a:cubicBezTo>
                <a:lnTo>
                  <a:pt x="3436" y="3137"/>
                </a:lnTo>
                <a:cubicBezTo>
                  <a:pt x="3436" y="3302"/>
                  <a:pt x="3302" y="3436"/>
                  <a:pt x="3137" y="3436"/>
                </a:cubicBezTo>
                <a:lnTo>
                  <a:pt x="299" y="3436"/>
                </a:lnTo>
                <a:cubicBezTo>
                  <a:pt x="134" y="3436"/>
                  <a:pt x="0" y="3302"/>
                  <a:pt x="0" y="3137"/>
                </a:cubicBezTo>
                <a:lnTo>
                  <a:pt x="0" y="299"/>
                </a:lnTo>
                <a:cubicBezTo>
                  <a:pt x="0" y="134"/>
                  <a:pt x="134" y="0"/>
                  <a:pt x="299" y="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>
                <a:alpha val="50000"/>
              </a:schemeClr>
            </a:solidFill>
          </a:ln>
        </p:spPr>
      </p:pic>
      <p:pic>
        <p:nvPicPr>
          <p:cNvPr id="64" name="图片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56" r="12556"/>
          <a:stretch>
            <a:fillRect/>
          </a:stretch>
        </p:blipFill>
        <p:spPr>
          <a:xfrm>
            <a:off x="6621405" y="3237071"/>
            <a:ext cx="1773555" cy="17735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13" h="3613">
                <a:moveTo>
                  <a:pt x="315" y="0"/>
                </a:moveTo>
                <a:lnTo>
                  <a:pt x="3298" y="0"/>
                </a:lnTo>
                <a:cubicBezTo>
                  <a:pt x="3472" y="0"/>
                  <a:pt x="3613" y="141"/>
                  <a:pt x="3613" y="315"/>
                </a:cubicBezTo>
                <a:lnTo>
                  <a:pt x="3613" y="3298"/>
                </a:lnTo>
                <a:cubicBezTo>
                  <a:pt x="3613" y="3472"/>
                  <a:pt x="3472" y="3613"/>
                  <a:pt x="3298" y="3613"/>
                </a:cubicBezTo>
                <a:lnTo>
                  <a:pt x="315" y="3613"/>
                </a:lnTo>
                <a:cubicBezTo>
                  <a:pt x="141" y="3613"/>
                  <a:pt x="0" y="3472"/>
                  <a:pt x="0" y="3298"/>
                </a:cubicBezTo>
                <a:lnTo>
                  <a:pt x="0" y="315"/>
                </a:lnTo>
                <a:cubicBezTo>
                  <a:pt x="0" y="141"/>
                  <a:pt x="141" y="0"/>
                  <a:pt x="315" y="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>
                <a:alpha val="50000"/>
              </a:schemeClr>
            </a:solidFill>
          </a:ln>
        </p:spPr>
      </p:pic>
      <p:sp>
        <p:nvSpPr>
          <p:cNvPr id="3" name="wps左边框"/>
          <p:cNvSpPr/>
          <p:nvPr>
            <p:custDataLst>
              <p:tags r:id="rId5"/>
            </p:custDataLst>
          </p:nvPr>
        </p:nvSpPr>
        <p:spPr>
          <a:xfrm>
            <a:off x="611346" y="1203801"/>
            <a:ext cx="4411980" cy="110680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 algn="l">
              <a:lnSpc>
                <a:spcPct val="150000"/>
              </a:lnSpc>
            </a:pPr>
            <a:r>
              <a:rPr lang="zh-CN" altLang="en-US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1.汛期对校园排污泵进行检查测试以及配电房高峰期用电负荷监测。</a:t>
            </a:r>
          </a:p>
        </p:txBody>
      </p:sp>
      <p:pic>
        <p:nvPicPr>
          <p:cNvPr id="8" name="Picture 2" descr="D:\DESKTOP\360截图20241209110022066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636" y="21020"/>
            <a:ext cx="1973478" cy="6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主要工作</a:t>
            </a:r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-</a:t>
            </a:r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工程</a:t>
            </a:r>
            <a:r>
              <a:rPr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条线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11505" y="2643758"/>
            <a:ext cx="8110220" cy="1981055"/>
            <a:chOff x="539750" y="2717584"/>
            <a:chExt cx="8110220" cy="1981055"/>
          </a:xfrm>
        </p:grpSpPr>
        <p:grpSp>
          <p:nvGrpSpPr>
            <p:cNvPr id="39" name="组合 38"/>
            <p:cNvGrpSpPr/>
            <p:nvPr/>
          </p:nvGrpSpPr>
          <p:grpSpPr>
            <a:xfrm>
              <a:off x="539750" y="2730299"/>
              <a:ext cx="8110220" cy="1968340"/>
              <a:chOff x="539552" y="2057984"/>
              <a:chExt cx="8269701" cy="200693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539552" y="2057984"/>
                <a:ext cx="2006933" cy="2006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601149" y="2057984"/>
                <a:ext cx="2006933" cy="20069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4688861" y="2057984"/>
                <a:ext cx="2006933" cy="2006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802320" y="2057984"/>
                <a:ext cx="2006933" cy="2006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: 形状 4"/>
            <p:cNvSpPr/>
            <p:nvPr/>
          </p:nvSpPr>
          <p:spPr>
            <a:xfrm>
              <a:off x="539750" y="4468336"/>
              <a:ext cx="8104240" cy="230303"/>
            </a:xfrm>
            <a:custGeom>
              <a:avLst/>
              <a:gdLst>
                <a:gd name="connsiteX0" fmla="*/ 4052120 w 8104240"/>
                <a:gd name="connsiteY0" fmla="*/ 0 h 230303"/>
                <a:gd name="connsiteX1" fmla="*/ 8104240 w 8104240"/>
                <a:gd name="connsiteY1" fmla="*/ 230303 h 230303"/>
                <a:gd name="connsiteX2" fmla="*/ 0 w 8104240"/>
                <a:gd name="connsiteY2" fmla="*/ 230303 h 230303"/>
                <a:gd name="connsiteX3" fmla="*/ 4052120 w 8104240"/>
                <a:gd name="connsiteY3" fmla="*/ 0 h 23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04240" h="230303">
                  <a:moveTo>
                    <a:pt x="4052120" y="0"/>
                  </a:moveTo>
                  <a:cubicBezTo>
                    <a:pt x="6290044" y="0"/>
                    <a:pt x="8104240" y="103110"/>
                    <a:pt x="8104240" y="230303"/>
                  </a:cubicBezTo>
                  <a:lnTo>
                    <a:pt x="0" y="230303"/>
                  </a:lnTo>
                  <a:cubicBezTo>
                    <a:pt x="0" y="103110"/>
                    <a:pt x="1814196" y="0"/>
                    <a:pt x="40521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539750" y="2717584"/>
              <a:ext cx="8104240" cy="230303"/>
            </a:xfrm>
            <a:custGeom>
              <a:avLst/>
              <a:gdLst>
                <a:gd name="connsiteX0" fmla="*/ 0 w 8104240"/>
                <a:gd name="connsiteY0" fmla="*/ 0 h 230303"/>
                <a:gd name="connsiteX1" fmla="*/ 8104240 w 8104240"/>
                <a:gd name="connsiteY1" fmla="*/ 0 h 230303"/>
                <a:gd name="connsiteX2" fmla="*/ 4052120 w 8104240"/>
                <a:gd name="connsiteY2" fmla="*/ 230303 h 230303"/>
                <a:gd name="connsiteX3" fmla="*/ 0 w 8104240"/>
                <a:gd name="connsiteY3" fmla="*/ 0 h 23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04240" h="230303">
                  <a:moveTo>
                    <a:pt x="0" y="0"/>
                  </a:moveTo>
                  <a:lnTo>
                    <a:pt x="8104240" y="0"/>
                  </a:lnTo>
                  <a:cubicBezTo>
                    <a:pt x="8104240" y="127193"/>
                    <a:pt x="6290044" y="230303"/>
                    <a:pt x="4052120" y="230303"/>
                  </a:cubicBezTo>
                  <a:cubicBezTo>
                    <a:pt x="1814196" y="230303"/>
                    <a:pt x="0" y="12719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" name="wps左边框"/>
          <p:cNvSpPr/>
          <p:nvPr>
            <p:custDataLst>
              <p:tags r:id="rId1"/>
            </p:custDataLst>
          </p:nvPr>
        </p:nvSpPr>
        <p:spPr>
          <a:xfrm>
            <a:off x="611504" y="987574"/>
            <a:ext cx="7344871" cy="110680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大型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活动保障期间，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在水电中心指导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下，安排人员提前检查用电情况，配合做好接送电安全交底工作，驻点做好应急保障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。</a:t>
            </a:r>
            <a:endParaRPr lang="zh-CN" altLang="en-US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pic>
        <p:nvPicPr>
          <p:cNvPr id="12" name="Picture 2" descr="D:\DESKTOP\360截图2024120911002206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636" y="21020"/>
            <a:ext cx="1973478" cy="6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主要工作</a:t>
            </a:r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-</a:t>
            </a:r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工程</a:t>
            </a:r>
            <a:r>
              <a:rPr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条线</a:t>
            </a:r>
          </a:p>
        </p:txBody>
      </p:sp>
      <p:grpSp>
        <p:nvGrpSpPr>
          <p:cNvPr id="113" name="组合 112"/>
          <p:cNvGrpSpPr/>
          <p:nvPr>
            <p:custDataLst>
              <p:tags r:id="rId1"/>
            </p:custDataLst>
          </p:nvPr>
        </p:nvGrpSpPr>
        <p:grpSpPr>
          <a:xfrm>
            <a:off x="3316128" y="2441417"/>
            <a:ext cx="2194907" cy="2578605"/>
            <a:chOff x="3518" y="2255"/>
            <a:chExt cx="12616" cy="14813"/>
          </a:xfrm>
        </p:grpSpPr>
        <p:sp>
          <p:nvSpPr>
            <p:cNvPr id="114" name="任意多边形: 形状 9"/>
            <p:cNvSpPr/>
            <p:nvPr>
              <p:custDataLst>
                <p:tags r:id="rId12"/>
              </p:custDataLst>
            </p:nvPr>
          </p:nvSpPr>
          <p:spPr>
            <a:xfrm>
              <a:off x="4930" y="5914"/>
              <a:ext cx="9790" cy="9790"/>
            </a:xfrm>
            <a:custGeom>
              <a:avLst/>
              <a:gdLst/>
              <a:ahLst/>
              <a:cxnLst/>
              <a:rect l="0" t="0" r="0" b="0"/>
              <a:pathLst>
                <a:path w="3619501" h="3619501">
                  <a:moveTo>
                    <a:pt x="1809750" y="3619500"/>
                  </a:moveTo>
                  <a:lnTo>
                    <a:pt x="3619500" y="1809750"/>
                  </a:lnTo>
                  <a:lnTo>
                    <a:pt x="1809750" y="0"/>
                  </a:lnTo>
                  <a:lnTo>
                    <a:pt x="0" y="1809750"/>
                  </a:lnTo>
                  <a:close/>
                </a:path>
              </a:pathLst>
            </a:custGeom>
            <a:noFill/>
            <a:ln w="1016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5" name="图片 114" descr="E:/设计素材图片2/ryan-klaus-IncXhM8rKSc-unsplash.jpgryan-klaus-IncXhM8rKSc-unsplash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26" t="11530" r="15327" b="1563"/>
            <a:stretch>
              <a:fillRect/>
            </a:stretch>
          </p:blipFill>
          <p:spPr>
            <a:xfrm>
              <a:off x="3518" y="2255"/>
              <a:ext cx="12616" cy="12616"/>
            </a:xfrm>
            <a:custGeom>
              <a:avLst/>
              <a:gdLst>
                <a:gd name="connsiteX0" fmla="*/ 1434600 w 2869199"/>
                <a:gd name="connsiteY0" fmla="*/ 0 h 2869199"/>
                <a:gd name="connsiteX1" fmla="*/ 2869199 w 2869199"/>
                <a:gd name="connsiteY1" fmla="*/ 1434600 h 2869199"/>
                <a:gd name="connsiteX2" fmla="*/ 1434600 w 2869199"/>
                <a:gd name="connsiteY2" fmla="*/ 2869199 h 2869199"/>
                <a:gd name="connsiteX3" fmla="*/ 0 w 2869199"/>
                <a:gd name="connsiteY3" fmla="*/ 1434600 h 286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199" h="2869199">
                  <a:moveTo>
                    <a:pt x="1434600" y="0"/>
                  </a:moveTo>
                  <a:lnTo>
                    <a:pt x="2869199" y="1434600"/>
                  </a:lnTo>
                  <a:lnTo>
                    <a:pt x="1434600" y="2869199"/>
                  </a:lnTo>
                  <a:lnTo>
                    <a:pt x="0" y="1434600"/>
                  </a:lnTo>
                  <a:close/>
                </a:path>
              </a:pathLst>
            </a:custGeom>
            <a:ln w="6350">
              <a:solidFill>
                <a:schemeClr val="tx1">
                  <a:lumMod val="40000"/>
                  <a:lumOff val="60000"/>
                  <a:alpha val="20000"/>
                </a:schemeClr>
              </a:solidFill>
            </a:ln>
          </p:spPr>
        </p:pic>
        <p:sp>
          <p:nvSpPr>
            <p:cNvPr id="116" name="椭圆 115"/>
            <p:cNvSpPr/>
            <p:nvPr>
              <p:custDataLst>
                <p:tags r:id="rId14"/>
              </p:custDataLst>
            </p:nvPr>
          </p:nvSpPr>
          <p:spPr>
            <a:xfrm>
              <a:off x="7431" y="16144"/>
              <a:ext cx="4787" cy="924"/>
            </a:xfrm>
            <a:prstGeom prst="ellipse">
              <a:avLst/>
            </a:prstGeom>
            <a:gradFill>
              <a:gsLst>
                <a:gs pos="0">
                  <a:schemeClr val="accent1">
                    <a:alpha val="28000"/>
                  </a:schemeClr>
                </a:gs>
                <a:gs pos="77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7" name="组合 96"/>
          <p:cNvGrpSpPr/>
          <p:nvPr>
            <p:custDataLst>
              <p:tags r:id="rId2"/>
            </p:custDataLst>
          </p:nvPr>
        </p:nvGrpSpPr>
        <p:grpSpPr>
          <a:xfrm>
            <a:off x="5637151" y="2435343"/>
            <a:ext cx="2194908" cy="2578606"/>
            <a:chOff x="3518" y="2255"/>
            <a:chExt cx="12616" cy="14813"/>
          </a:xfrm>
        </p:grpSpPr>
        <p:sp>
          <p:nvSpPr>
            <p:cNvPr id="98" name="任意多边形: 形状 9"/>
            <p:cNvSpPr/>
            <p:nvPr>
              <p:custDataLst>
                <p:tags r:id="rId9"/>
              </p:custDataLst>
            </p:nvPr>
          </p:nvSpPr>
          <p:spPr>
            <a:xfrm>
              <a:off x="4930" y="5914"/>
              <a:ext cx="9790" cy="9790"/>
            </a:xfrm>
            <a:custGeom>
              <a:avLst/>
              <a:gdLst/>
              <a:ahLst/>
              <a:cxnLst/>
              <a:rect l="0" t="0" r="0" b="0"/>
              <a:pathLst>
                <a:path w="3619501" h="3619501">
                  <a:moveTo>
                    <a:pt x="1809750" y="3619500"/>
                  </a:moveTo>
                  <a:lnTo>
                    <a:pt x="3619500" y="1809750"/>
                  </a:lnTo>
                  <a:lnTo>
                    <a:pt x="1809750" y="0"/>
                  </a:lnTo>
                  <a:lnTo>
                    <a:pt x="0" y="1809750"/>
                  </a:lnTo>
                  <a:close/>
                </a:path>
              </a:pathLst>
            </a:custGeom>
            <a:noFill/>
            <a:ln w="1016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9" name="图片 98" descr="E:/设计素材图片2/ryan-klaus-IncXhM8rKSc-unsplash.jpgryan-klaus-IncXhM8rKSc-unsplash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360" t="8096" r="13360" b="1868"/>
            <a:stretch>
              <a:fillRect/>
            </a:stretch>
          </p:blipFill>
          <p:spPr>
            <a:xfrm>
              <a:off x="3518" y="2255"/>
              <a:ext cx="12616" cy="12616"/>
            </a:xfrm>
            <a:custGeom>
              <a:avLst/>
              <a:gdLst>
                <a:gd name="connsiteX0" fmla="*/ 1434600 w 2869199"/>
                <a:gd name="connsiteY0" fmla="*/ 0 h 2869199"/>
                <a:gd name="connsiteX1" fmla="*/ 2869199 w 2869199"/>
                <a:gd name="connsiteY1" fmla="*/ 1434600 h 2869199"/>
                <a:gd name="connsiteX2" fmla="*/ 1434600 w 2869199"/>
                <a:gd name="connsiteY2" fmla="*/ 2869199 h 2869199"/>
                <a:gd name="connsiteX3" fmla="*/ 0 w 2869199"/>
                <a:gd name="connsiteY3" fmla="*/ 1434600 h 286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199" h="2869199">
                  <a:moveTo>
                    <a:pt x="1434600" y="0"/>
                  </a:moveTo>
                  <a:lnTo>
                    <a:pt x="2869199" y="1434600"/>
                  </a:lnTo>
                  <a:lnTo>
                    <a:pt x="1434600" y="2869199"/>
                  </a:lnTo>
                  <a:lnTo>
                    <a:pt x="0" y="1434600"/>
                  </a:lnTo>
                  <a:close/>
                </a:path>
              </a:pathLst>
            </a:custGeom>
            <a:ln w="6350">
              <a:solidFill>
                <a:schemeClr val="tx1">
                  <a:lumMod val="40000"/>
                  <a:lumOff val="60000"/>
                  <a:alpha val="20000"/>
                </a:schemeClr>
              </a:solidFill>
            </a:ln>
          </p:spPr>
        </p:pic>
        <p:sp>
          <p:nvSpPr>
            <p:cNvPr id="100" name="椭圆 99"/>
            <p:cNvSpPr/>
            <p:nvPr>
              <p:custDataLst>
                <p:tags r:id="rId11"/>
              </p:custDataLst>
            </p:nvPr>
          </p:nvSpPr>
          <p:spPr>
            <a:xfrm>
              <a:off x="7431" y="16144"/>
              <a:ext cx="4787" cy="924"/>
            </a:xfrm>
            <a:prstGeom prst="ellipse">
              <a:avLst/>
            </a:prstGeom>
            <a:gradFill>
              <a:gsLst>
                <a:gs pos="0">
                  <a:schemeClr val="accent1">
                    <a:alpha val="28000"/>
                  </a:schemeClr>
                </a:gs>
                <a:gs pos="77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>
            <p:custDataLst>
              <p:tags r:id="rId3"/>
            </p:custDataLst>
          </p:nvPr>
        </p:nvGrpSpPr>
        <p:grpSpPr>
          <a:xfrm>
            <a:off x="971600" y="2435956"/>
            <a:ext cx="2194907" cy="2577993"/>
            <a:chOff x="3518" y="2255"/>
            <a:chExt cx="12616" cy="14813"/>
          </a:xfrm>
        </p:grpSpPr>
        <p:sp>
          <p:nvSpPr>
            <p:cNvPr id="106" name="任意多边形: 形状 9"/>
            <p:cNvSpPr/>
            <p:nvPr>
              <p:custDataLst>
                <p:tags r:id="rId6"/>
              </p:custDataLst>
            </p:nvPr>
          </p:nvSpPr>
          <p:spPr>
            <a:xfrm>
              <a:off x="4930" y="5914"/>
              <a:ext cx="9790" cy="9790"/>
            </a:xfrm>
            <a:custGeom>
              <a:avLst/>
              <a:gdLst/>
              <a:ahLst/>
              <a:cxnLst/>
              <a:rect l="0" t="0" r="0" b="0"/>
              <a:pathLst>
                <a:path w="3619501" h="3619501">
                  <a:moveTo>
                    <a:pt x="1809750" y="3619500"/>
                  </a:moveTo>
                  <a:lnTo>
                    <a:pt x="3619500" y="1809750"/>
                  </a:lnTo>
                  <a:lnTo>
                    <a:pt x="1809750" y="0"/>
                  </a:lnTo>
                  <a:lnTo>
                    <a:pt x="0" y="1809750"/>
                  </a:lnTo>
                  <a:close/>
                </a:path>
              </a:pathLst>
            </a:custGeom>
            <a:noFill/>
            <a:ln w="1016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7" name="图片 106" descr="E:/设计素材图片2/ryan-klaus-IncXhM8rKSc-unsplash.jpgryan-klaus-IncXhM8rKSc-unsplash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863" t="1130" r="14863" b="1089"/>
            <a:stretch>
              <a:fillRect/>
            </a:stretch>
          </p:blipFill>
          <p:spPr>
            <a:xfrm>
              <a:off x="3518" y="2255"/>
              <a:ext cx="12616" cy="12616"/>
            </a:xfrm>
            <a:custGeom>
              <a:avLst/>
              <a:gdLst>
                <a:gd name="connsiteX0" fmla="*/ 1434600 w 2869199"/>
                <a:gd name="connsiteY0" fmla="*/ 0 h 2869199"/>
                <a:gd name="connsiteX1" fmla="*/ 2869199 w 2869199"/>
                <a:gd name="connsiteY1" fmla="*/ 1434600 h 2869199"/>
                <a:gd name="connsiteX2" fmla="*/ 1434600 w 2869199"/>
                <a:gd name="connsiteY2" fmla="*/ 2869199 h 2869199"/>
                <a:gd name="connsiteX3" fmla="*/ 0 w 2869199"/>
                <a:gd name="connsiteY3" fmla="*/ 1434600 h 286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199" h="2869199">
                  <a:moveTo>
                    <a:pt x="1434600" y="0"/>
                  </a:moveTo>
                  <a:lnTo>
                    <a:pt x="2869199" y="1434600"/>
                  </a:lnTo>
                  <a:lnTo>
                    <a:pt x="1434600" y="2869199"/>
                  </a:lnTo>
                  <a:lnTo>
                    <a:pt x="0" y="1434600"/>
                  </a:lnTo>
                  <a:close/>
                </a:path>
              </a:pathLst>
            </a:custGeom>
            <a:ln w="6350">
              <a:solidFill>
                <a:schemeClr val="tx1">
                  <a:lumMod val="40000"/>
                  <a:lumOff val="60000"/>
                  <a:alpha val="20000"/>
                </a:schemeClr>
              </a:solidFill>
            </a:ln>
          </p:spPr>
        </p:pic>
        <p:sp>
          <p:nvSpPr>
            <p:cNvPr id="108" name="椭圆 107"/>
            <p:cNvSpPr/>
            <p:nvPr>
              <p:custDataLst>
                <p:tags r:id="rId8"/>
              </p:custDataLst>
            </p:nvPr>
          </p:nvSpPr>
          <p:spPr>
            <a:xfrm>
              <a:off x="7431" y="16144"/>
              <a:ext cx="4787" cy="924"/>
            </a:xfrm>
            <a:prstGeom prst="ellipse">
              <a:avLst/>
            </a:prstGeom>
            <a:gradFill>
              <a:gsLst>
                <a:gs pos="0">
                  <a:schemeClr val="accent1">
                    <a:alpha val="28000"/>
                  </a:schemeClr>
                </a:gs>
                <a:gs pos="77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5" name="wps左边框"/>
          <p:cNvSpPr/>
          <p:nvPr>
            <p:custDataLst>
              <p:tags r:id="rId4"/>
            </p:custDataLst>
          </p:nvPr>
        </p:nvSpPr>
        <p:spPr>
          <a:xfrm>
            <a:off x="611504" y="843558"/>
            <a:ext cx="7416879" cy="792088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 algn="l"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利用暑假假期对校园</a:t>
            </a: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39</a:t>
            </a: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个开闭所或配电房、</a:t>
            </a: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67</a:t>
            </a: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台变压器等高压设施设备进行维护</a:t>
            </a:r>
            <a:r>
              <a:rPr lang="zh-CN" altLang="en-US" sz="1600" dirty="0" smtClean="0">
                <a:solidFill>
                  <a:schemeClr val="tx1"/>
                </a:solidFill>
                <a:sym typeface="+mn-ea"/>
              </a:rPr>
              <a:t>保养，开展设备除尘、螺丝紧固等，对检查出的问题及时报修、配合处理。</a:t>
            </a:r>
            <a:endParaRPr lang="en-US" altLang="zh-CN" sz="16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6" name="wps左边框"/>
          <p:cNvSpPr/>
          <p:nvPr>
            <p:custDataLst>
              <p:tags r:id="rId5"/>
            </p:custDataLst>
          </p:nvPr>
        </p:nvSpPr>
        <p:spPr>
          <a:xfrm>
            <a:off x="611501" y="1707654"/>
            <a:ext cx="7416879" cy="792088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 algn="l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sym typeface="+mn-ea"/>
              </a:rPr>
              <a:t>4.</a:t>
            </a:r>
            <a:r>
              <a:rPr lang="zh-CN" altLang="en-US" sz="1600" dirty="0" smtClean="0">
                <a:solidFill>
                  <a:schemeClr val="tx1"/>
                </a:solidFill>
                <a:sym typeface="+mn-ea"/>
              </a:rPr>
              <a:t>开学前夕，桃园南食堂</a:t>
            </a:r>
            <a:r>
              <a:rPr lang="en-US" altLang="zh-CN" sz="1600" dirty="0" smtClean="0">
                <a:solidFill>
                  <a:schemeClr val="tx1"/>
                </a:solidFill>
                <a:sym typeface="+mn-ea"/>
              </a:rPr>
              <a:t>3</a:t>
            </a:r>
            <a:r>
              <a:rPr lang="zh-CN" altLang="en-US" sz="1600" dirty="0" smtClean="0">
                <a:solidFill>
                  <a:schemeClr val="tx1"/>
                </a:solidFill>
                <a:sym typeface="+mn-ea"/>
              </a:rPr>
              <a:t>号变负荷过载，在用电高峰期安排值班员驻点保障、调整负荷，持续</a:t>
            </a:r>
            <a:r>
              <a:rPr lang="en-US" altLang="zh-CN" sz="1600" dirty="0" smtClean="0">
                <a:solidFill>
                  <a:schemeClr val="tx1"/>
                </a:solidFill>
                <a:sym typeface="+mn-ea"/>
              </a:rPr>
              <a:t>21</a:t>
            </a:r>
            <a:r>
              <a:rPr lang="zh-CN" altLang="en-US" sz="1600" dirty="0" smtClean="0">
                <a:solidFill>
                  <a:schemeClr val="tx1"/>
                </a:solidFill>
                <a:sym typeface="+mn-ea"/>
              </a:rPr>
              <a:t>天，保障桃园南食堂、桃园</a:t>
            </a:r>
            <a:r>
              <a:rPr lang="en-US" altLang="zh-CN" sz="1600" dirty="0" smtClean="0">
                <a:solidFill>
                  <a:schemeClr val="tx1"/>
                </a:solidFill>
                <a:sym typeface="+mn-ea"/>
              </a:rPr>
              <a:t>7-8</a:t>
            </a:r>
            <a:r>
              <a:rPr lang="zh-CN" altLang="en-US" sz="1600" dirty="0" smtClean="0">
                <a:solidFill>
                  <a:schemeClr val="tx1"/>
                </a:solidFill>
                <a:sym typeface="+mn-ea"/>
              </a:rPr>
              <a:t>宿舍供电。</a:t>
            </a:r>
            <a:endParaRPr lang="en-US" altLang="zh-CN" sz="1600" dirty="0" smtClean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17" name="Picture 2" descr="D:\DESKTOP\360截图20241209110022066.jp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636" y="21020"/>
            <a:ext cx="1973478" cy="6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培训演练</a:t>
            </a:r>
            <a:endParaRPr sz="2400" dirty="0">
              <a:solidFill>
                <a:prstClr val="black">
                  <a:lumMod val="65000"/>
                  <a:lumOff val="35000"/>
                </a:prstClr>
              </a:solidFill>
              <a:sym typeface="+mn-ea"/>
            </a:endParaRPr>
          </a:p>
        </p:txBody>
      </p:sp>
      <p:grpSp>
        <p:nvGrpSpPr>
          <p:cNvPr id="16" name="组合 15"/>
          <p:cNvGrpSpPr/>
          <p:nvPr>
            <p:custDataLst>
              <p:tags r:id="rId1"/>
            </p:custDataLst>
          </p:nvPr>
        </p:nvGrpSpPr>
        <p:grpSpPr>
          <a:xfrm>
            <a:off x="587047" y="2065087"/>
            <a:ext cx="1811503" cy="2494387"/>
            <a:chOff x="4326" y="2207"/>
            <a:chExt cx="10836" cy="14924"/>
          </a:xfrm>
        </p:grpSpPr>
        <p:sp>
          <p:nvSpPr>
            <p:cNvPr id="18" name="图形 24"/>
            <p:cNvSpPr/>
            <p:nvPr>
              <p:custDataLst>
                <p:tags r:id="rId18"/>
              </p:custDataLst>
            </p:nvPr>
          </p:nvSpPr>
          <p:spPr>
            <a:xfrm>
              <a:off x="4326" y="6197"/>
              <a:ext cx="10837" cy="10935"/>
            </a:xfrm>
            <a:custGeom>
              <a:avLst/>
              <a:gdLst>
                <a:gd name="connsiteX0" fmla="*/ 2074928 w 2080736"/>
                <a:gd name="connsiteY0" fmla="*/ -223 h 1627503"/>
                <a:gd name="connsiteX1" fmla="*/ 5050 w 2080736"/>
                <a:gd name="connsiteY1" fmla="*/ -223 h 1627503"/>
                <a:gd name="connsiteX2" fmla="*/ -188 w 2080736"/>
                <a:gd name="connsiteY2" fmla="*/ 3492 h 1627503"/>
                <a:gd name="connsiteX3" fmla="*/ -188 w 2080736"/>
                <a:gd name="connsiteY3" fmla="*/ 1596644 h 1627503"/>
                <a:gd name="connsiteX4" fmla="*/ 48580 w 2080736"/>
                <a:gd name="connsiteY4" fmla="*/ 1626838 h 1627503"/>
                <a:gd name="connsiteX5" fmla="*/ 2030923 w 2080736"/>
                <a:gd name="connsiteY5" fmla="*/ 1625981 h 1627503"/>
                <a:gd name="connsiteX6" fmla="*/ 2080548 w 2080736"/>
                <a:gd name="connsiteY6" fmla="*/ 1595977 h 1627503"/>
                <a:gd name="connsiteX7" fmla="*/ 2080548 w 2080736"/>
                <a:gd name="connsiteY7" fmla="*/ 3492 h 1627503"/>
                <a:gd name="connsiteX8" fmla="*/ 2074928 w 2080736"/>
                <a:gd name="connsiteY8" fmla="*/ -223 h 162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0736" h="1627503">
                  <a:moveTo>
                    <a:pt x="2074928" y="-223"/>
                  </a:moveTo>
                  <a:lnTo>
                    <a:pt x="5050" y="-223"/>
                  </a:lnTo>
                  <a:cubicBezTo>
                    <a:pt x="2193" y="-223"/>
                    <a:pt x="-188" y="1492"/>
                    <a:pt x="-188" y="3492"/>
                  </a:cubicBezTo>
                  <a:lnTo>
                    <a:pt x="-188" y="1596644"/>
                  </a:lnTo>
                  <a:cubicBezTo>
                    <a:pt x="-188" y="1615122"/>
                    <a:pt x="22957" y="1630076"/>
                    <a:pt x="48580" y="1626838"/>
                  </a:cubicBezTo>
                  <a:cubicBezTo>
                    <a:pt x="915355" y="1517205"/>
                    <a:pt x="1226441" y="1535493"/>
                    <a:pt x="2030923" y="1625981"/>
                  </a:cubicBezTo>
                  <a:cubicBezTo>
                    <a:pt x="2056926" y="1628838"/>
                    <a:pt x="2080548" y="1614646"/>
                    <a:pt x="2080548" y="1595977"/>
                  </a:cubicBezTo>
                  <a:lnTo>
                    <a:pt x="2080548" y="3492"/>
                  </a:lnTo>
                  <a:cubicBezTo>
                    <a:pt x="2080167" y="1396"/>
                    <a:pt x="2077881" y="-223"/>
                    <a:pt x="2074928" y="-223"/>
                  </a:cubicBezTo>
                  <a:close/>
                </a:path>
              </a:pathLst>
            </a:custGeom>
            <a:gradFill>
              <a:gsLst>
                <a:gs pos="0">
                  <a:srgbClr val="DEDEDE">
                    <a:alpha val="20000"/>
                  </a:srgbClr>
                </a:gs>
                <a:gs pos="20000">
                  <a:srgbClr val="A3A3A3">
                    <a:alpha val="100000"/>
                  </a:srgbClr>
                </a:gs>
                <a:gs pos="8000">
                  <a:srgbClr val="A2A2A2">
                    <a:alpha val="36000"/>
                  </a:srgb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  <a:effectLst>
              <a:softEdge rad="101600"/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pic>
          <p:nvPicPr>
            <p:cNvPr id="19" name="图片 18" descr="2x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6" y="4156"/>
              <a:ext cx="10837" cy="11979"/>
            </a:xfrm>
            <a:prstGeom prst="rect">
              <a:avLst/>
            </a:prstGeom>
            <a:effectLst>
              <a:outerShdw blurRad="50800" dist="25400" algn="l" rotWithShape="0">
                <a:prstClr val="black">
                  <a:alpha val="10000"/>
                </a:prstClr>
              </a:outerShdw>
            </a:effectLst>
          </p:spPr>
        </p:pic>
        <p:pic>
          <p:nvPicPr>
            <p:cNvPr id="20" name="图片 19" descr="dz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4" y="2207"/>
              <a:ext cx="1964" cy="3110"/>
            </a:xfrm>
            <a:prstGeom prst="rect">
              <a:avLst/>
            </a:prstGeom>
          </p:spPr>
        </p:pic>
        <p:pic>
          <p:nvPicPr>
            <p:cNvPr id="21" name="图片 20" descr="olha-tatdot-J80rHDsklPc-unsplash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386" r="12386"/>
            <a:stretch>
              <a:fillRect/>
            </a:stretch>
          </p:blipFill>
          <p:spPr>
            <a:xfrm>
              <a:off x="5118" y="4802"/>
              <a:ext cx="9253" cy="9227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9" h="3708">
                  <a:moveTo>
                    <a:pt x="0" y="0"/>
                  </a:moveTo>
                  <a:lnTo>
                    <a:pt x="3719" y="0"/>
                  </a:lnTo>
                  <a:lnTo>
                    <a:pt x="3719" y="3708"/>
                  </a:lnTo>
                  <a:lnTo>
                    <a:pt x="0" y="3708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32" name="组合 31"/>
          <p:cNvGrpSpPr/>
          <p:nvPr>
            <p:custDataLst>
              <p:tags r:id="rId2"/>
            </p:custDataLst>
          </p:nvPr>
        </p:nvGrpSpPr>
        <p:grpSpPr>
          <a:xfrm>
            <a:off x="4572000" y="2065020"/>
            <a:ext cx="1732280" cy="2463800"/>
            <a:chOff x="4326" y="2207"/>
            <a:chExt cx="10836" cy="14924"/>
          </a:xfrm>
        </p:grpSpPr>
        <p:sp>
          <p:nvSpPr>
            <p:cNvPr id="33" name="图形 24"/>
            <p:cNvSpPr/>
            <p:nvPr>
              <p:custDataLst>
                <p:tags r:id="rId14"/>
              </p:custDataLst>
            </p:nvPr>
          </p:nvSpPr>
          <p:spPr>
            <a:xfrm>
              <a:off x="4326" y="6197"/>
              <a:ext cx="10837" cy="10935"/>
            </a:xfrm>
            <a:custGeom>
              <a:avLst/>
              <a:gdLst>
                <a:gd name="connsiteX0" fmla="*/ 2074928 w 2080736"/>
                <a:gd name="connsiteY0" fmla="*/ -223 h 1627503"/>
                <a:gd name="connsiteX1" fmla="*/ 5050 w 2080736"/>
                <a:gd name="connsiteY1" fmla="*/ -223 h 1627503"/>
                <a:gd name="connsiteX2" fmla="*/ -188 w 2080736"/>
                <a:gd name="connsiteY2" fmla="*/ 3492 h 1627503"/>
                <a:gd name="connsiteX3" fmla="*/ -188 w 2080736"/>
                <a:gd name="connsiteY3" fmla="*/ 1596644 h 1627503"/>
                <a:gd name="connsiteX4" fmla="*/ 48580 w 2080736"/>
                <a:gd name="connsiteY4" fmla="*/ 1626838 h 1627503"/>
                <a:gd name="connsiteX5" fmla="*/ 2030923 w 2080736"/>
                <a:gd name="connsiteY5" fmla="*/ 1625981 h 1627503"/>
                <a:gd name="connsiteX6" fmla="*/ 2080548 w 2080736"/>
                <a:gd name="connsiteY6" fmla="*/ 1595977 h 1627503"/>
                <a:gd name="connsiteX7" fmla="*/ 2080548 w 2080736"/>
                <a:gd name="connsiteY7" fmla="*/ 3492 h 1627503"/>
                <a:gd name="connsiteX8" fmla="*/ 2074928 w 2080736"/>
                <a:gd name="connsiteY8" fmla="*/ -223 h 162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0736" h="1627503">
                  <a:moveTo>
                    <a:pt x="2074928" y="-223"/>
                  </a:moveTo>
                  <a:lnTo>
                    <a:pt x="5050" y="-223"/>
                  </a:lnTo>
                  <a:cubicBezTo>
                    <a:pt x="2193" y="-223"/>
                    <a:pt x="-188" y="1492"/>
                    <a:pt x="-188" y="3492"/>
                  </a:cubicBezTo>
                  <a:lnTo>
                    <a:pt x="-188" y="1596644"/>
                  </a:lnTo>
                  <a:cubicBezTo>
                    <a:pt x="-188" y="1615122"/>
                    <a:pt x="22957" y="1630076"/>
                    <a:pt x="48580" y="1626838"/>
                  </a:cubicBezTo>
                  <a:cubicBezTo>
                    <a:pt x="915355" y="1517205"/>
                    <a:pt x="1226441" y="1535493"/>
                    <a:pt x="2030923" y="1625981"/>
                  </a:cubicBezTo>
                  <a:cubicBezTo>
                    <a:pt x="2056926" y="1628838"/>
                    <a:pt x="2080548" y="1614646"/>
                    <a:pt x="2080548" y="1595977"/>
                  </a:cubicBezTo>
                  <a:lnTo>
                    <a:pt x="2080548" y="3492"/>
                  </a:lnTo>
                  <a:cubicBezTo>
                    <a:pt x="2080167" y="1396"/>
                    <a:pt x="2077881" y="-223"/>
                    <a:pt x="2074928" y="-223"/>
                  </a:cubicBezTo>
                  <a:close/>
                </a:path>
              </a:pathLst>
            </a:custGeom>
            <a:gradFill>
              <a:gsLst>
                <a:gs pos="0">
                  <a:srgbClr val="DEDEDE">
                    <a:alpha val="20000"/>
                  </a:srgbClr>
                </a:gs>
                <a:gs pos="20000">
                  <a:srgbClr val="A3A3A3">
                    <a:alpha val="100000"/>
                  </a:srgbClr>
                </a:gs>
                <a:gs pos="8000">
                  <a:srgbClr val="A2A2A2">
                    <a:alpha val="36000"/>
                  </a:srgb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  <a:effectLst>
              <a:softEdge rad="101600"/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pic>
          <p:nvPicPr>
            <p:cNvPr id="34" name="图片 33" descr="2x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6" y="4156"/>
              <a:ext cx="10837" cy="11979"/>
            </a:xfrm>
            <a:prstGeom prst="rect">
              <a:avLst/>
            </a:prstGeom>
            <a:effectLst>
              <a:outerShdw blurRad="50800" dist="25400" algn="l" rotWithShape="0">
                <a:prstClr val="black">
                  <a:alpha val="10000"/>
                </a:prstClr>
              </a:outerShdw>
            </a:effectLst>
          </p:spPr>
        </p:pic>
        <p:pic>
          <p:nvPicPr>
            <p:cNvPr id="35" name="图片 34" descr="dz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4" y="2207"/>
              <a:ext cx="1964" cy="3110"/>
            </a:xfrm>
            <a:prstGeom prst="rect">
              <a:avLst/>
            </a:prstGeom>
          </p:spPr>
        </p:pic>
        <p:pic>
          <p:nvPicPr>
            <p:cNvPr id="36" name="图片 35" descr="olha-tatdot-J80rHDsklPc-unsplash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965" t="13160" r="21965" b="13160"/>
            <a:stretch>
              <a:fillRect/>
            </a:stretch>
          </p:blipFill>
          <p:spPr>
            <a:xfrm>
              <a:off x="5118" y="4802"/>
              <a:ext cx="9253" cy="9227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9" h="3708">
                  <a:moveTo>
                    <a:pt x="0" y="0"/>
                  </a:moveTo>
                  <a:lnTo>
                    <a:pt x="3719" y="0"/>
                  </a:lnTo>
                  <a:lnTo>
                    <a:pt x="3719" y="3708"/>
                  </a:lnTo>
                  <a:lnTo>
                    <a:pt x="0" y="3708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27" name="组合 26"/>
          <p:cNvGrpSpPr/>
          <p:nvPr>
            <p:custDataLst>
              <p:tags r:id="rId3"/>
            </p:custDataLst>
          </p:nvPr>
        </p:nvGrpSpPr>
        <p:grpSpPr>
          <a:xfrm>
            <a:off x="2771775" y="2807335"/>
            <a:ext cx="1640840" cy="2336165"/>
            <a:chOff x="4326" y="2207"/>
            <a:chExt cx="10836" cy="14924"/>
          </a:xfrm>
        </p:grpSpPr>
        <p:sp>
          <p:nvSpPr>
            <p:cNvPr id="28" name="图形 24"/>
            <p:cNvSpPr/>
            <p:nvPr>
              <p:custDataLst>
                <p:tags r:id="rId10"/>
              </p:custDataLst>
            </p:nvPr>
          </p:nvSpPr>
          <p:spPr>
            <a:xfrm>
              <a:off x="4326" y="6197"/>
              <a:ext cx="10837" cy="10935"/>
            </a:xfrm>
            <a:custGeom>
              <a:avLst/>
              <a:gdLst>
                <a:gd name="connsiteX0" fmla="*/ 2074928 w 2080736"/>
                <a:gd name="connsiteY0" fmla="*/ -223 h 1627503"/>
                <a:gd name="connsiteX1" fmla="*/ 5050 w 2080736"/>
                <a:gd name="connsiteY1" fmla="*/ -223 h 1627503"/>
                <a:gd name="connsiteX2" fmla="*/ -188 w 2080736"/>
                <a:gd name="connsiteY2" fmla="*/ 3492 h 1627503"/>
                <a:gd name="connsiteX3" fmla="*/ -188 w 2080736"/>
                <a:gd name="connsiteY3" fmla="*/ 1596644 h 1627503"/>
                <a:gd name="connsiteX4" fmla="*/ 48580 w 2080736"/>
                <a:gd name="connsiteY4" fmla="*/ 1626838 h 1627503"/>
                <a:gd name="connsiteX5" fmla="*/ 2030923 w 2080736"/>
                <a:gd name="connsiteY5" fmla="*/ 1625981 h 1627503"/>
                <a:gd name="connsiteX6" fmla="*/ 2080548 w 2080736"/>
                <a:gd name="connsiteY6" fmla="*/ 1595977 h 1627503"/>
                <a:gd name="connsiteX7" fmla="*/ 2080548 w 2080736"/>
                <a:gd name="connsiteY7" fmla="*/ 3492 h 1627503"/>
                <a:gd name="connsiteX8" fmla="*/ 2074928 w 2080736"/>
                <a:gd name="connsiteY8" fmla="*/ -223 h 162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0736" h="1627503">
                  <a:moveTo>
                    <a:pt x="2074928" y="-223"/>
                  </a:moveTo>
                  <a:lnTo>
                    <a:pt x="5050" y="-223"/>
                  </a:lnTo>
                  <a:cubicBezTo>
                    <a:pt x="2193" y="-223"/>
                    <a:pt x="-188" y="1492"/>
                    <a:pt x="-188" y="3492"/>
                  </a:cubicBezTo>
                  <a:lnTo>
                    <a:pt x="-188" y="1596644"/>
                  </a:lnTo>
                  <a:cubicBezTo>
                    <a:pt x="-188" y="1615122"/>
                    <a:pt x="22957" y="1630076"/>
                    <a:pt x="48580" y="1626838"/>
                  </a:cubicBezTo>
                  <a:cubicBezTo>
                    <a:pt x="915355" y="1517205"/>
                    <a:pt x="1226441" y="1535493"/>
                    <a:pt x="2030923" y="1625981"/>
                  </a:cubicBezTo>
                  <a:cubicBezTo>
                    <a:pt x="2056926" y="1628838"/>
                    <a:pt x="2080548" y="1614646"/>
                    <a:pt x="2080548" y="1595977"/>
                  </a:cubicBezTo>
                  <a:lnTo>
                    <a:pt x="2080548" y="3492"/>
                  </a:lnTo>
                  <a:cubicBezTo>
                    <a:pt x="2080167" y="1396"/>
                    <a:pt x="2077881" y="-223"/>
                    <a:pt x="2074928" y="-223"/>
                  </a:cubicBezTo>
                  <a:close/>
                </a:path>
              </a:pathLst>
            </a:custGeom>
            <a:gradFill>
              <a:gsLst>
                <a:gs pos="0">
                  <a:srgbClr val="DEDEDE">
                    <a:alpha val="20000"/>
                  </a:srgbClr>
                </a:gs>
                <a:gs pos="20000">
                  <a:srgbClr val="A3A3A3">
                    <a:alpha val="100000"/>
                  </a:srgbClr>
                </a:gs>
                <a:gs pos="8000">
                  <a:srgbClr val="A2A2A2">
                    <a:alpha val="36000"/>
                  </a:srgb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  <a:effectLst>
              <a:softEdge rad="101600"/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pic>
          <p:nvPicPr>
            <p:cNvPr id="29" name="图片 28" descr="2x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6" y="4156"/>
              <a:ext cx="10837" cy="11979"/>
            </a:xfrm>
            <a:prstGeom prst="rect">
              <a:avLst/>
            </a:prstGeom>
            <a:effectLst>
              <a:outerShdw blurRad="50800" dist="25400" algn="l" rotWithShape="0">
                <a:prstClr val="black">
                  <a:alpha val="10000"/>
                </a:prstClr>
              </a:outerShdw>
            </a:effectLst>
          </p:spPr>
        </p:pic>
        <p:pic>
          <p:nvPicPr>
            <p:cNvPr id="30" name="图片 29" descr="dz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4" y="2207"/>
              <a:ext cx="1964" cy="3110"/>
            </a:xfrm>
            <a:prstGeom prst="rect">
              <a:avLst/>
            </a:prstGeom>
          </p:spPr>
        </p:pic>
        <p:pic>
          <p:nvPicPr>
            <p:cNvPr id="31" name="图片 30" descr="olha-tatdot-J80rHDsklPc-unsplash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166" t="13111" r="23166" b="13111"/>
            <a:stretch>
              <a:fillRect/>
            </a:stretch>
          </p:blipFill>
          <p:spPr>
            <a:xfrm>
              <a:off x="5118" y="4802"/>
              <a:ext cx="9253" cy="9227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9" h="3708">
                  <a:moveTo>
                    <a:pt x="0" y="0"/>
                  </a:moveTo>
                  <a:lnTo>
                    <a:pt x="3719" y="0"/>
                  </a:lnTo>
                  <a:lnTo>
                    <a:pt x="3719" y="3708"/>
                  </a:lnTo>
                  <a:lnTo>
                    <a:pt x="0" y="3708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47" name="组合 46"/>
          <p:cNvGrpSpPr/>
          <p:nvPr>
            <p:custDataLst>
              <p:tags r:id="rId4"/>
            </p:custDataLst>
          </p:nvPr>
        </p:nvGrpSpPr>
        <p:grpSpPr>
          <a:xfrm>
            <a:off x="6520815" y="2785110"/>
            <a:ext cx="1680210" cy="2314575"/>
            <a:chOff x="4326" y="2207"/>
            <a:chExt cx="10836" cy="14924"/>
          </a:xfrm>
        </p:grpSpPr>
        <p:sp>
          <p:nvSpPr>
            <p:cNvPr id="48" name="图形 24"/>
            <p:cNvSpPr/>
            <p:nvPr>
              <p:custDataLst>
                <p:tags r:id="rId6"/>
              </p:custDataLst>
            </p:nvPr>
          </p:nvSpPr>
          <p:spPr>
            <a:xfrm>
              <a:off x="4326" y="6197"/>
              <a:ext cx="10837" cy="10935"/>
            </a:xfrm>
            <a:custGeom>
              <a:avLst/>
              <a:gdLst>
                <a:gd name="connsiteX0" fmla="*/ 2074928 w 2080736"/>
                <a:gd name="connsiteY0" fmla="*/ -223 h 1627503"/>
                <a:gd name="connsiteX1" fmla="*/ 5050 w 2080736"/>
                <a:gd name="connsiteY1" fmla="*/ -223 h 1627503"/>
                <a:gd name="connsiteX2" fmla="*/ -188 w 2080736"/>
                <a:gd name="connsiteY2" fmla="*/ 3492 h 1627503"/>
                <a:gd name="connsiteX3" fmla="*/ -188 w 2080736"/>
                <a:gd name="connsiteY3" fmla="*/ 1596644 h 1627503"/>
                <a:gd name="connsiteX4" fmla="*/ 48580 w 2080736"/>
                <a:gd name="connsiteY4" fmla="*/ 1626838 h 1627503"/>
                <a:gd name="connsiteX5" fmla="*/ 2030923 w 2080736"/>
                <a:gd name="connsiteY5" fmla="*/ 1625981 h 1627503"/>
                <a:gd name="connsiteX6" fmla="*/ 2080548 w 2080736"/>
                <a:gd name="connsiteY6" fmla="*/ 1595977 h 1627503"/>
                <a:gd name="connsiteX7" fmla="*/ 2080548 w 2080736"/>
                <a:gd name="connsiteY7" fmla="*/ 3492 h 1627503"/>
                <a:gd name="connsiteX8" fmla="*/ 2074928 w 2080736"/>
                <a:gd name="connsiteY8" fmla="*/ -223 h 162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0736" h="1627503">
                  <a:moveTo>
                    <a:pt x="2074928" y="-223"/>
                  </a:moveTo>
                  <a:lnTo>
                    <a:pt x="5050" y="-223"/>
                  </a:lnTo>
                  <a:cubicBezTo>
                    <a:pt x="2193" y="-223"/>
                    <a:pt x="-188" y="1492"/>
                    <a:pt x="-188" y="3492"/>
                  </a:cubicBezTo>
                  <a:lnTo>
                    <a:pt x="-188" y="1596644"/>
                  </a:lnTo>
                  <a:cubicBezTo>
                    <a:pt x="-188" y="1615122"/>
                    <a:pt x="22957" y="1630076"/>
                    <a:pt x="48580" y="1626838"/>
                  </a:cubicBezTo>
                  <a:cubicBezTo>
                    <a:pt x="915355" y="1517205"/>
                    <a:pt x="1226441" y="1535493"/>
                    <a:pt x="2030923" y="1625981"/>
                  </a:cubicBezTo>
                  <a:cubicBezTo>
                    <a:pt x="2056926" y="1628838"/>
                    <a:pt x="2080548" y="1614646"/>
                    <a:pt x="2080548" y="1595977"/>
                  </a:cubicBezTo>
                  <a:lnTo>
                    <a:pt x="2080548" y="3492"/>
                  </a:lnTo>
                  <a:cubicBezTo>
                    <a:pt x="2080167" y="1396"/>
                    <a:pt x="2077881" y="-223"/>
                    <a:pt x="2074928" y="-223"/>
                  </a:cubicBezTo>
                  <a:close/>
                </a:path>
              </a:pathLst>
            </a:custGeom>
            <a:gradFill>
              <a:gsLst>
                <a:gs pos="0">
                  <a:srgbClr val="DEDEDE">
                    <a:alpha val="20000"/>
                  </a:srgbClr>
                </a:gs>
                <a:gs pos="20000">
                  <a:srgbClr val="A3A3A3">
                    <a:alpha val="100000"/>
                  </a:srgbClr>
                </a:gs>
                <a:gs pos="8000">
                  <a:srgbClr val="A2A2A2">
                    <a:alpha val="36000"/>
                  </a:srgb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  <a:effectLst>
              <a:softEdge rad="101600"/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pic>
          <p:nvPicPr>
            <p:cNvPr id="49" name="图片 48" descr="2x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6" y="4156"/>
              <a:ext cx="10837" cy="11979"/>
            </a:xfrm>
            <a:prstGeom prst="rect">
              <a:avLst/>
            </a:prstGeom>
            <a:effectLst>
              <a:outerShdw blurRad="50800" dist="25400" algn="l" rotWithShape="0">
                <a:prstClr val="black">
                  <a:alpha val="10000"/>
                </a:prstClr>
              </a:outerShdw>
            </a:effectLst>
          </p:spPr>
        </p:pic>
        <p:pic>
          <p:nvPicPr>
            <p:cNvPr id="50" name="图片 49" descr="dz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4" y="2207"/>
              <a:ext cx="1964" cy="3110"/>
            </a:xfrm>
            <a:prstGeom prst="rect">
              <a:avLst/>
            </a:prstGeom>
          </p:spPr>
        </p:pic>
        <p:pic>
          <p:nvPicPr>
            <p:cNvPr id="51" name="图片 50" descr="olha-tatdot-J80rHDsklPc-unsplash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396" r="12396"/>
            <a:stretch>
              <a:fillRect/>
            </a:stretch>
          </p:blipFill>
          <p:spPr>
            <a:xfrm>
              <a:off x="5118" y="4802"/>
              <a:ext cx="9253" cy="9227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9" h="3708">
                  <a:moveTo>
                    <a:pt x="0" y="0"/>
                  </a:moveTo>
                  <a:lnTo>
                    <a:pt x="3719" y="0"/>
                  </a:lnTo>
                  <a:lnTo>
                    <a:pt x="3719" y="3708"/>
                  </a:lnTo>
                  <a:lnTo>
                    <a:pt x="0" y="3708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25" name="wps左边框"/>
          <p:cNvSpPr/>
          <p:nvPr>
            <p:custDataLst>
              <p:tags r:id="rId5"/>
            </p:custDataLst>
          </p:nvPr>
        </p:nvSpPr>
        <p:spPr>
          <a:xfrm>
            <a:off x="597842" y="958215"/>
            <a:ext cx="7851140" cy="110680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利用假期</a:t>
            </a:r>
            <a:r>
              <a:rPr lang="zh-CN" altLang="zh-CN" dirty="0">
                <a:solidFill>
                  <a:schemeClr val="tx1"/>
                </a:solidFill>
                <a:sym typeface="+mn-ea"/>
              </a:rPr>
              <a:t>分楼宇、分岗位、分批次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组织值班员、巡逻岗、消控室值班人员集中进行安全培训，通过培训让员工掌握突发事件的汇报与处置流程。</a:t>
            </a:r>
            <a:endParaRPr lang="zh-CN" altLang="en-US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pic>
        <p:nvPicPr>
          <p:cNvPr id="24" name="Picture 2" descr="D:\DESKTOP\360截图20241209110022066.jpg"/>
          <p:cNvPicPr>
            <a:picLocks noChangeAspect="1" noChangeArrowheads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636" y="21020"/>
            <a:ext cx="1973478" cy="6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培训演练</a:t>
            </a:r>
            <a:endParaRPr sz="2400" dirty="0">
              <a:solidFill>
                <a:prstClr val="black">
                  <a:lumMod val="65000"/>
                  <a:lumOff val="35000"/>
                </a:prstClr>
              </a:solidFill>
              <a:sym typeface="+mn-ea"/>
            </a:endParaRPr>
          </a:p>
        </p:txBody>
      </p:sp>
      <p:pic>
        <p:nvPicPr>
          <p:cNvPr id="4" name="图片 3" descr="客服技能考核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669" y="2193032"/>
            <a:ext cx="1667782" cy="12505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0889785e4d5da6e0cf7105997c13cdb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23" y="2211710"/>
            <a:ext cx="1667782" cy="125083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41381717d3fd5d1d574fa5a9ec5079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633670"/>
            <a:ext cx="1667782" cy="12505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客服技能考核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571" y="3633670"/>
            <a:ext cx="1667782" cy="1250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405" y="3633340"/>
            <a:ext cx="1668434" cy="12508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56" r="20660"/>
          <a:stretch>
            <a:fillRect/>
          </a:stretch>
        </p:blipFill>
        <p:spPr>
          <a:xfrm>
            <a:off x="5809483" y="2193032"/>
            <a:ext cx="1667782" cy="12501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5" name="wps左边框"/>
          <p:cNvSpPr/>
          <p:nvPr>
            <p:custDataLst>
              <p:tags r:id="rId7"/>
            </p:custDataLst>
          </p:nvPr>
        </p:nvSpPr>
        <p:spPr>
          <a:xfrm>
            <a:off x="611505" y="915566"/>
            <a:ext cx="7851140" cy="110680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 indent="0" fontAlgn="auto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开展电梯演练、消防灭火演练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4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次、保洁专业技能培训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12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次、客服会议技能培训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次，防台防汛培训演练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次及其他突发事件处置培训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12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次。</a:t>
            </a:r>
            <a:endParaRPr lang="zh-CN" altLang="en-US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pic>
        <p:nvPicPr>
          <p:cNvPr id="10" name="Picture 2" descr="D:\DESKTOP\360截图20241209110022066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636" y="21020"/>
            <a:ext cx="1973478" cy="6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培训演练</a:t>
            </a:r>
            <a:endParaRPr sz="2400" dirty="0">
              <a:solidFill>
                <a:prstClr val="black">
                  <a:lumMod val="65000"/>
                  <a:lumOff val="35000"/>
                </a:prstClr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990" y="2447528"/>
            <a:ext cx="2140458" cy="18427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5" name="wps左边框"/>
          <p:cNvSpPr/>
          <p:nvPr>
            <p:custDataLst>
              <p:tags r:id="rId2"/>
            </p:custDataLst>
          </p:nvPr>
        </p:nvSpPr>
        <p:spPr>
          <a:xfrm>
            <a:off x="611504" y="987574"/>
            <a:ext cx="8136959" cy="110680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 indent="0" fontAlgn="auto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定期组织保洁人员进行工具使用、药剂使用、电梯保养、机械化操作等培训，通过培训持续提升员工的专业服务技能。</a:t>
            </a:r>
            <a:endParaRPr lang="zh-CN" altLang="en-US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7" y="2427734"/>
            <a:ext cx="2483437" cy="18625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444" y="2447528"/>
            <a:ext cx="2489723" cy="1867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D:\DESKTOP\360截图2024120911002206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636" y="21020"/>
            <a:ext cx="1973478" cy="6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主要工作</a:t>
            </a:r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-</a:t>
            </a:r>
            <a:r>
              <a:rPr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保洁条线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505434"/>
            <a:ext cx="1932786" cy="17338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f155efe4ab5acdac89452dadafbd4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808"/>
          <a:stretch>
            <a:fillRect/>
          </a:stretch>
        </p:blipFill>
        <p:spPr>
          <a:xfrm>
            <a:off x="2389502" y="2511128"/>
            <a:ext cx="2055757" cy="17281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efc2c2179fc7dc67008c1b2379a8f4c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421"/>
          <a:stretch>
            <a:fillRect/>
          </a:stretch>
        </p:blipFill>
        <p:spPr>
          <a:xfrm>
            <a:off x="4572000" y="2505434"/>
            <a:ext cx="2054536" cy="17395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983261ff5e905ff1dbc1868ba9d5c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421"/>
          <a:stretch>
            <a:fillRect/>
          </a:stretch>
        </p:blipFill>
        <p:spPr>
          <a:xfrm>
            <a:off x="6759606" y="2499742"/>
            <a:ext cx="2054536" cy="17395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747602" y="4299942"/>
            <a:ext cx="123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日常保洁</a:t>
            </a: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2696889" y="4299942"/>
            <a:ext cx="136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周计划保洁</a:t>
            </a: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4878777" y="4299942"/>
            <a:ext cx="136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月计划保洁</a:t>
            </a: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7197861" y="4299942"/>
            <a:ext cx="117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季度保洁</a:t>
            </a:r>
          </a:p>
        </p:txBody>
      </p:sp>
      <p:sp>
        <p:nvSpPr>
          <p:cNvPr id="12" name="wps左边框"/>
          <p:cNvSpPr/>
          <p:nvPr>
            <p:custDataLst>
              <p:tags r:id="rId9"/>
            </p:custDataLst>
          </p:nvPr>
        </p:nvSpPr>
        <p:spPr>
          <a:xfrm>
            <a:off x="611504" y="988695"/>
            <a:ext cx="7344871" cy="110680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做好日常公共区域、公共卫生间保洁之外，按要求落实计划保洁</a:t>
            </a: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。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pic>
        <p:nvPicPr>
          <p:cNvPr id="1026" name="Picture 2" descr="D:\DESKTOP\360截图20241209110022066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636" y="21020"/>
            <a:ext cx="1973478" cy="6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师生共建活动</a:t>
            </a:r>
            <a:endParaRPr sz="2400" dirty="0">
              <a:solidFill>
                <a:prstClr val="black">
                  <a:lumMod val="65000"/>
                  <a:lumOff val="35000"/>
                </a:prstClr>
              </a:solidFill>
              <a:sym typeface="+mn-ea"/>
            </a:endParaRPr>
          </a:p>
        </p:txBody>
      </p:sp>
      <p:sp>
        <p:nvSpPr>
          <p:cNvPr id="125" name="wps左边框"/>
          <p:cNvSpPr/>
          <p:nvPr>
            <p:custDataLst>
              <p:tags r:id="rId1"/>
            </p:custDataLst>
          </p:nvPr>
        </p:nvSpPr>
        <p:spPr>
          <a:xfrm>
            <a:off x="611505" y="960120"/>
            <a:ext cx="7851140" cy="82613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 indent="0" fontAlgn="auto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开展本科生、研究生座谈会，收集学生意见持续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优化服务质量；</a:t>
            </a:r>
            <a:endParaRPr lang="zh-CN" altLang="en-US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wps左边框"/>
          <p:cNvSpPr/>
          <p:nvPr>
            <p:custDataLst>
              <p:tags r:id="rId2"/>
            </p:custDataLst>
          </p:nvPr>
        </p:nvSpPr>
        <p:spPr>
          <a:xfrm>
            <a:off x="611505" y="1967230"/>
            <a:ext cx="7851140" cy="881380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 indent="0" fontAlgn="auto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精心策划教师节献花活动，为教师送上真挚的节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日祝福；</a:t>
            </a:r>
            <a:endParaRPr lang="zh-CN" altLang="en-US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wps左边框"/>
          <p:cNvSpPr/>
          <p:nvPr>
            <p:custDataLst>
              <p:tags r:id="rId3"/>
            </p:custDataLst>
          </p:nvPr>
        </p:nvSpPr>
        <p:spPr>
          <a:xfrm>
            <a:off x="611505" y="3029585"/>
            <a:ext cx="7851140" cy="862330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 indent="0" fontAlgn="auto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举行主管接待日活动，提供清洗眼镜，衣物织补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等多元化服务；</a:t>
            </a:r>
            <a:endParaRPr lang="en-US" altLang="zh-CN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wps左边框"/>
          <p:cNvSpPr/>
          <p:nvPr>
            <p:custDataLst>
              <p:tags r:id="rId4"/>
            </p:custDataLst>
          </p:nvPr>
        </p:nvSpPr>
        <p:spPr>
          <a:xfrm>
            <a:off x="611505" y="4072890"/>
            <a:ext cx="7851140" cy="74485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 indent="0" fontAlgn="auto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4.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开展学生走进后勤服务体验活动，发挥后勤育人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的重要作用；</a:t>
            </a:r>
            <a:endParaRPr lang="en-US" altLang="zh-CN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827300" y="641038"/>
            <a:ext cx="1555140" cy="2141328"/>
            <a:chOff x="5796136" y="641180"/>
            <a:chExt cx="1555140" cy="2141328"/>
          </a:xfrm>
        </p:grpSpPr>
        <p:grpSp>
          <p:nvGrpSpPr>
            <p:cNvPr id="3" name="组合 2"/>
            <p:cNvGrpSpPr/>
            <p:nvPr>
              <p:custDataLst>
                <p:tags r:id="rId18"/>
              </p:custDataLst>
            </p:nvPr>
          </p:nvGrpSpPr>
          <p:grpSpPr>
            <a:xfrm>
              <a:off x="5796136" y="641180"/>
              <a:ext cx="1555140" cy="2141328"/>
              <a:chOff x="4326" y="2207"/>
              <a:chExt cx="10837" cy="14925"/>
            </a:xfrm>
          </p:grpSpPr>
          <p:sp>
            <p:nvSpPr>
              <p:cNvPr id="11" name="图形 24"/>
              <p:cNvSpPr/>
              <p:nvPr>
                <p:custDataLst>
                  <p:tags r:id="rId20"/>
                </p:custDataLst>
              </p:nvPr>
            </p:nvSpPr>
            <p:spPr>
              <a:xfrm>
                <a:off x="4326" y="6197"/>
                <a:ext cx="10837" cy="10935"/>
              </a:xfrm>
              <a:custGeom>
                <a:avLst/>
                <a:gdLst>
                  <a:gd name="connsiteX0" fmla="*/ 2074928 w 2080736"/>
                  <a:gd name="connsiteY0" fmla="*/ -223 h 1627503"/>
                  <a:gd name="connsiteX1" fmla="*/ 5050 w 2080736"/>
                  <a:gd name="connsiteY1" fmla="*/ -223 h 1627503"/>
                  <a:gd name="connsiteX2" fmla="*/ -188 w 2080736"/>
                  <a:gd name="connsiteY2" fmla="*/ 3492 h 1627503"/>
                  <a:gd name="connsiteX3" fmla="*/ -188 w 2080736"/>
                  <a:gd name="connsiteY3" fmla="*/ 1596644 h 1627503"/>
                  <a:gd name="connsiteX4" fmla="*/ 48580 w 2080736"/>
                  <a:gd name="connsiteY4" fmla="*/ 1626838 h 1627503"/>
                  <a:gd name="connsiteX5" fmla="*/ 2030923 w 2080736"/>
                  <a:gd name="connsiteY5" fmla="*/ 1625981 h 1627503"/>
                  <a:gd name="connsiteX6" fmla="*/ 2080548 w 2080736"/>
                  <a:gd name="connsiteY6" fmla="*/ 1595977 h 1627503"/>
                  <a:gd name="connsiteX7" fmla="*/ 2080548 w 2080736"/>
                  <a:gd name="connsiteY7" fmla="*/ 3492 h 1627503"/>
                  <a:gd name="connsiteX8" fmla="*/ 2074928 w 2080736"/>
                  <a:gd name="connsiteY8" fmla="*/ -223 h 162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0736" h="1627503">
                    <a:moveTo>
                      <a:pt x="2074928" y="-223"/>
                    </a:moveTo>
                    <a:lnTo>
                      <a:pt x="5050" y="-223"/>
                    </a:lnTo>
                    <a:cubicBezTo>
                      <a:pt x="2193" y="-223"/>
                      <a:pt x="-188" y="1492"/>
                      <a:pt x="-188" y="3492"/>
                    </a:cubicBezTo>
                    <a:lnTo>
                      <a:pt x="-188" y="1596644"/>
                    </a:lnTo>
                    <a:cubicBezTo>
                      <a:pt x="-188" y="1615122"/>
                      <a:pt x="22957" y="1630076"/>
                      <a:pt x="48580" y="1626838"/>
                    </a:cubicBezTo>
                    <a:cubicBezTo>
                      <a:pt x="915355" y="1517205"/>
                      <a:pt x="1226441" y="1535493"/>
                      <a:pt x="2030923" y="1625981"/>
                    </a:cubicBezTo>
                    <a:cubicBezTo>
                      <a:pt x="2056926" y="1628838"/>
                      <a:pt x="2080548" y="1614646"/>
                      <a:pt x="2080548" y="1595977"/>
                    </a:cubicBezTo>
                    <a:lnTo>
                      <a:pt x="2080548" y="3492"/>
                    </a:lnTo>
                    <a:cubicBezTo>
                      <a:pt x="2080167" y="1396"/>
                      <a:pt x="2077881" y="-223"/>
                      <a:pt x="2074928" y="-2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>
                      <a:alpha val="20000"/>
                    </a:srgbClr>
                  </a:gs>
                  <a:gs pos="20000">
                    <a:srgbClr val="A3A3A3">
                      <a:alpha val="100000"/>
                    </a:srgbClr>
                  </a:gs>
                  <a:gs pos="8000">
                    <a:srgbClr val="A2A2A2">
                      <a:alpha val="36000"/>
                    </a:srgb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  <a:effectLst>
                <a:softEdge rad="10160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pic>
            <p:nvPicPr>
              <p:cNvPr id="12" name="图片 11" descr="2x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26" y="4156"/>
                <a:ext cx="10837" cy="11979"/>
              </a:xfrm>
              <a:prstGeom prst="rect">
                <a:avLst/>
              </a:prstGeom>
              <a:effectLst>
                <a:outerShdw blurRad="50800" dist="25400" algn="l" rotWithShape="0">
                  <a:prstClr val="black">
                    <a:alpha val="10000"/>
                  </a:prstClr>
                </a:outerShdw>
              </a:effectLst>
            </p:spPr>
          </p:pic>
          <p:pic>
            <p:nvPicPr>
              <p:cNvPr id="13" name="图片 12" descr="dz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64" y="2207"/>
                <a:ext cx="1964" cy="3110"/>
              </a:xfrm>
              <a:prstGeom prst="rect">
                <a:avLst/>
              </a:prstGeom>
            </p:spPr>
          </p:pic>
        </p:grpSp>
        <p:pic>
          <p:nvPicPr>
            <p:cNvPr id="4" name="图片 3" descr="464c2098e95b101082d2391f43248fc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5706" y="1264134"/>
              <a:ext cx="1496000" cy="112286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7" name="组合 26"/>
          <p:cNvGrpSpPr/>
          <p:nvPr/>
        </p:nvGrpSpPr>
        <p:grpSpPr>
          <a:xfrm>
            <a:off x="7423091" y="1077710"/>
            <a:ext cx="1555140" cy="2141328"/>
            <a:chOff x="7426050" y="1264905"/>
            <a:chExt cx="1555140" cy="2141328"/>
          </a:xfrm>
        </p:grpSpPr>
        <p:grpSp>
          <p:nvGrpSpPr>
            <p:cNvPr id="15" name="组合 14"/>
            <p:cNvGrpSpPr/>
            <p:nvPr>
              <p:custDataLst>
                <p:tags r:id="rId13"/>
              </p:custDataLst>
            </p:nvPr>
          </p:nvGrpSpPr>
          <p:grpSpPr>
            <a:xfrm>
              <a:off x="7426050" y="1264905"/>
              <a:ext cx="1555140" cy="2141328"/>
              <a:chOff x="4326" y="2207"/>
              <a:chExt cx="10837" cy="14925"/>
            </a:xfrm>
          </p:grpSpPr>
          <p:sp>
            <p:nvSpPr>
              <p:cNvPr id="16" name="图形 24"/>
              <p:cNvSpPr/>
              <p:nvPr>
                <p:custDataLst>
                  <p:tags r:id="rId15"/>
                </p:custDataLst>
              </p:nvPr>
            </p:nvSpPr>
            <p:spPr>
              <a:xfrm>
                <a:off x="4326" y="6197"/>
                <a:ext cx="10837" cy="10935"/>
              </a:xfrm>
              <a:custGeom>
                <a:avLst/>
                <a:gdLst>
                  <a:gd name="connsiteX0" fmla="*/ 2074928 w 2080736"/>
                  <a:gd name="connsiteY0" fmla="*/ -223 h 1627503"/>
                  <a:gd name="connsiteX1" fmla="*/ 5050 w 2080736"/>
                  <a:gd name="connsiteY1" fmla="*/ -223 h 1627503"/>
                  <a:gd name="connsiteX2" fmla="*/ -188 w 2080736"/>
                  <a:gd name="connsiteY2" fmla="*/ 3492 h 1627503"/>
                  <a:gd name="connsiteX3" fmla="*/ -188 w 2080736"/>
                  <a:gd name="connsiteY3" fmla="*/ 1596644 h 1627503"/>
                  <a:gd name="connsiteX4" fmla="*/ 48580 w 2080736"/>
                  <a:gd name="connsiteY4" fmla="*/ 1626838 h 1627503"/>
                  <a:gd name="connsiteX5" fmla="*/ 2030923 w 2080736"/>
                  <a:gd name="connsiteY5" fmla="*/ 1625981 h 1627503"/>
                  <a:gd name="connsiteX6" fmla="*/ 2080548 w 2080736"/>
                  <a:gd name="connsiteY6" fmla="*/ 1595977 h 1627503"/>
                  <a:gd name="connsiteX7" fmla="*/ 2080548 w 2080736"/>
                  <a:gd name="connsiteY7" fmla="*/ 3492 h 1627503"/>
                  <a:gd name="connsiteX8" fmla="*/ 2074928 w 2080736"/>
                  <a:gd name="connsiteY8" fmla="*/ -223 h 162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0736" h="1627503">
                    <a:moveTo>
                      <a:pt x="2074928" y="-223"/>
                    </a:moveTo>
                    <a:lnTo>
                      <a:pt x="5050" y="-223"/>
                    </a:lnTo>
                    <a:cubicBezTo>
                      <a:pt x="2193" y="-223"/>
                      <a:pt x="-188" y="1492"/>
                      <a:pt x="-188" y="3492"/>
                    </a:cubicBezTo>
                    <a:lnTo>
                      <a:pt x="-188" y="1596644"/>
                    </a:lnTo>
                    <a:cubicBezTo>
                      <a:pt x="-188" y="1615122"/>
                      <a:pt x="22957" y="1630076"/>
                      <a:pt x="48580" y="1626838"/>
                    </a:cubicBezTo>
                    <a:cubicBezTo>
                      <a:pt x="915355" y="1517205"/>
                      <a:pt x="1226441" y="1535493"/>
                      <a:pt x="2030923" y="1625981"/>
                    </a:cubicBezTo>
                    <a:cubicBezTo>
                      <a:pt x="2056926" y="1628838"/>
                      <a:pt x="2080548" y="1614646"/>
                      <a:pt x="2080548" y="1595977"/>
                    </a:cubicBezTo>
                    <a:lnTo>
                      <a:pt x="2080548" y="3492"/>
                    </a:lnTo>
                    <a:cubicBezTo>
                      <a:pt x="2080167" y="1396"/>
                      <a:pt x="2077881" y="-223"/>
                      <a:pt x="2074928" y="-2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>
                      <a:alpha val="20000"/>
                    </a:srgbClr>
                  </a:gs>
                  <a:gs pos="20000">
                    <a:srgbClr val="A3A3A3">
                      <a:alpha val="100000"/>
                    </a:srgbClr>
                  </a:gs>
                  <a:gs pos="8000">
                    <a:srgbClr val="A2A2A2">
                      <a:alpha val="36000"/>
                    </a:srgb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  <a:effectLst>
                <a:softEdge rad="10160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pic>
            <p:nvPicPr>
              <p:cNvPr id="17" name="图片 16" descr="2x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26" y="4156"/>
                <a:ext cx="10837" cy="11979"/>
              </a:xfrm>
              <a:prstGeom prst="rect">
                <a:avLst/>
              </a:prstGeom>
              <a:effectLst>
                <a:outerShdw blurRad="50800" dist="25400" algn="l" rotWithShape="0">
                  <a:prstClr val="black">
                    <a:alpha val="10000"/>
                  </a:prstClr>
                </a:outerShdw>
              </a:effectLst>
            </p:spPr>
          </p:pic>
          <p:pic>
            <p:nvPicPr>
              <p:cNvPr id="18" name="图片 17" descr="dz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64" y="2207"/>
                <a:ext cx="1964" cy="3110"/>
              </a:xfrm>
              <a:prstGeom prst="rect">
                <a:avLst/>
              </a:prstGeom>
            </p:spPr>
          </p:pic>
        </p:grpSp>
        <p:pic>
          <p:nvPicPr>
            <p:cNvPr id="10" name="图片 9" descr="d737d30e7caa317894754340685a0c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3190" y="1869099"/>
              <a:ext cx="1496000" cy="112216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4" name="组合 23"/>
          <p:cNvGrpSpPr/>
          <p:nvPr/>
        </p:nvGrpSpPr>
        <p:grpSpPr>
          <a:xfrm>
            <a:off x="5841340" y="2530790"/>
            <a:ext cx="1555140" cy="2141328"/>
            <a:chOff x="7615590" y="1584393"/>
            <a:chExt cx="1555140" cy="2141328"/>
          </a:xfrm>
        </p:grpSpPr>
        <p:grpSp>
          <p:nvGrpSpPr>
            <p:cNvPr id="20" name="组合 19"/>
            <p:cNvGrpSpPr/>
            <p:nvPr>
              <p:custDataLst>
                <p:tags r:id="rId8"/>
              </p:custDataLst>
            </p:nvPr>
          </p:nvGrpSpPr>
          <p:grpSpPr>
            <a:xfrm>
              <a:off x="7615590" y="1584393"/>
              <a:ext cx="1555140" cy="2141328"/>
              <a:chOff x="4326" y="2207"/>
              <a:chExt cx="10837" cy="14925"/>
            </a:xfrm>
          </p:grpSpPr>
          <p:sp>
            <p:nvSpPr>
              <p:cNvPr id="21" name="图形 24"/>
              <p:cNvSpPr/>
              <p:nvPr>
                <p:custDataLst>
                  <p:tags r:id="rId10"/>
                </p:custDataLst>
              </p:nvPr>
            </p:nvSpPr>
            <p:spPr>
              <a:xfrm>
                <a:off x="4326" y="6197"/>
                <a:ext cx="10837" cy="10935"/>
              </a:xfrm>
              <a:custGeom>
                <a:avLst/>
                <a:gdLst>
                  <a:gd name="connsiteX0" fmla="*/ 2074928 w 2080736"/>
                  <a:gd name="connsiteY0" fmla="*/ -223 h 1627503"/>
                  <a:gd name="connsiteX1" fmla="*/ 5050 w 2080736"/>
                  <a:gd name="connsiteY1" fmla="*/ -223 h 1627503"/>
                  <a:gd name="connsiteX2" fmla="*/ -188 w 2080736"/>
                  <a:gd name="connsiteY2" fmla="*/ 3492 h 1627503"/>
                  <a:gd name="connsiteX3" fmla="*/ -188 w 2080736"/>
                  <a:gd name="connsiteY3" fmla="*/ 1596644 h 1627503"/>
                  <a:gd name="connsiteX4" fmla="*/ 48580 w 2080736"/>
                  <a:gd name="connsiteY4" fmla="*/ 1626838 h 1627503"/>
                  <a:gd name="connsiteX5" fmla="*/ 2030923 w 2080736"/>
                  <a:gd name="connsiteY5" fmla="*/ 1625981 h 1627503"/>
                  <a:gd name="connsiteX6" fmla="*/ 2080548 w 2080736"/>
                  <a:gd name="connsiteY6" fmla="*/ 1595977 h 1627503"/>
                  <a:gd name="connsiteX7" fmla="*/ 2080548 w 2080736"/>
                  <a:gd name="connsiteY7" fmla="*/ 3492 h 1627503"/>
                  <a:gd name="connsiteX8" fmla="*/ 2074928 w 2080736"/>
                  <a:gd name="connsiteY8" fmla="*/ -223 h 162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0736" h="1627503">
                    <a:moveTo>
                      <a:pt x="2074928" y="-223"/>
                    </a:moveTo>
                    <a:lnTo>
                      <a:pt x="5050" y="-223"/>
                    </a:lnTo>
                    <a:cubicBezTo>
                      <a:pt x="2193" y="-223"/>
                      <a:pt x="-188" y="1492"/>
                      <a:pt x="-188" y="3492"/>
                    </a:cubicBezTo>
                    <a:lnTo>
                      <a:pt x="-188" y="1596644"/>
                    </a:lnTo>
                    <a:cubicBezTo>
                      <a:pt x="-188" y="1615122"/>
                      <a:pt x="22957" y="1630076"/>
                      <a:pt x="48580" y="1626838"/>
                    </a:cubicBezTo>
                    <a:cubicBezTo>
                      <a:pt x="915355" y="1517205"/>
                      <a:pt x="1226441" y="1535493"/>
                      <a:pt x="2030923" y="1625981"/>
                    </a:cubicBezTo>
                    <a:cubicBezTo>
                      <a:pt x="2056926" y="1628838"/>
                      <a:pt x="2080548" y="1614646"/>
                      <a:pt x="2080548" y="1595977"/>
                    </a:cubicBezTo>
                    <a:lnTo>
                      <a:pt x="2080548" y="3492"/>
                    </a:lnTo>
                    <a:cubicBezTo>
                      <a:pt x="2080167" y="1396"/>
                      <a:pt x="2077881" y="-223"/>
                      <a:pt x="2074928" y="-2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>
                      <a:alpha val="20000"/>
                    </a:srgbClr>
                  </a:gs>
                  <a:gs pos="20000">
                    <a:srgbClr val="A3A3A3">
                      <a:alpha val="100000"/>
                    </a:srgbClr>
                  </a:gs>
                  <a:gs pos="8000">
                    <a:srgbClr val="A2A2A2">
                      <a:alpha val="36000"/>
                    </a:srgb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  <a:effectLst>
                <a:softEdge rad="10160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pic>
            <p:nvPicPr>
              <p:cNvPr id="22" name="图片 21" descr="2x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26" y="4156"/>
                <a:ext cx="10837" cy="11979"/>
              </a:xfrm>
              <a:prstGeom prst="rect">
                <a:avLst/>
              </a:prstGeom>
              <a:effectLst>
                <a:outerShdw blurRad="50800" dist="25400" algn="l" rotWithShape="0">
                  <a:prstClr val="black">
                    <a:alpha val="10000"/>
                  </a:prstClr>
                </a:outerShdw>
              </a:effectLst>
            </p:spPr>
          </p:pic>
          <p:pic>
            <p:nvPicPr>
              <p:cNvPr id="23" name="图片 22" descr="dz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64" y="2207"/>
                <a:ext cx="1964" cy="3110"/>
              </a:xfrm>
              <a:prstGeom prst="rect">
                <a:avLst/>
              </a:prstGeom>
            </p:spPr>
          </p:pic>
        </p:grpSp>
        <p:pic>
          <p:nvPicPr>
            <p:cNvPr id="9" name="图片 8" descr="42a30ec503593c2969686b6a37e873c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3895" y="2220761"/>
              <a:ext cx="1496000" cy="112266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9" name="组合 28"/>
          <p:cNvGrpSpPr/>
          <p:nvPr/>
        </p:nvGrpSpPr>
        <p:grpSpPr>
          <a:xfrm>
            <a:off x="7440588" y="3087724"/>
            <a:ext cx="1555140" cy="1984549"/>
            <a:chOff x="7463190" y="3216983"/>
            <a:chExt cx="1555140" cy="1984549"/>
          </a:xfrm>
        </p:grpSpPr>
        <p:grpSp>
          <p:nvGrpSpPr>
            <p:cNvPr id="26" name="组合 25"/>
            <p:cNvGrpSpPr/>
            <p:nvPr/>
          </p:nvGrpSpPr>
          <p:grpSpPr>
            <a:xfrm>
              <a:off x="7463190" y="3482874"/>
              <a:ext cx="1555140" cy="1718658"/>
              <a:chOff x="5993740" y="2962818"/>
              <a:chExt cx="1555140" cy="1718658"/>
            </a:xfrm>
          </p:grpSpPr>
          <p:pic>
            <p:nvPicPr>
              <p:cNvPr id="25" name="图片 24" descr="2x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93740" y="2962818"/>
                <a:ext cx="1555140" cy="1718658"/>
              </a:xfrm>
              <a:prstGeom prst="rect">
                <a:avLst/>
              </a:prstGeom>
              <a:effectLst>
                <a:outerShdw blurRad="50800" dist="25400" algn="l" rotWithShape="0">
                  <a:prstClr val="black">
                    <a:alpha val="10000"/>
                  </a:prstClr>
                </a:outerShdw>
              </a:effectLst>
            </p:spPr>
          </p:pic>
          <p:pic>
            <p:nvPicPr>
              <p:cNvPr id="8" name="图片 7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34575" y="3259688"/>
                <a:ext cx="1496000" cy="1120979"/>
              </a:xfrm>
              <a:prstGeom prst="rect">
                <a:avLst/>
              </a:prstGeo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</p:pic>
        </p:grpSp>
        <p:pic>
          <p:nvPicPr>
            <p:cNvPr id="28" name="图片 27" descr="dz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3240" y="3216983"/>
              <a:ext cx="281840" cy="446200"/>
            </a:xfrm>
            <a:prstGeom prst="rect">
              <a:avLst/>
            </a:prstGeom>
          </p:spPr>
        </p:pic>
      </p:grpSp>
      <p:pic>
        <p:nvPicPr>
          <p:cNvPr id="30" name="Picture 2" descr="D:\DESKTOP\360截图20241209110022066.jpg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636" y="21020"/>
            <a:ext cx="1973478" cy="6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突发事件</a:t>
            </a:r>
            <a:endParaRPr sz="2400" dirty="0">
              <a:solidFill>
                <a:prstClr val="black">
                  <a:lumMod val="65000"/>
                  <a:lumOff val="35000"/>
                </a:prstClr>
              </a:solidFill>
              <a:sym typeface="+mn-ea"/>
            </a:endParaRPr>
          </a:p>
        </p:txBody>
      </p:sp>
      <p:pic>
        <p:nvPicPr>
          <p:cNvPr id="5" name="图片 4" descr="ae3fbc6ac0ca8f72beafedbc55a54c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70" y="915664"/>
            <a:ext cx="2400300" cy="18002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5d6dfac25158446d0ecace0d10afeb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776" y="2931153"/>
            <a:ext cx="2400935" cy="18002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5" name="wps左边框"/>
          <p:cNvSpPr/>
          <p:nvPr>
            <p:custDataLst>
              <p:tags r:id="rId3"/>
            </p:custDataLst>
          </p:nvPr>
        </p:nvSpPr>
        <p:spPr>
          <a:xfrm>
            <a:off x="611505" y="960120"/>
            <a:ext cx="7851140" cy="82613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1</a:t>
            </a:r>
            <a:r>
              <a:rPr lang="en-US" altLang="zh-CN" dirty="0" smtClean="0">
                <a:solidFill>
                  <a:schemeClr val="tx1"/>
                </a:solidFill>
                <a:sym typeface="+mn-ea"/>
              </a:rPr>
              <a:t>.</a:t>
            </a:r>
            <a:r>
              <a:rPr lang="zh-CN" altLang="zh-CN" dirty="0" smtClean="0">
                <a:solidFill>
                  <a:schemeClr val="tx1"/>
                </a:solidFill>
                <a:sym typeface="+mn-ea"/>
              </a:rPr>
              <a:t>迎战台风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zh-CN" dirty="0" smtClean="0">
                <a:solidFill>
                  <a:schemeClr val="tx1"/>
                </a:solidFill>
                <a:sym typeface="+mn-ea"/>
              </a:rPr>
              <a:t>贝碧嘉”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、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“普拉桑”等 </a:t>
            </a:r>
            <a:r>
              <a:rPr lang="zh-CN" altLang="zh-CN" dirty="0" smtClean="0">
                <a:solidFill>
                  <a:schemeClr val="tx1"/>
                </a:solidFill>
                <a:sym typeface="+mn-ea"/>
              </a:rPr>
              <a:t>，</a:t>
            </a:r>
            <a:endParaRPr lang="en-US" altLang="zh-CN" dirty="0" smtClean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>
                <a:solidFill>
                  <a:schemeClr val="tx1"/>
                </a:solidFill>
                <a:sym typeface="+mn-ea"/>
              </a:rPr>
              <a:t>做好</a:t>
            </a:r>
            <a:r>
              <a:rPr lang="zh-CN" altLang="zh-CN" dirty="0">
                <a:solidFill>
                  <a:schemeClr val="tx1"/>
                </a:solidFill>
                <a:sym typeface="+mn-ea"/>
              </a:rPr>
              <a:t>防汛抗台工作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；</a:t>
            </a:r>
            <a:endParaRPr lang="zh-CN" altLang="zh-CN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wps左边框"/>
          <p:cNvSpPr/>
          <p:nvPr>
            <p:custDataLst>
              <p:tags r:id="rId4"/>
            </p:custDataLst>
          </p:nvPr>
        </p:nvSpPr>
        <p:spPr>
          <a:xfrm>
            <a:off x="611505" y="1945640"/>
            <a:ext cx="7851140" cy="82613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2.9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月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14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日、</a:t>
            </a:r>
            <a:r>
              <a:rPr lang="en-US" altLang="zh-CN" dirty="0" smtClean="0">
                <a:solidFill>
                  <a:schemeClr val="tx1"/>
                </a:solidFill>
                <a:sym typeface="+mn-ea"/>
              </a:rPr>
              <a:t>10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月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日</a:t>
            </a:r>
            <a:r>
              <a:rPr lang="zh-CN" altLang="zh-CN" dirty="0">
                <a:solidFill>
                  <a:schemeClr val="tx1"/>
                </a:solidFill>
                <a:sym typeface="+mn-ea"/>
              </a:rPr>
              <a:t>市政高压停电，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迅速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调集值班</a:t>
            </a:r>
            <a:endParaRPr lang="en-US" altLang="zh-CN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人员排查线路，以最快的时间恢复供电；</a:t>
            </a:r>
            <a:endParaRPr lang="zh-CN" altLang="en-US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wps左边框"/>
          <p:cNvSpPr/>
          <p:nvPr>
            <p:custDataLst>
              <p:tags r:id="rId5"/>
            </p:custDataLst>
          </p:nvPr>
        </p:nvSpPr>
        <p:spPr>
          <a:xfrm>
            <a:off x="611505" y="2931795"/>
            <a:ext cx="7851140" cy="82613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下半年电梯困人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13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起，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消防烟感报警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20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起，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联动及时、处置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得当，无重大损失；</a:t>
            </a:r>
            <a:endParaRPr lang="en-US" altLang="zh-CN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sp>
        <p:nvSpPr>
          <p:cNvPr id="8" name="wps左边框"/>
          <p:cNvSpPr/>
          <p:nvPr>
            <p:custDataLst>
              <p:tags r:id="rId6"/>
            </p:custDataLst>
          </p:nvPr>
        </p:nvSpPr>
        <p:spPr>
          <a:xfrm>
            <a:off x="611505" y="3867785"/>
            <a:ext cx="7851140" cy="82613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4.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协助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处置上访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事件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11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起；</a:t>
            </a:r>
            <a:endParaRPr lang="en-US" altLang="zh-CN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pic>
        <p:nvPicPr>
          <p:cNvPr id="9" name="Picture 2" descr="D:\DESKTOP\360截图20241209110022066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636" y="21020"/>
            <a:ext cx="1973478" cy="6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员工关怀</a:t>
            </a:r>
          </a:p>
        </p:txBody>
      </p:sp>
      <p:sp>
        <p:nvSpPr>
          <p:cNvPr id="125" name="wps左边框"/>
          <p:cNvSpPr/>
          <p:nvPr>
            <p:custDataLst>
              <p:tags r:id="rId1"/>
            </p:custDataLst>
          </p:nvPr>
        </p:nvSpPr>
        <p:spPr>
          <a:xfrm>
            <a:off x="600105" y="771550"/>
            <a:ext cx="7851140" cy="82613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kern="0" dirty="0">
                <a:ln>
                  <a:noFill/>
                  <a:prstDash val="sysDot"/>
                </a:ln>
                <a:solidFill>
                  <a:schemeClr val="tx1"/>
                </a:solidFill>
                <a:sym typeface="+mn-ea"/>
              </a:rPr>
              <a:t>开展爱心捐赠活动，秉持互帮互助的精神，为社会和谐贡献一份</a:t>
            </a:r>
            <a:r>
              <a:rPr lang="zh-CN" altLang="en-US" kern="0" dirty="0" smtClean="0">
                <a:ln>
                  <a:noFill/>
                  <a:prstDash val="sysDot"/>
                </a:ln>
                <a:solidFill>
                  <a:schemeClr val="tx1"/>
                </a:solidFill>
                <a:sym typeface="+mn-ea"/>
              </a:rPr>
              <a:t>力量；</a:t>
            </a:r>
            <a:endParaRPr lang="zh-CN" altLang="en-US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wps左边框"/>
          <p:cNvSpPr/>
          <p:nvPr>
            <p:custDataLst>
              <p:tags r:id="rId2"/>
            </p:custDataLst>
          </p:nvPr>
        </p:nvSpPr>
        <p:spPr>
          <a:xfrm>
            <a:off x="600105" y="2797606"/>
            <a:ext cx="7851140" cy="82613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kern="0" dirty="0">
                <a:ln>
                  <a:noFill/>
                  <a:prstDash val="sysDot"/>
                </a:ln>
                <a:solidFill>
                  <a:schemeClr val="tx1"/>
                </a:solidFill>
                <a:sym typeface="+mn-ea"/>
              </a:rPr>
              <a:t>开展下半年员工生日会，共同为过生日的员工送上诚挚</a:t>
            </a:r>
            <a:r>
              <a:rPr lang="zh-CN" altLang="en-US" kern="0" dirty="0" smtClean="0">
                <a:ln>
                  <a:noFill/>
                  <a:prstDash val="sysDot"/>
                </a:ln>
                <a:solidFill>
                  <a:schemeClr val="tx1"/>
                </a:solidFill>
                <a:sym typeface="+mn-ea"/>
              </a:rPr>
              <a:t>祝福；</a:t>
            </a:r>
            <a:endParaRPr lang="zh-CN" altLang="en-US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pic>
        <p:nvPicPr>
          <p:cNvPr id="55" name="图片 55" descr="2d58cf2d6487c27b2db72c69e31ab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34" y="1425322"/>
            <a:ext cx="1750060" cy="131254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6" name="图片 56" descr="00649dc9d39f4492495b828935a496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157" y="1456184"/>
            <a:ext cx="1786255" cy="131254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图片 2" descr="员工生日会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272" y="3507854"/>
            <a:ext cx="1748155" cy="13112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8" name="图片 38" descr="上半年员工生日会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285" y="3518649"/>
            <a:ext cx="1734185" cy="13004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2" descr="D:\DESKTOP\360截图20241209110022066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636" y="21020"/>
            <a:ext cx="1973478" cy="6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能耗监测管理</a:t>
            </a:r>
          </a:p>
        </p:txBody>
      </p:sp>
      <p:sp>
        <p:nvSpPr>
          <p:cNvPr id="125" name="wps左边框"/>
          <p:cNvSpPr/>
          <p:nvPr>
            <p:custDataLst>
              <p:tags r:id="rId1"/>
            </p:custDataLst>
          </p:nvPr>
        </p:nvSpPr>
        <p:spPr>
          <a:xfrm>
            <a:off x="611505" y="843915"/>
            <a:ext cx="6696799" cy="82613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对管理区域用电情况进行统计分析，采取措施有效降低能耗</a:t>
            </a:r>
            <a:endParaRPr lang="zh-CN" altLang="en-US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3600" y="1915964"/>
            <a:ext cx="3600400" cy="212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——</a:t>
            </a:r>
            <a:r>
              <a:rPr lang="zh-CN" altLang="en-US" dirty="0"/>
              <a:t>能耗监测统计分析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——</a:t>
            </a:r>
            <a:r>
              <a:rPr lang="zh-CN" altLang="en-US" dirty="0"/>
              <a:t>异常情况汇报排查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——</a:t>
            </a:r>
            <a:r>
              <a:rPr lang="zh-CN" altLang="en-US" dirty="0"/>
              <a:t>节能降耗宣传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——</a:t>
            </a:r>
            <a:r>
              <a:rPr lang="zh-CN" altLang="en-US" dirty="0"/>
              <a:t>巡查及时发现漏水漏电问题，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夜间巡查关闭公共区域照明</a:t>
            </a:r>
          </a:p>
        </p:txBody>
      </p:sp>
      <p:graphicFrame>
        <p:nvGraphicFramePr>
          <p:cNvPr id="7" name="图表 6"/>
          <p:cNvGraphicFramePr/>
          <p:nvPr/>
        </p:nvGraphicFramePr>
        <p:xfrm>
          <a:off x="4067944" y="1563638"/>
          <a:ext cx="499830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D:\DESKTOP\360截图2024120911002206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636" y="21020"/>
            <a:ext cx="1973478" cy="6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五</a:t>
            </a:r>
            <a:r>
              <a:rPr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、明年工作重点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9552" y="843558"/>
            <a:ext cx="8352928" cy="4154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600" dirty="0"/>
              <a:t>进一步提升现场服务品质，切实落实计划保洁，关注季节变化做好环境保障工作，建</a:t>
            </a:r>
            <a:r>
              <a:rPr lang="zh-CN" altLang="en-US" sz="1600" dirty="0"/>
              <a:t>立</a:t>
            </a:r>
            <a:r>
              <a:rPr lang="zh-CN" altLang="zh-CN" sz="1600" dirty="0"/>
              <a:t>一支专项保洁技能班组，以应对楼宇特殊环境下保洁工作。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600" dirty="0"/>
              <a:t>进一步提升会务客服人员的素质培养，进行客服人员优化调整，从形象和综合素质上进一步提升，符合双一流高校需求。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600" dirty="0"/>
              <a:t>做好楼宇安全管理，落实月度隐患排查</a:t>
            </a:r>
            <a:r>
              <a:rPr lang="zh-CN" altLang="en-US" sz="1600" dirty="0"/>
              <a:t>、</a:t>
            </a:r>
            <a:r>
              <a:rPr lang="zh-CN" altLang="zh-CN" sz="1600" dirty="0"/>
              <a:t>日常巡查</a:t>
            </a:r>
            <a:r>
              <a:rPr lang="zh-CN" altLang="en-US" sz="1600" dirty="0"/>
              <a:t>、</a:t>
            </a:r>
            <a:r>
              <a:rPr lang="zh-CN" altLang="zh-CN" sz="1600" dirty="0"/>
              <a:t>闭岗巡查</a:t>
            </a:r>
            <a:r>
              <a:rPr lang="zh-CN" altLang="en-US" sz="1600" dirty="0"/>
              <a:t>、</a:t>
            </a:r>
            <a:r>
              <a:rPr lang="zh-CN" altLang="zh-CN" sz="1600" dirty="0"/>
              <a:t>夜间检查，梳理楼宇重点要害部位，加强员工安全教育培训，处置突发事件技能，开展专项应急演练，</a:t>
            </a:r>
            <a:r>
              <a:rPr lang="zh-CN" altLang="en-US" sz="1600" dirty="0"/>
              <a:t>完善</a:t>
            </a:r>
            <a:r>
              <a:rPr lang="zh-CN" altLang="zh-CN" sz="1600" dirty="0"/>
              <a:t>安全联动措施。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600" dirty="0"/>
              <a:t>加强与学院沟通，定期走访，定期开展学生权益座谈会，以客户关注为焦点，开展师生共建活动，进一步提升客户满意度。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600" dirty="0"/>
              <a:t>对楼宇能耗梳理，拿出具体措施方案，达到节能降耗目的。</a:t>
            </a: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endParaRPr lang="zh-CN" altLang="zh-CN" sz="1600" dirty="0"/>
          </a:p>
        </p:txBody>
      </p:sp>
      <p:pic>
        <p:nvPicPr>
          <p:cNvPr id="5" name="Picture 2" descr="D:\DESKTOP\360截图202412091100220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636" y="21020"/>
            <a:ext cx="1973478" cy="6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 bwMode="auto">
          <a:xfrm>
            <a:off x="4230803" y="1419622"/>
            <a:ext cx="1440000" cy="1440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381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3450" y="1712705"/>
            <a:ext cx="894813" cy="948895"/>
          </a:xfrm>
          <a:prstGeom prst="rect">
            <a:avLst/>
          </a:prstGeom>
          <a:noFill/>
        </p:spPr>
        <p:txBody>
          <a:bodyPr wrap="square" lIns="101522" tIns="50759" rIns="101522" bIns="50759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r>
              <a:rPr lang="zh-CN" altLang="en-US" sz="5500" dirty="0"/>
              <a:t>观</a:t>
            </a:r>
          </a:p>
        </p:txBody>
      </p:sp>
      <p:sp>
        <p:nvSpPr>
          <p:cNvPr id="21" name="椭圆 20"/>
          <p:cNvSpPr/>
          <p:nvPr/>
        </p:nvSpPr>
        <p:spPr bwMode="auto">
          <a:xfrm>
            <a:off x="5557153" y="1958493"/>
            <a:ext cx="1440000" cy="1440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381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29805" y="2251582"/>
            <a:ext cx="894813" cy="948895"/>
          </a:xfrm>
          <a:prstGeom prst="rect">
            <a:avLst/>
          </a:prstGeom>
          <a:noFill/>
        </p:spPr>
        <p:txBody>
          <a:bodyPr wrap="square" lIns="101522" tIns="50759" rIns="101522" bIns="50759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r>
              <a:rPr lang="zh-CN" altLang="en-US" sz="5500" dirty="0"/>
              <a:t>看</a:t>
            </a:r>
          </a:p>
        </p:txBody>
      </p:sp>
      <p:sp>
        <p:nvSpPr>
          <p:cNvPr id="15" name="椭圆 14"/>
          <p:cNvSpPr/>
          <p:nvPr/>
        </p:nvSpPr>
        <p:spPr bwMode="auto">
          <a:xfrm>
            <a:off x="3335465" y="2351453"/>
            <a:ext cx="1440000" cy="1440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381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8117" y="2644505"/>
            <a:ext cx="894813" cy="948895"/>
          </a:xfrm>
          <a:prstGeom prst="rect">
            <a:avLst/>
          </a:prstGeom>
          <a:noFill/>
        </p:spPr>
        <p:txBody>
          <a:bodyPr wrap="square" lIns="101522" tIns="50759" rIns="101522" bIns="50759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r>
              <a:rPr lang="zh-CN" altLang="en-US" sz="5500" dirty="0"/>
              <a:t>谢</a:t>
            </a:r>
          </a:p>
        </p:txBody>
      </p:sp>
      <p:sp>
        <p:nvSpPr>
          <p:cNvPr id="3" name="椭圆 2"/>
          <p:cNvSpPr/>
          <p:nvPr/>
        </p:nvSpPr>
        <p:spPr bwMode="auto">
          <a:xfrm>
            <a:off x="2219894" y="1635842"/>
            <a:ext cx="1440000" cy="1440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381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1511" y="1928887"/>
            <a:ext cx="894813" cy="948895"/>
          </a:xfrm>
          <a:prstGeom prst="rect">
            <a:avLst/>
          </a:prstGeom>
          <a:noFill/>
          <a:ln w="22225">
            <a:noFill/>
          </a:ln>
        </p:spPr>
        <p:txBody>
          <a:bodyPr wrap="square" lIns="101522" tIns="50759" rIns="101522" bIns="50759" rtlCol="0">
            <a:spAutoFit/>
          </a:bodyPr>
          <a:lstStyle/>
          <a:p>
            <a:pPr algn="ctr"/>
            <a:r>
              <a:rPr lang="zh-CN" altLang="en-US" sz="5500" b="1" dirty="0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rPr>
              <a:t>谢</a:t>
            </a:r>
            <a:endParaRPr lang="zh-CN" altLang="en-US" sz="5000" b="1" dirty="0">
              <a:solidFill>
                <a:schemeClr val="accent1"/>
              </a:solidFill>
              <a:effectLst>
                <a:innerShdw blurRad="50800" dist="635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23" name="MH_Other_4"/>
          <p:cNvSpPr/>
          <p:nvPr>
            <p:custDataLst>
              <p:tags r:id="rId1"/>
            </p:custDataLst>
          </p:nvPr>
        </p:nvSpPr>
        <p:spPr>
          <a:xfrm>
            <a:off x="6517528" y="3551487"/>
            <a:ext cx="432000" cy="432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4" name="MH_Other_4"/>
          <p:cNvSpPr/>
          <p:nvPr>
            <p:custDataLst>
              <p:tags r:id="rId2"/>
            </p:custDataLst>
          </p:nvPr>
        </p:nvSpPr>
        <p:spPr>
          <a:xfrm>
            <a:off x="2394255" y="3418413"/>
            <a:ext cx="269512" cy="26639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5" name="MH_Other_4"/>
          <p:cNvSpPr/>
          <p:nvPr>
            <p:custDataLst>
              <p:tags r:id="rId3"/>
            </p:custDataLst>
          </p:nvPr>
        </p:nvSpPr>
        <p:spPr>
          <a:xfrm>
            <a:off x="7615243" y="1571064"/>
            <a:ext cx="576000" cy="576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6" name="MH_Other_4"/>
          <p:cNvSpPr/>
          <p:nvPr>
            <p:custDataLst>
              <p:tags r:id="rId4"/>
            </p:custDataLst>
          </p:nvPr>
        </p:nvSpPr>
        <p:spPr>
          <a:xfrm>
            <a:off x="702475" y="2495417"/>
            <a:ext cx="576000" cy="576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7" name="MH_Other_4"/>
          <p:cNvSpPr/>
          <p:nvPr>
            <p:custDataLst>
              <p:tags r:id="rId5"/>
            </p:custDataLst>
          </p:nvPr>
        </p:nvSpPr>
        <p:spPr>
          <a:xfrm>
            <a:off x="1422555" y="3172249"/>
            <a:ext cx="355390" cy="35128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8" name="MH_Other_4"/>
          <p:cNvSpPr/>
          <p:nvPr>
            <p:custDataLst>
              <p:tags r:id="rId6"/>
            </p:custDataLst>
          </p:nvPr>
        </p:nvSpPr>
        <p:spPr>
          <a:xfrm>
            <a:off x="6131800" y="129093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9" name="MH_Other_4"/>
          <p:cNvSpPr/>
          <p:nvPr>
            <p:custDataLst>
              <p:tags r:id="rId7"/>
            </p:custDataLst>
          </p:nvPr>
        </p:nvSpPr>
        <p:spPr>
          <a:xfrm>
            <a:off x="2412202" y="1117008"/>
            <a:ext cx="351847" cy="347783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0" name="MH_Other_4"/>
          <p:cNvSpPr/>
          <p:nvPr>
            <p:custDataLst>
              <p:tags r:id="rId8"/>
            </p:custDataLst>
          </p:nvPr>
        </p:nvSpPr>
        <p:spPr>
          <a:xfrm>
            <a:off x="5099198" y="3250451"/>
            <a:ext cx="234000" cy="23129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1" name="MH_Other_4"/>
          <p:cNvSpPr/>
          <p:nvPr>
            <p:custDataLst>
              <p:tags r:id="rId9"/>
            </p:custDataLst>
          </p:nvPr>
        </p:nvSpPr>
        <p:spPr>
          <a:xfrm>
            <a:off x="7255043" y="332484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2" name="MH_Other_4"/>
          <p:cNvSpPr/>
          <p:nvPr>
            <p:custDataLst>
              <p:tags r:id="rId10"/>
            </p:custDataLst>
          </p:nvPr>
        </p:nvSpPr>
        <p:spPr>
          <a:xfrm>
            <a:off x="1467159" y="1927496"/>
            <a:ext cx="324000" cy="324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3" name="MH_Other_4"/>
          <p:cNvSpPr/>
          <p:nvPr>
            <p:custDataLst>
              <p:tags r:id="rId11"/>
            </p:custDataLst>
          </p:nvPr>
        </p:nvSpPr>
        <p:spPr>
          <a:xfrm>
            <a:off x="3493764" y="1571064"/>
            <a:ext cx="288000" cy="288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4" name="MH_Other_4"/>
          <p:cNvSpPr/>
          <p:nvPr>
            <p:custDataLst>
              <p:tags r:id="rId12"/>
            </p:custDataLst>
          </p:nvPr>
        </p:nvSpPr>
        <p:spPr>
          <a:xfrm>
            <a:off x="5673938" y="3524459"/>
            <a:ext cx="200773" cy="200773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5" name="MH_Other_4"/>
          <p:cNvSpPr/>
          <p:nvPr>
            <p:custDataLst>
              <p:tags r:id="rId13"/>
            </p:custDataLst>
          </p:nvPr>
        </p:nvSpPr>
        <p:spPr>
          <a:xfrm>
            <a:off x="5129909" y="1059618"/>
            <a:ext cx="216000" cy="216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6" name="MH_Other_4"/>
          <p:cNvSpPr/>
          <p:nvPr>
            <p:custDataLst>
              <p:tags r:id="rId14"/>
            </p:custDataLst>
          </p:nvPr>
        </p:nvSpPr>
        <p:spPr>
          <a:xfrm>
            <a:off x="3062934" y="3366062"/>
            <a:ext cx="180000" cy="180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7" name="MH_Other_4"/>
          <p:cNvSpPr/>
          <p:nvPr>
            <p:custDataLst>
              <p:tags r:id="rId15"/>
            </p:custDataLst>
          </p:nvPr>
        </p:nvSpPr>
        <p:spPr>
          <a:xfrm>
            <a:off x="7363044" y="2495417"/>
            <a:ext cx="144000" cy="144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8" name="MH_Other_4"/>
          <p:cNvSpPr/>
          <p:nvPr>
            <p:custDataLst>
              <p:tags r:id="rId16"/>
            </p:custDataLst>
          </p:nvPr>
        </p:nvSpPr>
        <p:spPr>
          <a:xfrm>
            <a:off x="4521560" y="3713898"/>
            <a:ext cx="252000" cy="252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1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accel="50000" decel="5000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2.22222E-6 2.34949E-6 L 0.22847 -0.12597 " pathEditMode="relative" rAng="0" ptsTypes="AA">
                                          <p:cBhvr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424" y="-62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26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50000" decel="50000" autoRev="1" fill="hold" grpId="1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animMotion origin="layout" path="M -2.22222E-6 -7.44057E-7 L 0.17778 -0.23279 " pathEditMode="relative" rAng="0" ptsTypes="AA">
                                          <p:cBhvr>
                                            <p:cTn id="5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9" y="-11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accel="50000" decel="5000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Motion origin="layout" path="M -8.33333E-7 -4.20191E-6 L 0.10226 -0.05989 " pathEditMode="relative" rAng="0" ptsTypes="AA">
                                          <p:cBhvr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104" y="-29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29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50000" decel="50000" autoRev="1" fill="hold" grpId="1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animMotion origin="layout" path="M -1.66667E-6 1.56221E-6 L 0.06024 -0.24637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03" y="-123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42" presetClass="path" presetSubtype="0" accel="50000" decel="5000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Motion origin="layout" path="M 4.16667E-6 5.77339E-7 L 0.04114 0.251 " pathEditMode="relative" rAng="0" ptsTypes="AA">
                                          <p:cBhvr>
                                            <p:cTn id="6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9" y="125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autoRev="1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Motion origin="layout" path="M 2.5E-6 3.29423E-6 L -0.04531 -0.20439 " pathEditMode="relative" rAng="0" ptsTypes="AA">
                                          <p:cBhvr>
                                            <p:cTn id="7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74" y="-102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accel="50000" decel="5000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1.11111E-6 3.42698E-6 L 0.04566 0.17937 " pathEditMode="relative" rAng="0" ptsTypes="AA">
                                          <p:cBhvr>
                                            <p:cTn id="7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4" y="89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35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autoRev="1" fill="hold" grpId="1" nodeType="withEffect">
                                      <p:stCondLst>
                                        <p:cond delay="3050"/>
                                      </p:stCondLst>
                                      <p:childTnLst>
                                        <p:animMotion origin="layout" path="M 2.22222E-6 -1.54369E-7 L 0.14271 0.05156 " pathEditMode="relative" rAng="0" ptsTypes="AA">
                                          <p:cBhvr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35" y="25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accel="50000" decel="50000" autoRev="1" fill="hold" grpId="1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Motion origin="layout" path="M -3.61111E-6 4.94288E-6 L -0.12204 -0.16734 " pathEditMode="relative" rAng="0" ptsTypes="AA">
                                          <p:cBhvr>
                                            <p:cTn id="8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111" y="-83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38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42" presetClass="path" presetSubtype="0" accel="50000" decel="50000" autoRev="1" fill="hold" grpId="1" nodeType="withEffect">
                                      <p:stCondLst>
                                        <p:cond delay="3350"/>
                                      </p:stCondLst>
                                      <p:childTnLst>
                                        <p:animMotion origin="layout" path="M 4.16667E-6 -3.80364E-6 L -0.02344 0.18895 " pathEditMode="relative" rAng="0" ptsTypes="AA">
                                          <p:cBhvr>
                                            <p:cTn id="9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1" y="94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accel="50000" decel="50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-2.5E-6 1.38006E-6 L -0.06927 -0.1485 " pathEditMode="relative" rAng="0" ptsTypes="AA">
                                          <p:cBhvr>
                                            <p:cTn id="9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2" y="-74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0" nodeType="withEffect">
                                      <p:stCondLst>
                                        <p:cond delay="41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42" presetClass="path" presetSubtype="0" accel="50000" decel="50000" autoRev="1" fill="hold" grpId="1" nodeType="withEffect">
                                      <p:stCondLst>
                                        <p:cond delay="3650"/>
                                      </p:stCondLst>
                                      <p:childTnLst>
                                        <p:animMotion origin="layout" path="M 3.05556E-6 2.34949E-6 L -0.24132 -0.12597 " pathEditMode="relative" rAng="0" ptsTypes="AA">
                                          <p:cBhvr>
                                            <p:cTn id="10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066" y="-62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42" presetClass="path" presetSubtype="0" accel="50000" decel="5000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Motion origin="layout" path="M -3.61111E-6 -1.33374E-6 L -0.10625 0.00093 " pathEditMode="relative" rAng="0" ptsTypes="AA">
                                          <p:cBhvr>
                                            <p:cTn id="10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13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0" presetID="10" presetClass="entr" presetSubtype="0" fill="hold" grpId="0" nodeType="withEffect">
                                      <p:stCondLst>
                                        <p:cond delay="44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42" presetClass="path" presetSubtype="0" accel="50000" decel="50000" autoRev="1" fill="hold" grpId="1" nodeType="withEffect">
                                      <p:stCondLst>
                                        <p:cond delay="3950"/>
                                      </p:stCondLst>
                                      <p:childTnLst>
                                        <p:animMotion origin="layout" path="M -1.66667E-6 -1.19173E-6 L -0.01354 -0.25224 " pathEditMode="relative" rAng="0" ptsTypes="AA">
                                          <p:cBhvr>
                                            <p:cTn id="1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77" y="-126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42" presetClass="path" presetSubtype="0" accel="50000" decel="50000" autoRev="1" fill="hold" grpId="1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animMotion origin="layout" path="M 3.61111E-6 -3.5196E-7 L 0.05955 -0.1766 " pathEditMode="relative" rAng="0" ptsTypes="AA">
                                          <p:cBhvr>
                                            <p:cTn id="11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69" y="-88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0" presetClass="entr" presetSubtype="0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42" presetClass="path" presetSubtype="0" accel="50000" decel="50000" autoRev="1" fill="hold" grpId="1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animMotion origin="layout" path="M -3.88889E-6 -1.66409E-6 L -0.1368 0.12319 " pathEditMode="relative" rAng="0" ptsTypes="AA">
                                          <p:cBhvr>
                                            <p:cTn id="1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40" y="61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bldLvl="0" animBg="1"/>
          <p:bldP spid="19" grpId="0"/>
          <p:bldP spid="21" grpId="0" bldLvl="0" animBg="1"/>
          <p:bldP spid="22" grpId="0"/>
          <p:bldP spid="15" grpId="0" bldLvl="0" animBg="1"/>
          <p:bldP spid="16" grpId="0"/>
          <p:bldP spid="3" grpId="0" bldLvl="0" animBg="1"/>
          <p:bldP spid="4" grpId="0"/>
          <p:bldP spid="23" grpId="0" bldLvl="0" animBg="1"/>
          <p:bldP spid="23" grpId="1" bldLvl="0" animBg="1"/>
          <p:bldP spid="24" grpId="0" bldLvl="0" animBg="1"/>
          <p:bldP spid="24" grpId="1" bldLvl="0" animBg="1"/>
          <p:bldP spid="25" grpId="0" bldLvl="0" animBg="1"/>
          <p:bldP spid="25" grpId="1" bldLvl="0" animBg="1"/>
          <p:bldP spid="26" grpId="0" bldLvl="0" animBg="1"/>
          <p:bldP spid="26" grpId="1" bldLvl="0" animBg="1"/>
          <p:bldP spid="27" grpId="0" bldLvl="0" animBg="1"/>
          <p:bldP spid="27" grpId="1" bldLvl="0" animBg="1"/>
          <p:bldP spid="28" grpId="0" bldLvl="0" animBg="1"/>
          <p:bldP spid="28" grpId="1" bldLvl="0" animBg="1"/>
          <p:bldP spid="29" grpId="0" bldLvl="0" animBg="1"/>
          <p:bldP spid="29" grpId="1" bldLvl="0" animBg="1"/>
          <p:bldP spid="30" grpId="0" bldLvl="0" animBg="1"/>
          <p:bldP spid="30" grpId="1" bldLvl="0" animBg="1"/>
          <p:bldP spid="31" grpId="0" bldLvl="0" animBg="1"/>
          <p:bldP spid="31" grpId="1" bldLvl="0" animBg="1"/>
          <p:bldP spid="32" grpId="0" bldLvl="0" animBg="1"/>
          <p:bldP spid="32" grpId="1" bldLvl="0" animBg="1"/>
          <p:bldP spid="33" grpId="0" bldLvl="0" animBg="1"/>
          <p:bldP spid="33" grpId="1" bldLvl="0" animBg="1"/>
          <p:bldP spid="34" grpId="0" bldLvl="0" animBg="1"/>
          <p:bldP spid="34" grpId="1" bldLvl="0" animBg="1"/>
          <p:bldP spid="35" grpId="0" bldLvl="0" animBg="1"/>
          <p:bldP spid="35" grpId="1" bldLvl="0" animBg="1"/>
          <p:bldP spid="36" grpId="0" bldLvl="0" animBg="1"/>
          <p:bldP spid="36" grpId="1" bldLvl="0" animBg="1"/>
          <p:bldP spid="37" grpId="0" bldLvl="0" animBg="1"/>
          <p:bldP spid="37" grpId="1" bldLvl="0" animBg="1"/>
          <p:bldP spid="38" grpId="0" bldLvl="0" animBg="1"/>
          <p:bldP spid="38" grpId="1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1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accel="50000" decel="5000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2.22222E-6 2.34949E-6 L 0.22847 -0.12597 " pathEditMode="relative" rAng="0" ptsTypes="AA">
                                          <p:cBhvr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424" y="-62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26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50000" decel="50000" autoRev="1" fill="hold" grpId="1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animMotion origin="layout" path="M -2.22222E-6 -7.44057E-7 L 0.17778 -0.23279 " pathEditMode="relative" rAng="0" ptsTypes="AA">
                                          <p:cBhvr>
                                            <p:cTn id="5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9" y="-11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accel="50000" decel="5000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Motion origin="layout" path="M -8.33333E-7 -4.20191E-6 L 0.10226 -0.05989 " pathEditMode="relative" rAng="0" ptsTypes="AA">
                                          <p:cBhvr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104" y="-29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29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50000" decel="50000" autoRev="1" fill="hold" grpId="1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animMotion origin="layout" path="M -1.66667E-6 1.56221E-6 L 0.06024 -0.24637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03" y="-123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42" presetClass="path" presetSubtype="0" accel="50000" decel="5000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Motion origin="layout" path="M 4.16667E-6 5.77339E-7 L 0.04114 0.251 " pathEditMode="relative" rAng="0" ptsTypes="AA">
                                          <p:cBhvr>
                                            <p:cTn id="6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9" y="125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autoRev="1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Motion origin="layout" path="M 2.5E-6 3.29423E-6 L -0.04531 -0.20439 " pathEditMode="relative" rAng="0" ptsTypes="AA">
                                          <p:cBhvr>
                                            <p:cTn id="7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74" y="-102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accel="50000" decel="5000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1.11111E-6 3.42698E-6 L 0.04566 0.17937 " pathEditMode="relative" rAng="0" ptsTypes="AA">
                                          <p:cBhvr>
                                            <p:cTn id="7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4" y="89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35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autoRev="1" fill="hold" grpId="1" nodeType="withEffect">
                                      <p:stCondLst>
                                        <p:cond delay="3050"/>
                                      </p:stCondLst>
                                      <p:childTnLst>
                                        <p:animMotion origin="layout" path="M 2.22222E-6 -1.54369E-7 L 0.14271 0.05156 " pathEditMode="relative" rAng="0" ptsTypes="AA">
                                          <p:cBhvr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35" y="25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accel="50000" decel="50000" autoRev="1" fill="hold" grpId="1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Motion origin="layout" path="M -3.61111E-6 4.94288E-6 L -0.12204 -0.16734 " pathEditMode="relative" rAng="0" ptsTypes="AA">
                                          <p:cBhvr>
                                            <p:cTn id="8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111" y="-83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38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42" presetClass="path" presetSubtype="0" accel="50000" decel="50000" autoRev="1" fill="hold" grpId="1" nodeType="withEffect">
                                      <p:stCondLst>
                                        <p:cond delay="3350"/>
                                      </p:stCondLst>
                                      <p:childTnLst>
                                        <p:animMotion origin="layout" path="M 4.16667E-6 -3.80364E-6 L -0.02344 0.18895 " pathEditMode="relative" rAng="0" ptsTypes="AA">
                                          <p:cBhvr>
                                            <p:cTn id="9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1" y="94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accel="50000" decel="50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-2.5E-6 1.38006E-6 L -0.06927 -0.1485 " pathEditMode="relative" rAng="0" ptsTypes="AA">
                                          <p:cBhvr>
                                            <p:cTn id="9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2" y="-74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0" nodeType="withEffect">
                                      <p:stCondLst>
                                        <p:cond delay="41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42" presetClass="path" presetSubtype="0" accel="50000" decel="50000" autoRev="1" fill="hold" grpId="1" nodeType="withEffect">
                                      <p:stCondLst>
                                        <p:cond delay="3650"/>
                                      </p:stCondLst>
                                      <p:childTnLst>
                                        <p:animMotion origin="layout" path="M 3.05556E-6 2.34949E-6 L -0.24132 -0.12597 " pathEditMode="relative" rAng="0" ptsTypes="AA">
                                          <p:cBhvr>
                                            <p:cTn id="10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066" y="-62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42" presetClass="path" presetSubtype="0" accel="50000" decel="5000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Motion origin="layout" path="M -3.61111E-6 -1.33374E-6 L -0.10625 0.00093 " pathEditMode="relative" rAng="0" ptsTypes="AA">
                                          <p:cBhvr>
                                            <p:cTn id="10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13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0" presetID="10" presetClass="entr" presetSubtype="0" fill="hold" grpId="0" nodeType="withEffect">
                                      <p:stCondLst>
                                        <p:cond delay="44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42" presetClass="path" presetSubtype="0" accel="50000" decel="50000" autoRev="1" fill="hold" grpId="1" nodeType="withEffect">
                                      <p:stCondLst>
                                        <p:cond delay="3950"/>
                                      </p:stCondLst>
                                      <p:childTnLst>
                                        <p:animMotion origin="layout" path="M -1.66667E-6 -1.19173E-6 L -0.01354 -0.25224 " pathEditMode="relative" rAng="0" ptsTypes="AA">
                                          <p:cBhvr>
                                            <p:cTn id="1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77" y="-126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42" presetClass="path" presetSubtype="0" accel="50000" decel="50000" autoRev="1" fill="hold" grpId="1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animMotion origin="layout" path="M 3.61111E-6 -3.5196E-7 L 0.05955 -0.1766 " pathEditMode="relative" rAng="0" ptsTypes="AA">
                                          <p:cBhvr>
                                            <p:cTn id="11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69" y="-88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0" presetClass="entr" presetSubtype="0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42" presetClass="path" presetSubtype="0" accel="50000" decel="50000" autoRev="1" fill="hold" grpId="1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animMotion origin="layout" path="M -3.88889E-6 -1.66409E-6 L -0.1368 0.12319 " pathEditMode="relative" rAng="0" ptsTypes="AA">
                                          <p:cBhvr>
                                            <p:cTn id="1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40" y="61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bldLvl="0" animBg="1"/>
          <p:bldP spid="19" grpId="0"/>
          <p:bldP spid="21" grpId="0" bldLvl="0" animBg="1"/>
          <p:bldP spid="22" grpId="0"/>
          <p:bldP spid="15" grpId="0" bldLvl="0" animBg="1"/>
          <p:bldP spid="16" grpId="0"/>
          <p:bldP spid="3" grpId="0" bldLvl="0" animBg="1"/>
          <p:bldP spid="4" grpId="0"/>
          <p:bldP spid="23" grpId="0" bldLvl="0" animBg="1"/>
          <p:bldP spid="23" grpId="1" bldLvl="0" animBg="1"/>
          <p:bldP spid="24" grpId="0" bldLvl="0" animBg="1"/>
          <p:bldP spid="24" grpId="1" bldLvl="0" animBg="1"/>
          <p:bldP spid="25" grpId="0" bldLvl="0" animBg="1"/>
          <p:bldP spid="25" grpId="1" bldLvl="0" animBg="1"/>
          <p:bldP spid="26" grpId="0" bldLvl="0" animBg="1"/>
          <p:bldP spid="26" grpId="1" bldLvl="0" animBg="1"/>
          <p:bldP spid="27" grpId="0" bldLvl="0" animBg="1"/>
          <p:bldP spid="27" grpId="1" bldLvl="0" animBg="1"/>
          <p:bldP spid="28" grpId="0" bldLvl="0" animBg="1"/>
          <p:bldP spid="28" grpId="1" bldLvl="0" animBg="1"/>
          <p:bldP spid="29" grpId="0" bldLvl="0" animBg="1"/>
          <p:bldP spid="29" grpId="1" bldLvl="0" animBg="1"/>
          <p:bldP spid="30" grpId="0" bldLvl="0" animBg="1"/>
          <p:bldP spid="30" grpId="1" bldLvl="0" animBg="1"/>
          <p:bldP spid="31" grpId="0" bldLvl="0" animBg="1"/>
          <p:bldP spid="31" grpId="1" bldLvl="0" animBg="1"/>
          <p:bldP spid="32" grpId="0" bldLvl="0" animBg="1"/>
          <p:bldP spid="32" grpId="1" bldLvl="0" animBg="1"/>
          <p:bldP spid="33" grpId="0" bldLvl="0" animBg="1"/>
          <p:bldP spid="33" grpId="1" bldLvl="0" animBg="1"/>
          <p:bldP spid="34" grpId="0" bldLvl="0" animBg="1"/>
          <p:bldP spid="34" grpId="1" bldLvl="0" animBg="1"/>
          <p:bldP spid="35" grpId="0" bldLvl="0" animBg="1"/>
          <p:bldP spid="35" grpId="1" bldLvl="0" animBg="1"/>
          <p:bldP spid="36" grpId="0" bldLvl="0" animBg="1"/>
          <p:bldP spid="36" grpId="1" bldLvl="0" animBg="1"/>
          <p:bldP spid="37" grpId="0" bldLvl="0" animBg="1"/>
          <p:bldP spid="37" grpId="1" bldLvl="0" animBg="1"/>
          <p:bldP spid="38" grpId="0" bldLvl="0" animBg="1"/>
          <p:bldP spid="38" grpId="1" bldLvl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主要工作</a:t>
            </a:r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-</a:t>
            </a:r>
            <a:r>
              <a:rPr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保洁条线</a:t>
            </a:r>
          </a:p>
        </p:txBody>
      </p:sp>
      <p:pic>
        <p:nvPicPr>
          <p:cNvPr id="8" name="图片 7" descr="aa83db0f0e4362c3d3c45c9421ba9e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312" y="2499490"/>
            <a:ext cx="2116878" cy="1587239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ight" fov="5100000"/>
            <a:lightRig rig="threePt" dir="t"/>
          </a:scene3d>
        </p:spPr>
      </p:pic>
      <p:pic>
        <p:nvPicPr>
          <p:cNvPr id="9" name="图片 8" descr="1479395b578fd9459e3a55eec02b66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42" y="2500124"/>
            <a:ext cx="2116879" cy="1587239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 fov="5100000"/>
            <a:lightRig rig="threePt" dir="t"/>
          </a:scene3d>
        </p:spPr>
      </p:pic>
      <p:pic>
        <p:nvPicPr>
          <p:cNvPr id="10" name="图片 9" descr="8fae27355f7d509675ca1fdab1568699_"/>
          <p:cNvPicPr/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74" y="2500124"/>
            <a:ext cx="2116879" cy="1587239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 fov="5100000"/>
            <a:lightRig rig="threePt" dir="t"/>
          </a:scene3d>
        </p:spPr>
      </p:pic>
      <p:pic>
        <p:nvPicPr>
          <p:cNvPr id="11" name="图片 10" descr="082b1126701e415091f22eeefa7182e"/>
          <p:cNvPicPr/>
          <p:nvPr>
            <p:custDataLst>
              <p:tags r:id="rId4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081" y="2500124"/>
            <a:ext cx="2116879" cy="1587239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 fov="5100000"/>
            <a:lightRig rig="threePt" dir="t"/>
          </a:scene3d>
        </p:spPr>
      </p:pic>
      <p:sp>
        <p:nvSpPr>
          <p:cNvPr id="12" name="wps左边框"/>
          <p:cNvSpPr/>
          <p:nvPr>
            <p:custDataLst>
              <p:tags r:id="rId5"/>
            </p:custDataLst>
          </p:nvPr>
        </p:nvSpPr>
        <p:spPr>
          <a:xfrm>
            <a:off x="611505" y="988695"/>
            <a:ext cx="6705600" cy="110680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关注天气的变化，雨季来临之前及时清理屋面和路面排水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沟，储备防汛物资，开展防汛防台应急演练。</a:t>
            </a:r>
            <a:endParaRPr lang="zh-CN" altLang="en-US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1979930" y="4228465"/>
            <a:ext cx="11315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屋面清理</a:t>
            </a: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5939790" y="4228465"/>
            <a:ext cx="13874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排水沟清理</a:t>
            </a:r>
          </a:p>
        </p:txBody>
      </p:sp>
      <p:pic>
        <p:nvPicPr>
          <p:cNvPr id="13" name="Picture 2" descr="D:\DESKTOP\360截图20241209110022066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636" y="21020"/>
            <a:ext cx="1973478" cy="6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主要工作</a:t>
            </a:r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-</a:t>
            </a:r>
            <a:r>
              <a:rPr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保洁条线</a:t>
            </a:r>
          </a:p>
        </p:txBody>
      </p:sp>
      <p:pic>
        <p:nvPicPr>
          <p:cNvPr id="3" name="图片 2" descr="78d1b65c194347e3a92ade16bccd65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422971"/>
            <a:ext cx="2016224" cy="151216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98a16002b78fb79c0053a0f1f22179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023" y="2418208"/>
            <a:ext cx="2028924" cy="152169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wps左边框"/>
          <p:cNvSpPr/>
          <p:nvPr>
            <p:custDataLst>
              <p:tags r:id="rId1"/>
            </p:custDataLst>
          </p:nvPr>
        </p:nvSpPr>
        <p:spPr>
          <a:xfrm>
            <a:off x="611505" y="988695"/>
            <a:ext cx="7775575" cy="110680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根据落叶季的情况组织人员对校园道路周边落叶进行清扫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，采用人机结合模式，（主干道洗扫车作业、人行道采用手持式吹风机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结合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人工方式）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确保干净整洁的校园。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429" y="2427734"/>
            <a:ext cx="2028925" cy="152169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120" y="2393145"/>
            <a:ext cx="2055992" cy="154199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D:\DESKTOP\360截图2024120911002206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636" y="21020"/>
            <a:ext cx="1973478" cy="6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主要工作</a:t>
            </a:r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-</a:t>
            </a:r>
            <a:r>
              <a:rPr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保洁条线</a:t>
            </a:r>
          </a:p>
        </p:txBody>
      </p:sp>
      <p:pic>
        <p:nvPicPr>
          <p:cNvPr id="8" name="图片 7" descr="053144e95b2daf571039ea5cfb0fed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05" y="2304917"/>
            <a:ext cx="1930369" cy="264583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9" name="图片 8" descr="cea425f796380e1fe31299805e4c78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956" y="1978067"/>
            <a:ext cx="1875437" cy="264583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84"/>
          <a:stretch>
            <a:fillRect/>
          </a:stretch>
        </p:blipFill>
        <p:spPr>
          <a:xfrm>
            <a:off x="4361393" y="1962072"/>
            <a:ext cx="1875437" cy="2677820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56" b="-598"/>
          <a:stretch>
            <a:fillRect/>
          </a:stretch>
        </p:blipFill>
        <p:spPr>
          <a:xfrm>
            <a:off x="6229840" y="2288922"/>
            <a:ext cx="1721154" cy="2677820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12" name="wps左边框"/>
          <p:cNvSpPr/>
          <p:nvPr>
            <p:custDataLst>
              <p:tags r:id="rId1"/>
            </p:custDataLst>
          </p:nvPr>
        </p:nvSpPr>
        <p:spPr>
          <a:xfrm>
            <a:off x="612140" y="917575"/>
            <a:ext cx="7215505" cy="110680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4.10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月份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组织对校园</a:t>
            </a:r>
            <a:r>
              <a:rPr lang="en-US" altLang="zh-CN" dirty="0" smtClean="0">
                <a:solidFill>
                  <a:schemeClr val="tx1"/>
                </a:solidFill>
                <a:sym typeface="+mn-ea"/>
              </a:rPr>
              <a:t>159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处化粪池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摸排工作，并定期进行清理共计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62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次。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pic>
        <p:nvPicPr>
          <p:cNvPr id="10" name="Picture 2" descr="D:\DESKTOP\360截图2024120911002206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636" y="21020"/>
            <a:ext cx="1973478" cy="6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主要工作</a:t>
            </a:r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-</a:t>
            </a:r>
            <a:r>
              <a:rPr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保洁条线</a:t>
            </a:r>
          </a:p>
        </p:txBody>
      </p:sp>
      <p:pic>
        <p:nvPicPr>
          <p:cNvPr id="3" name="图片 2" descr="e6342c22a747d7832cf38d879a07fd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425" y="3639185"/>
            <a:ext cx="1802130" cy="13830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090" y="2138680"/>
            <a:ext cx="1883410" cy="13754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95" y="2121535"/>
            <a:ext cx="3869055" cy="29006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415" y="2139950"/>
            <a:ext cx="1830070" cy="137287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wps左边框"/>
          <p:cNvSpPr/>
          <p:nvPr>
            <p:custDataLst>
              <p:tags r:id="rId1"/>
            </p:custDataLst>
          </p:nvPr>
        </p:nvSpPr>
        <p:spPr>
          <a:xfrm>
            <a:off x="611504" y="988695"/>
            <a:ext cx="7992943" cy="110680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5.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人文社科大楼交付之际，协调保洁员约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326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余人次，机械化辅助进行开荒保洁，并按期投入使用。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pic>
        <p:nvPicPr>
          <p:cNvPr id="8" name="Picture 2" descr="D:\DESKTOP\360截图2024120911002206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636" y="21020"/>
            <a:ext cx="1973478" cy="6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主要工作</a:t>
            </a:r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-</a:t>
            </a:r>
            <a:r>
              <a:rPr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保洁条线</a:t>
            </a: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95" b="23063"/>
          <a:stretch>
            <a:fillRect/>
          </a:stretch>
        </p:blipFill>
        <p:spPr>
          <a:xfrm>
            <a:off x="3564728" y="2140208"/>
            <a:ext cx="1872208" cy="1613972"/>
          </a:xfrm>
          <a:custGeom>
            <a:avLst/>
            <a:gdLst>
              <a:gd name="connsiteX0" fmla="*/ 403493 w 1872208"/>
              <a:gd name="connsiteY0" fmla="*/ 0 h 1613972"/>
              <a:gd name="connsiteX1" fmla="*/ 1468715 w 1872208"/>
              <a:gd name="connsiteY1" fmla="*/ 0 h 1613972"/>
              <a:gd name="connsiteX2" fmla="*/ 1872208 w 1872208"/>
              <a:gd name="connsiteY2" fmla="*/ 806986 h 1613972"/>
              <a:gd name="connsiteX3" fmla="*/ 1468715 w 1872208"/>
              <a:gd name="connsiteY3" fmla="*/ 1613972 h 1613972"/>
              <a:gd name="connsiteX4" fmla="*/ 403493 w 1872208"/>
              <a:gd name="connsiteY4" fmla="*/ 1613972 h 1613972"/>
              <a:gd name="connsiteX5" fmla="*/ 0 w 1872208"/>
              <a:gd name="connsiteY5" fmla="*/ 806986 h 161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2208" h="1613972">
                <a:moveTo>
                  <a:pt x="403493" y="0"/>
                </a:moveTo>
                <a:lnTo>
                  <a:pt x="1468715" y="0"/>
                </a:lnTo>
                <a:lnTo>
                  <a:pt x="1872208" y="806986"/>
                </a:lnTo>
                <a:lnTo>
                  <a:pt x="1468715" y="1613972"/>
                </a:lnTo>
                <a:lnTo>
                  <a:pt x="403493" y="1613972"/>
                </a:lnTo>
                <a:lnTo>
                  <a:pt x="0" y="806986"/>
                </a:lnTo>
                <a:close/>
              </a:path>
            </a:pathLst>
          </a:custGeom>
          <a:ln>
            <a:solidFill>
              <a:schemeClr val="accent2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82" t="11586" r="14471" b="11219"/>
          <a:stretch>
            <a:fillRect/>
          </a:stretch>
        </p:blipFill>
        <p:spPr>
          <a:xfrm>
            <a:off x="2052635" y="2932430"/>
            <a:ext cx="1872208" cy="1613972"/>
          </a:xfrm>
          <a:custGeom>
            <a:avLst/>
            <a:gdLst>
              <a:gd name="connsiteX0" fmla="*/ 403493 w 1872208"/>
              <a:gd name="connsiteY0" fmla="*/ 0 h 1613972"/>
              <a:gd name="connsiteX1" fmla="*/ 1468715 w 1872208"/>
              <a:gd name="connsiteY1" fmla="*/ 0 h 1613972"/>
              <a:gd name="connsiteX2" fmla="*/ 1872208 w 1872208"/>
              <a:gd name="connsiteY2" fmla="*/ 806986 h 1613972"/>
              <a:gd name="connsiteX3" fmla="*/ 1468715 w 1872208"/>
              <a:gd name="connsiteY3" fmla="*/ 1613972 h 1613972"/>
              <a:gd name="connsiteX4" fmla="*/ 403493 w 1872208"/>
              <a:gd name="connsiteY4" fmla="*/ 1613972 h 1613972"/>
              <a:gd name="connsiteX5" fmla="*/ 0 w 1872208"/>
              <a:gd name="connsiteY5" fmla="*/ 806986 h 161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2208" h="1613972">
                <a:moveTo>
                  <a:pt x="403493" y="0"/>
                </a:moveTo>
                <a:lnTo>
                  <a:pt x="1468715" y="0"/>
                </a:lnTo>
                <a:lnTo>
                  <a:pt x="1872208" y="806986"/>
                </a:lnTo>
                <a:lnTo>
                  <a:pt x="1468715" y="1613972"/>
                </a:lnTo>
                <a:lnTo>
                  <a:pt x="403493" y="1613972"/>
                </a:lnTo>
                <a:lnTo>
                  <a:pt x="0" y="806986"/>
                </a:lnTo>
                <a:close/>
              </a:path>
            </a:pathLst>
          </a:custGeom>
          <a:ln>
            <a:solidFill>
              <a:schemeClr val="accent2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6" name="图片 25" descr="a922531a1628b157a62d314c32d1e5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90" t="3090" r="917" b="4594"/>
          <a:stretch>
            <a:fillRect/>
          </a:stretch>
        </p:blipFill>
        <p:spPr>
          <a:xfrm>
            <a:off x="540468" y="2140208"/>
            <a:ext cx="1872208" cy="1613972"/>
          </a:xfrm>
          <a:custGeom>
            <a:avLst/>
            <a:gdLst>
              <a:gd name="connsiteX0" fmla="*/ 403493 w 1872208"/>
              <a:gd name="connsiteY0" fmla="*/ 0 h 1613972"/>
              <a:gd name="connsiteX1" fmla="*/ 1468715 w 1872208"/>
              <a:gd name="connsiteY1" fmla="*/ 0 h 1613972"/>
              <a:gd name="connsiteX2" fmla="*/ 1872208 w 1872208"/>
              <a:gd name="connsiteY2" fmla="*/ 806986 h 1613972"/>
              <a:gd name="connsiteX3" fmla="*/ 1468715 w 1872208"/>
              <a:gd name="connsiteY3" fmla="*/ 1613972 h 1613972"/>
              <a:gd name="connsiteX4" fmla="*/ 403493 w 1872208"/>
              <a:gd name="connsiteY4" fmla="*/ 1613972 h 1613972"/>
              <a:gd name="connsiteX5" fmla="*/ 0 w 1872208"/>
              <a:gd name="connsiteY5" fmla="*/ 806986 h 161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2208" h="1613972">
                <a:moveTo>
                  <a:pt x="403493" y="0"/>
                </a:moveTo>
                <a:lnTo>
                  <a:pt x="1468715" y="0"/>
                </a:lnTo>
                <a:lnTo>
                  <a:pt x="1872208" y="806986"/>
                </a:lnTo>
                <a:lnTo>
                  <a:pt x="1468715" y="1613972"/>
                </a:lnTo>
                <a:lnTo>
                  <a:pt x="403493" y="1613972"/>
                </a:lnTo>
                <a:lnTo>
                  <a:pt x="0" y="806986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8" name="图片 27" descr="4c469b4b8e4c90c47008cc0830936ac4_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87" t="10629" r="5981"/>
          <a:stretch>
            <a:fillRect/>
          </a:stretch>
        </p:blipFill>
        <p:spPr>
          <a:xfrm>
            <a:off x="6588756" y="2140208"/>
            <a:ext cx="1872208" cy="1613972"/>
          </a:xfrm>
          <a:custGeom>
            <a:avLst/>
            <a:gdLst>
              <a:gd name="connsiteX0" fmla="*/ 403493 w 1872208"/>
              <a:gd name="connsiteY0" fmla="*/ 0 h 1613972"/>
              <a:gd name="connsiteX1" fmla="*/ 1468715 w 1872208"/>
              <a:gd name="connsiteY1" fmla="*/ 0 h 1613972"/>
              <a:gd name="connsiteX2" fmla="*/ 1872208 w 1872208"/>
              <a:gd name="connsiteY2" fmla="*/ 806986 h 1613972"/>
              <a:gd name="connsiteX3" fmla="*/ 1468715 w 1872208"/>
              <a:gd name="connsiteY3" fmla="*/ 1613972 h 1613972"/>
              <a:gd name="connsiteX4" fmla="*/ 403493 w 1872208"/>
              <a:gd name="connsiteY4" fmla="*/ 1613972 h 1613972"/>
              <a:gd name="connsiteX5" fmla="*/ 0 w 1872208"/>
              <a:gd name="connsiteY5" fmla="*/ 806986 h 161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2208" h="1613972">
                <a:moveTo>
                  <a:pt x="403493" y="0"/>
                </a:moveTo>
                <a:lnTo>
                  <a:pt x="1468715" y="0"/>
                </a:lnTo>
                <a:lnTo>
                  <a:pt x="1872208" y="806986"/>
                </a:lnTo>
                <a:lnTo>
                  <a:pt x="1468715" y="1613972"/>
                </a:lnTo>
                <a:lnTo>
                  <a:pt x="403493" y="1613972"/>
                </a:lnTo>
                <a:lnTo>
                  <a:pt x="0" y="806986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2" name="wps左边框"/>
          <p:cNvSpPr/>
          <p:nvPr>
            <p:custDataLst>
              <p:tags r:id="rId5"/>
            </p:custDataLst>
          </p:nvPr>
        </p:nvSpPr>
        <p:spPr>
          <a:xfrm>
            <a:off x="592005" y="769377"/>
            <a:ext cx="7215505" cy="110680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6.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持续升级专项保洁服务，处理日常保洁上的保洁疑难杂症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。（</a:t>
            </a:r>
            <a:r>
              <a:rPr lang="en-US" altLang="zh-CN" dirty="0" smtClean="0">
                <a:solidFill>
                  <a:schemeClr val="tx1"/>
                </a:solidFill>
                <a:sym typeface="+mn-ea"/>
              </a:rPr>
              <a:t>PVC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地板打蜡：信息电子一层；石材地面清洗：公教、研教、新材料、计软等；青苔冲洗：图书馆月牙湖台阶、南工南路、体育看台等）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825" y="2932430"/>
            <a:ext cx="1865630" cy="165354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38" h="2604">
                <a:moveTo>
                  <a:pt x="652" y="0"/>
                </a:moveTo>
                <a:lnTo>
                  <a:pt x="2286" y="0"/>
                </a:lnTo>
                <a:lnTo>
                  <a:pt x="2938" y="1304"/>
                </a:lnTo>
                <a:lnTo>
                  <a:pt x="2288" y="2604"/>
                </a:lnTo>
                <a:lnTo>
                  <a:pt x="650" y="2604"/>
                </a:lnTo>
                <a:lnTo>
                  <a:pt x="0" y="1304"/>
                </a:lnTo>
                <a:lnTo>
                  <a:pt x="652" y="0"/>
                </a:lnTo>
                <a:close/>
              </a:path>
            </a:pathLst>
          </a:custGeom>
          <a:ln>
            <a:solidFill>
              <a:schemeClr val="accent2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2451320" y="4707413"/>
            <a:ext cx="113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石材养护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4006215" y="3832889"/>
            <a:ext cx="11315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地面打蜡</a:t>
            </a:r>
          </a:p>
        </p:txBody>
      </p:sp>
      <p:sp>
        <p:nvSpPr>
          <p:cNvPr id="6" name="文本框 2"/>
          <p:cNvSpPr txBox="1"/>
          <p:nvPr/>
        </p:nvSpPr>
        <p:spPr>
          <a:xfrm>
            <a:off x="5538903" y="4700395"/>
            <a:ext cx="113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高压冲洗</a:t>
            </a:r>
          </a:p>
        </p:txBody>
      </p:sp>
      <p:pic>
        <p:nvPicPr>
          <p:cNvPr id="13" name="Picture 2" descr="D:\DESKTOP\360截图20241209110022066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636" y="21020"/>
            <a:ext cx="1973478" cy="6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主要工作</a:t>
            </a:r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-</a:t>
            </a:r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安全秩序</a:t>
            </a:r>
            <a:r>
              <a:rPr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条线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3851920" y="915313"/>
            <a:ext cx="5147885" cy="3940015"/>
            <a:chOff x="2915816" y="195486"/>
            <a:chExt cx="6108900" cy="4675543"/>
          </a:xfrm>
        </p:grpSpPr>
        <p:pic>
          <p:nvPicPr>
            <p:cNvPr id="8" name="图片 7" descr="b120e6690e20bc6e779181f8f5841f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6742" y="3895736"/>
              <a:ext cx="651842" cy="493204"/>
            </a:xfrm>
            <a:prstGeom prst="rect">
              <a:avLst/>
            </a:prstGeom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0" name="组合 49"/>
            <p:cNvGrpSpPr/>
            <p:nvPr/>
          </p:nvGrpSpPr>
          <p:grpSpPr>
            <a:xfrm>
              <a:off x="2915816" y="195486"/>
              <a:ext cx="6108900" cy="4675543"/>
              <a:chOff x="3831499" y="1237619"/>
              <a:chExt cx="6108900" cy="4675543"/>
            </a:xfrm>
          </p:grpSpPr>
          <p:pic>
            <p:nvPicPr>
              <p:cNvPr id="20" name="图片 19" descr="eb822cec0f18bc3d342c51ca0717fa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4032" b="16927"/>
              <a:stretch>
                <a:fillRect/>
              </a:stretch>
            </p:blipFill>
            <p:spPr>
              <a:xfrm>
                <a:off x="6561014" y="1813072"/>
                <a:ext cx="651842" cy="511067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28" name="组合 27"/>
              <p:cNvGrpSpPr/>
              <p:nvPr/>
            </p:nvGrpSpPr>
            <p:grpSpPr>
              <a:xfrm>
                <a:off x="3831499" y="1246447"/>
                <a:ext cx="2737081" cy="3669120"/>
                <a:chOff x="4923576" y="1474380"/>
                <a:chExt cx="2737081" cy="3669120"/>
              </a:xfrm>
            </p:grpSpPr>
            <p:pic>
              <p:nvPicPr>
                <p:cNvPr id="4" name="图片 3" descr="dd6cc807f9a9de1b46d4e95386f0991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9990"/>
                <a:stretch>
                  <a:fillRect/>
                </a:stretch>
              </p:blipFill>
              <p:spPr>
                <a:xfrm>
                  <a:off x="5629039" y="2035887"/>
                  <a:ext cx="651842" cy="517393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9" name="图片 8" descr="16f041f6633a9f37de545badea83b88"/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2510" t="25000" r="12510"/>
                <a:stretch>
                  <a:fillRect/>
                </a:stretch>
              </p:blipFill>
              <p:spPr>
                <a:xfrm>
                  <a:off x="6991507" y="2043008"/>
                  <a:ext cx="651842" cy="517393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7" name="图片 6" descr="50b2d5a5b4055f1de624a42779d3e64"/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5459" y="2034681"/>
                  <a:ext cx="665304" cy="517392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2" name="图片 11" descr="eb822cec0f18bc3d342c51ca0717fa1"/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4032" b="16927"/>
                <a:stretch>
                  <a:fillRect/>
                </a:stretch>
              </p:blipFill>
              <p:spPr>
                <a:xfrm>
                  <a:off x="6315458" y="1474380"/>
                  <a:ext cx="651842" cy="543142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3" name="图片 12" descr="52b82860c722bc70146a5495eb9432e"/>
                <p:cNvPicPr>
                  <a:picLocks noChangeAspect="1"/>
                </p:cNvPicPr>
                <p:nvPr/>
              </p:nvPicPr>
              <p:blipFill rotWithShape="1"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5025" t="11767" r="10153" b="45182"/>
                <a:stretch>
                  <a:fillRect/>
                </a:stretch>
              </p:blipFill>
              <p:spPr>
                <a:xfrm>
                  <a:off x="7001877" y="1474380"/>
                  <a:ext cx="651842" cy="553152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4" name="图片 13" descr="62523f900105c031b537c3c80abf583"/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40267"/>
                <a:stretch>
                  <a:fillRect/>
                </a:stretch>
              </p:blipFill>
              <p:spPr>
                <a:xfrm>
                  <a:off x="4932040" y="2560401"/>
                  <a:ext cx="663152" cy="49639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5" name="图片 14" descr="5c517c98b9b691acab003c6b64de7a6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9762" r="5511" b="18519"/>
                <a:stretch>
                  <a:fillRect/>
                </a:stretch>
              </p:blipFill>
              <p:spPr>
                <a:xfrm>
                  <a:off x="5629039" y="2568107"/>
                  <a:ext cx="659302" cy="49639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6" name="图片 15" descr="8490870892c419c56ec44895bdfb347"/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446" y="2568107"/>
                  <a:ext cx="673329" cy="491643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7" name="图片 16" descr="c93e392c9e701c18ba98a0aa8885e00"/>
                <p:cNvPicPr>
                  <a:picLocks noChangeAspect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23576" y="3056791"/>
                  <a:ext cx="665397" cy="486642"/>
                </a:xfrm>
                <a:prstGeom prst="rect">
                  <a:avLst/>
                </a:prstGeom>
              </p:spPr>
            </p:pic>
            <p:pic>
              <p:nvPicPr>
                <p:cNvPr id="18" name="图片 17" descr="1f8976091c16ecad6047f007beb64db"/>
                <p:cNvPicPr>
                  <a:picLocks noChangeAspect="1"/>
                </p:cNvPicPr>
                <p:nvPr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22188" y="3072581"/>
                  <a:ext cx="651843" cy="486642"/>
                </a:xfrm>
                <a:prstGeom prst="rect">
                  <a:avLst/>
                </a:prstGeom>
              </p:spPr>
            </p:pic>
            <p:pic>
              <p:nvPicPr>
                <p:cNvPr id="19" name="图片 18" descr="e49b75299e8190b96a7e7ed12fbe498"/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9774" b="18537"/>
                <a:stretch>
                  <a:fillRect/>
                </a:stretch>
              </p:blipFill>
              <p:spPr>
                <a:xfrm>
                  <a:off x="5636499" y="3072580"/>
                  <a:ext cx="651842" cy="486642"/>
                </a:xfrm>
                <a:prstGeom prst="rect">
                  <a:avLst/>
                </a:prstGeom>
              </p:spPr>
            </p:pic>
            <p:pic>
              <p:nvPicPr>
                <p:cNvPr id="21" name="图片 20" descr="50b2d5a5b4055f1de624a42779d3e64"/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6499" y="3570307"/>
                  <a:ext cx="644382" cy="517392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2" name="图片 21" descr="62523f900105c031b537c3c80abf583"/>
                <p:cNvPicPr>
                  <a:picLocks noChangeAspect="1"/>
                </p:cNvPicPr>
                <p:nvPr/>
              </p:nvPicPr>
              <p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40267"/>
                <a:stretch>
                  <a:fillRect/>
                </a:stretch>
              </p:blipFill>
              <p:spPr>
                <a:xfrm>
                  <a:off x="6317611" y="3570369"/>
                  <a:ext cx="663152" cy="543141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3" name="图片 22" descr="8490870892c419c56ec44895bdfb347"/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87328" y="4136351"/>
                  <a:ext cx="673329" cy="491643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4" name="图片 23" descr="1f8976091c16ecad6047f007beb64db"/>
                <p:cNvPicPr>
                  <a:picLocks noChangeAspect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22188" y="4124656"/>
                  <a:ext cx="651843" cy="513427"/>
                </a:xfrm>
                <a:prstGeom prst="rect">
                  <a:avLst/>
                </a:prstGeom>
              </p:spPr>
            </p:pic>
            <p:pic>
              <p:nvPicPr>
                <p:cNvPr id="25" name="图片 24" descr="b120e6690e20bc6e779181f8f5841f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05062" y="4650296"/>
                  <a:ext cx="651842" cy="493204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grpSp>
            <p:nvGrpSpPr>
              <p:cNvPr id="29" name="组合 28"/>
              <p:cNvGrpSpPr/>
              <p:nvPr/>
            </p:nvGrpSpPr>
            <p:grpSpPr>
              <a:xfrm flipH="1">
                <a:off x="7203318" y="1237619"/>
                <a:ext cx="2737081" cy="3669120"/>
                <a:chOff x="4923576" y="1474380"/>
                <a:chExt cx="2737081" cy="3669120"/>
              </a:xfrm>
            </p:grpSpPr>
            <p:pic>
              <p:nvPicPr>
                <p:cNvPr id="30" name="图片 29" descr="dd6cc807f9a9de1b46d4e95386f0991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9990"/>
                <a:stretch>
                  <a:fillRect/>
                </a:stretch>
              </p:blipFill>
              <p:spPr>
                <a:xfrm>
                  <a:off x="5629039" y="2035887"/>
                  <a:ext cx="651842" cy="517393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31" name="图片 30" descr="16f041f6633a9f37de545badea83b88"/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2510" t="25000" r="12510"/>
                <a:stretch>
                  <a:fillRect/>
                </a:stretch>
              </p:blipFill>
              <p:spPr>
                <a:xfrm>
                  <a:off x="6991507" y="2043008"/>
                  <a:ext cx="651842" cy="517393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32" name="图片 31" descr="50b2d5a5b4055f1de624a42779d3e64"/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5459" y="2034681"/>
                  <a:ext cx="665304" cy="517392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33" name="图片 32" descr="eb822cec0f18bc3d342c51ca0717fa1"/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4032" b="16927"/>
                <a:stretch>
                  <a:fillRect/>
                </a:stretch>
              </p:blipFill>
              <p:spPr>
                <a:xfrm>
                  <a:off x="6315458" y="1474380"/>
                  <a:ext cx="651842" cy="543142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4" name="图片 33" descr="52b82860c722bc70146a5495eb9432e"/>
                <p:cNvPicPr>
                  <a:picLocks noChangeAspect="1"/>
                </p:cNvPicPr>
                <p:nvPr/>
              </p:nvPicPr>
              <p:blipFill rotWithShape="1"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5025" t="11767" r="10153" b="45182"/>
                <a:stretch>
                  <a:fillRect/>
                </a:stretch>
              </p:blipFill>
              <p:spPr>
                <a:xfrm>
                  <a:off x="7001877" y="1474380"/>
                  <a:ext cx="651842" cy="553152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5" name="图片 34" descr="62523f900105c031b537c3c80abf583"/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40267"/>
                <a:stretch>
                  <a:fillRect/>
                </a:stretch>
              </p:blipFill>
              <p:spPr>
                <a:xfrm>
                  <a:off x="4932040" y="2560401"/>
                  <a:ext cx="663152" cy="49639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6" name="图片 35" descr="5c517c98b9b691acab003c6b64de7a6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9762" r="5511" b="18519"/>
                <a:stretch>
                  <a:fillRect/>
                </a:stretch>
              </p:blipFill>
              <p:spPr>
                <a:xfrm>
                  <a:off x="5629039" y="2568107"/>
                  <a:ext cx="659302" cy="49639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7" name="图片 36" descr="8490870892c419c56ec44895bdfb347"/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446" y="2568107"/>
                  <a:ext cx="673329" cy="491643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8" name="图片 37" descr="c93e392c9e701c18ba98a0aa8885e00"/>
                <p:cNvPicPr>
                  <a:picLocks noChangeAspect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23576" y="3056791"/>
                  <a:ext cx="665397" cy="486642"/>
                </a:xfrm>
                <a:prstGeom prst="rect">
                  <a:avLst/>
                </a:prstGeom>
              </p:spPr>
            </p:pic>
            <p:pic>
              <p:nvPicPr>
                <p:cNvPr id="39" name="图片 38" descr="1f8976091c16ecad6047f007beb64db"/>
                <p:cNvPicPr>
                  <a:picLocks noChangeAspect="1"/>
                </p:cNvPicPr>
                <p:nvPr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22188" y="3072581"/>
                  <a:ext cx="651843" cy="486642"/>
                </a:xfrm>
                <a:prstGeom prst="rect">
                  <a:avLst/>
                </a:prstGeom>
              </p:spPr>
            </p:pic>
            <p:pic>
              <p:nvPicPr>
                <p:cNvPr id="40" name="图片 39" descr="e49b75299e8190b96a7e7ed12fbe498"/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9774" b="18537"/>
                <a:stretch>
                  <a:fillRect/>
                </a:stretch>
              </p:blipFill>
              <p:spPr>
                <a:xfrm>
                  <a:off x="5636499" y="3072580"/>
                  <a:ext cx="651842" cy="486642"/>
                </a:xfrm>
                <a:prstGeom prst="rect">
                  <a:avLst/>
                </a:prstGeom>
              </p:spPr>
            </p:pic>
            <p:pic>
              <p:nvPicPr>
                <p:cNvPr id="41" name="图片 40" descr="50b2d5a5b4055f1de624a42779d3e64"/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6499" y="3570307"/>
                  <a:ext cx="644382" cy="517392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42" name="图片 41" descr="62523f900105c031b537c3c80abf583"/>
                <p:cNvPicPr>
                  <a:picLocks noChangeAspect="1"/>
                </p:cNvPicPr>
                <p:nvPr/>
              </p:nvPicPr>
              <p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40267"/>
                <a:stretch>
                  <a:fillRect/>
                </a:stretch>
              </p:blipFill>
              <p:spPr>
                <a:xfrm>
                  <a:off x="6317611" y="3570369"/>
                  <a:ext cx="663152" cy="543141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43" name="图片 42" descr="8490870892c419c56ec44895bdfb347"/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87328" y="4136351"/>
                  <a:ext cx="673329" cy="491643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44" name="图片 43" descr="1f8976091c16ecad6047f007beb64db"/>
                <p:cNvPicPr>
                  <a:picLocks noChangeAspect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22188" y="4124656"/>
                  <a:ext cx="651843" cy="513427"/>
                </a:xfrm>
                <a:prstGeom prst="rect">
                  <a:avLst/>
                </a:prstGeom>
              </p:spPr>
            </p:pic>
            <p:pic>
              <p:nvPicPr>
                <p:cNvPr id="45" name="图片 44" descr="b120e6690e20bc6e779181f8f5841f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05062" y="4650296"/>
                  <a:ext cx="651842" cy="493204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pic>
            <p:nvPicPr>
              <p:cNvPr id="46" name="图片 45" descr="52b82860c722bc70146a5495eb9432e"/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0403" b="26881"/>
              <a:stretch>
                <a:fillRect/>
              </a:stretch>
            </p:blipFill>
            <p:spPr>
              <a:xfrm>
                <a:off x="5877165" y="2337407"/>
                <a:ext cx="2029216" cy="1543975"/>
              </a:xfrm>
              <a:prstGeom prst="rect">
                <a:avLst/>
              </a:prstGeom>
            </p:spPr>
          </p:pic>
          <p:pic>
            <p:nvPicPr>
              <p:cNvPr id="47" name="图片 46" descr="1f8976091c16ecad6047f007beb64db"/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580394" y="3903684"/>
                <a:ext cx="651843" cy="513427"/>
              </a:xfrm>
              <a:prstGeom prst="rect">
                <a:avLst/>
              </a:prstGeom>
            </p:spPr>
          </p:pic>
          <p:pic>
            <p:nvPicPr>
              <p:cNvPr id="48" name="图片 47" descr="eb822cec0f18bc3d342c51ca0717fa1"/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4032" b="16927"/>
              <a:stretch>
                <a:fillRect/>
              </a:stretch>
            </p:blipFill>
            <p:spPr>
              <a:xfrm flipH="1">
                <a:off x="6614578" y="4413040"/>
                <a:ext cx="591910" cy="49320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图片 48" descr="8490870892c419c56ec44895bdfb347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80394" y="5421519"/>
                <a:ext cx="673329" cy="491643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51" name="图片 50" descr="1f8976091c16ecad6047f007beb64db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55775" y="3880848"/>
              <a:ext cx="651843" cy="513427"/>
            </a:xfrm>
            <a:prstGeom prst="rect">
              <a:avLst/>
            </a:prstGeom>
          </p:spPr>
        </p:pic>
      </p:grpSp>
      <p:sp>
        <p:nvSpPr>
          <p:cNvPr id="3" name="wps左边框"/>
          <p:cNvSpPr/>
          <p:nvPr>
            <p:custDataLst>
              <p:tags r:id="rId1"/>
            </p:custDataLst>
          </p:nvPr>
        </p:nvSpPr>
        <p:spPr>
          <a:xfrm>
            <a:off x="612140" y="917575"/>
            <a:ext cx="7215505" cy="110680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继续落实“早迎晚送”服务。</a:t>
            </a:r>
            <a:endParaRPr lang="zh-CN" altLang="zh-CN" sz="1400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5015" y="2139315"/>
            <a:ext cx="35941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</a:rPr>
              <a:t>以</a:t>
            </a:r>
            <a:r>
              <a:rPr lang="zh-CN" altLang="zh-CN" dirty="0">
                <a:sym typeface="+mn-ea"/>
              </a:rPr>
              <a:t>简单的问候和微笑，</a:t>
            </a:r>
            <a:endParaRPr lang="zh-CN" altLang="zh-CN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zh-CN" dirty="0">
                <a:sym typeface="+mn-ea"/>
              </a:rPr>
              <a:t>了解师生需求和建议，用实际</a:t>
            </a:r>
            <a:endParaRPr lang="zh-CN" altLang="zh-CN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zh-CN" dirty="0">
                <a:sym typeface="+mn-ea"/>
              </a:rPr>
              <a:t>行动提升服务</a:t>
            </a:r>
            <a:r>
              <a:rPr lang="zh-CN" altLang="zh-CN" dirty="0" smtClean="0">
                <a:sym typeface="+mn-ea"/>
              </a:rPr>
              <a:t>品质</a:t>
            </a:r>
            <a:r>
              <a:rPr lang="zh-CN" altLang="en-US" dirty="0" smtClean="0">
                <a:sym typeface="+mn-ea"/>
              </a:rPr>
              <a:t>；</a:t>
            </a:r>
            <a:endParaRPr lang="zh-CN" altLang="zh-CN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pic>
        <p:nvPicPr>
          <p:cNvPr id="53" name="Picture 2" descr="D:\DESKTOP\360截图20241209110022066.jp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636" y="21020"/>
            <a:ext cx="1973478" cy="6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主要工作</a:t>
            </a:r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-</a:t>
            </a:r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安全秩序</a:t>
            </a:r>
            <a:r>
              <a:rPr sz="24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条线</a:t>
            </a: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5" r="12425"/>
          <a:stretch>
            <a:fillRect/>
          </a:stretch>
        </p:blipFill>
        <p:spPr>
          <a:xfrm>
            <a:off x="6345054" y="845765"/>
            <a:ext cx="1960122" cy="1953316"/>
          </a:xfrm>
          <a:custGeom>
            <a:avLst/>
            <a:gdLst>
              <a:gd name="connsiteX0" fmla="*/ 0 w 2613496"/>
              <a:gd name="connsiteY0" fmla="*/ 0 h 2604421"/>
              <a:gd name="connsiteX1" fmla="*/ 1752214 w 2613496"/>
              <a:gd name="connsiteY1" fmla="*/ 0 h 2604421"/>
              <a:gd name="connsiteX2" fmla="*/ 2613496 w 2613496"/>
              <a:gd name="connsiteY2" fmla="*/ 861282 h 2604421"/>
              <a:gd name="connsiteX3" fmla="*/ 2613496 w 2613496"/>
              <a:gd name="connsiteY3" fmla="*/ 2604421 h 2604421"/>
              <a:gd name="connsiteX4" fmla="*/ 861282 w 2613496"/>
              <a:gd name="connsiteY4" fmla="*/ 2604421 h 2604421"/>
              <a:gd name="connsiteX5" fmla="*/ 0 w 2613496"/>
              <a:gd name="connsiteY5" fmla="*/ 1743139 h 260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3496" h="2604421">
                <a:moveTo>
                  <a:pt x="0" y="0"/>
                </a:moveTo>
                <a:lnTo>
                  <a:pt x="1752214" y="0"/>
                </a:lnTo>
                <a:cubicBezTo>
                  <a:pt x="2227887" y="0"/>
                  <a:pt x="2613496" y="385609"/>
                  <a:pt x="2613496" y="861282"/>
                </a:cubicBezTo>
                <a:lnTo>
                  <a:pt x="2613496" y="2604421"/>
                </a:lnTo>
                <a:lnTo>
                  <a:pt x="861282" y="2604421"/>
                </a:lnTo>
                <a:cubicBezTo>
                  <a:pt x="385609" y="2604421"/>
                  <a:pt x="0" y="2218812"/>
                  <a:pt x="0" y="174313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</p:pic>
      <p:sp>
        <p:nvSpPr>
          <p:cNvPr id="29" name="矩形: 对角圆角 28"/>
          <p:cNvSpPr/>
          <p:nvPr>
            <p:custDataLst>
              <p:tags r:id="rId2"/>
            </p:custDataLst>
          </p:nvPr>
        </p:nvSpPr>
        <p:spPr>
          <a:xfrm rot="16200000" flipV="1">
            <a:off x="8024120" y="1900234"/>
            <a:ext cx="1184378" cy="518939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4587">
                <a:schemeClr val="accent1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dirty="0"/>
          </a:p>
        </p:txBody>
      </p:sp>
      <p:sp>
        <p:nvSpPr>
          <p:cNvPr id="28" name="矩形: 对角圆角 27"/>
          <p:cNvSpPr/>
          <p:nvPr>
            <p:custDataLst>
              <p:tags r:id="rId3"/>
            </p:custDataLst>
          </p:nvPr>
        </p:nvSpPr>
        <p:spPr>
          <a:xfrm flipH="1" flipV="1">
            <a:off x="5793412" y="4227877"/>
            <a:ext cx="1184378" cy="518939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88000">
                <a:schemeClr val="accent1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dirty="0"/>
          </a:p>
        </p:txBody>
      </p:sp>
      <p:sp>
        <p:nvSpPr>
          <p:cNvPr id="4" name="wps左边框"/>
          <p:cNvSpPr/>
          <p:nvPr>
            <p:custDataLst>
              <p:tags r:id="rId4"/>
            </p:custDataLst>
          </p:nvPr>
        </p:nvSpPr>
        <p:spPr>
          <a:xfrm>
            <a:off x="612140" y="917575"/>
            <a:ext cx="7215505" cy="110680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定期开展设施设备检查和月度隐患排</a:t>
            </a: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查，建立夜间闭岗全面巡查制度；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wps左边框"/>
          <p:cNvSpPr/>
          <p:nvPr>
            <p:custDataLst>
              <p:tags r:id="rId5"/>
            </p:custDataLst>
          </p:nvPr>
        </p:nvSpPr>
        <p:spPr>
          <a:xfrm>
            <a:off x="611505" y="2284095"/>
            <a:ext cx="7215505" cy="110680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协助保卫处清理校园“僵尸车”，营</a:t>
            </a:r>
          </a:p>
          <a:p>
            <a:pPr algn="l">
              <a:lnSpc>
                <a:spcPct val="150000"/>
              </a:lnSpc>
              <a:tabLst>
                <a:tab pos="4302125" algn="l"/>
              </a:tabLst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造整洁校园环境；</a:t>
            </a:r>
            <a:r>
              <a:rPr lang="zh-CN" altLang="en-US" dirty="0">
                <a:sym typeface="+mn-ea"/>
              </a:rPr>
              <a:t>。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sp>
        <p:nvSpPr>
          <p:cNvPr id="8" name="wps左边框"/>
          <p:cNvSpPr/>
          <p:nvPr>
            <p:custDataLst>
              <p:tags r:id="rId6"/>
            </p:custDataLst>
          </p:nvPr>
        </p:nvSpPr>
        <p:spPr>
          <a:xfrm>
            <a:off x="611505" y="3651885"/>
            <a:ext cx="7215505" cy="110680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0 w 914400"/>
              <a:gd name="connsiteY0-30" fmla="*/ 0 h 612648"/>
              <a:gd name="connsiteX1-31" fmla="*/ 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0" y="0"/>
                </a:moveTo>
                <a:lnTo>
                  <a:pt x="0" y="61264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0" rtlCol="0" anchor="ctr"/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4.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落实楼宇门前三包工作，做好学生</a:t>
            </a: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上下课期间的非机动车引导工作；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/>
              </a:solidFill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807"/>
          <a:stretch>
            <a:fillRect/>
          </a:stretch>
        </p:blipFill>
        <p:spPr>
          <a:xfrm>
            <a:off x="4832912" y="2096190"/>
            <a:ext cx="2166801" cy="2051288"/>
          </a:xfrm>
          <a:custGeom>
            <a:avLst/>
            <a:gdLst>
              <a:gd name="connsiteX0" fmla="*/ 0 w 2613496"/>
              <a:gd name="connsiteY0" fmla="*/ 0 h 2604421"/>
              <a:gd name="connsiteX1" fmla="*/ 1752214 w 2613496"/>
              <a:gd name="connsiteY1" fmla="*/ 0 h 2604421"/>
              <a:gd name="connsiteX2" fmla="*/ 2613496 w 2613496"/>
              <a:gd name="connsiteY2" fmla="*/ 861282 h 2604421"/>
              <a:gd name="connsiteX3" fmla="*/ 2613496 w 2613496"/>
              <a:gd name="connsiteY3" fmla="*/ 2604421 h 2604421"/>
              <a:gd name="connsiteX4" fmla="*/ 861282 w 2613496"/>
              <a:gd name="connsiteY4" fmla="*/ 2604421 h 2604421"/>
              <a:gd name="connsiteX5" fmla="*/ 0 w 2613496"/>
              <a:gd name="connsiteY5" fmla="*/ 1743139 h 260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3496" h="2604421">
                <a:moveTo>
                  <a:pt x="0" y="0"/>
                </a:moveTo>
                <a:lnTo>
                  <a:pt x="1752214" y="0"/>
                </a:lnTo>
                <a:cubicBezTo>
                  <a:pt x="2227887" y="0"/>
                  <a:pt x="2613496" y="385609"/>
                  <a:pt x="2613496" y="861282"/>
                </a:cubicBezTo>
                <a:lnTo>
                  <a:pt x="2613496" y="2604421"/>
                </a:lnTo>
                <a:lnTo>
                  <a:pt x="861282" y="2604421"/>
                </a:lnTo>
                <a:cubicBezTo>
                  <a:pt x="385609" y="2604421"/>
                  <a:pt x="0" y="2218812"/>
                  <a:pt x="0" y="174313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25"/>
          <a:stretch>
            <a:fillRect/>
          </a:stretch>
        </p:blipFill>
        <p:spPr>
          <a:xfrm>
            <a:off x="7002656" y="2788199"/>
            <a:ext cx="2039390" cy="1960824"/>
          </a:xfrm>
          <a:custGeom>
            <a:avLst/>
            <a:gdLst>
              <a:gd name="connsiteX0" fmla="*/ 0 w 2613496"/>
              <a:gd name="connsiteY0" fmla="*/ 0 h 2604421"/>
              <a:gd name="connsiteX1" fmla="*/ 1752214 w 2613496"/>
              <a:gd name="connsiteY1" fmla="*/ 0 h 2604421"/>
              <a:gd name="connsiteX2" fmla="*/ 2613496 w 2613496"/>
              <a:gd name="connsiteY2" fmla="*/ 861282 h 2604421"/>
              <a:gd name="connsiteX3" fmla="*/ 2613496 w 2613496"/>
              <a:gd name="connsiteY3" fmla="*/ 2604421 h 2604421"/>
              <a:gd name="connsiteX4" fmla="*/ 861282 w 2613496"/>
              <a:gd name="connsiteY4" fmla="*/ 2604421 h 2604421"/>
              <a:gd name="connsiteX5" fmla="*/ 0 w 2613496"/>
              <a:gd name="connsiteY5" fmla="*/ 1743139 h 260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3496" h="2604421">
                <a:moveTo>
                  <a:pt x="0" y="0"/>
                </a:moveTo>
                <a:lnTo>
                  <a:pt x="1752214" y="0"/>
                </a:lnTo>
                <a:cubicBezTo>
                  <a:pt x="2227887" y="0"/>
                  <a:pt x="2613496" y="385609"/>
                  <a:pt x="2613496" y="861282"/>
                </a:cubicBezTo>
                <a:lnTo>
                  <a:pt x="2613496" y="2604421"/>
                </a:lnTo>
                <a:lnTo>
                  <a:pt x="861282" y="2604421"/>
                </a:lnTo>
                <a:cubicBezTo>
                  <a:pt x="385609" y="2604421"/>
                  <a:pt x="0" y="2218812"/>
                  <a:pt x="0" y="174313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</p:pic>
      <p:pic>
        <p:nvPicPr>
          <p:cNvPr id="12" name="Picture 2" descr="D:\DESKTOP\360截图20241209110022066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636" y="21020"/>
            <a:ext cx="1973478" cy="6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02e045db-93ae-4eda-a9cd-60e9d7eba581"/>
  <p:tag name="COMMONDATA" val="eyJoZGlkIjoiMzEwNTM5NzYwMDRjMzkwZTVkZjY2ODkwMGIxNGU0OT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  <p:tag name="KSO_WM_UNIT_PLACING_PICTURE_USER_VIEWPORT" val="{&quot;height&quot;:3739,&quot;width&quot;:2629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  <p:tag name="KSO_WM_UNIT_PLACING_PICTURE_USER_VIEWPORT" val="{&quot;height&quot;:3145.328693780741,&quot;width&quot;:2209.407968617517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  <p:tag name="KSO_WM_UNIT_PLACING_PICTURE_USER_VIEWPORT" val="{&quot;height&quot;:3527,&quot;width&quot;:2560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224.8000030517578,&quot;left&quot;:9.33748031496063,&quot;top&quot;:156.2374787890817,&quot;width&quot;:347.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09_1*i*1"/>
  <p:tag name="KSO_WM_TEMPLATE_CATEGORY" val="custom"/>
  <p:tag name="KSO_WM_TEMPLATE_INDEX" val="20238509"/>
  <p:tag name="KSO_WM_UNIT_LAYERLEVEL" val="1"/>
  <p:tag name="KSO_WM_TAG_VERSION" val="1.0"/>
  <p:tag name="KSO_WM_UNIT_PIC_EFFECT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509_1*i*2"/>
  <p:tag name="KSO_WM_TEMPLATE_CATEGORY" val="custom"/>
  <p:tag name="KSO_WM_TEMPLATE_INDEX" val="20238509"/>
  <p:tag name="KSO_WM_UNIT_LAYERLEVEL" val="1"/>
  <p:tag name="KSO_WM_TAG_VERSION" val="1.0"/>
  <p:tag name="KSO_WM_UNIT_PIC_EFFECT" val="1"/>
  <p:tag name="PICID" val="{27e59b45-fffa-4770-9691-6484f6242e6c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8509_1*i*3"/>
  <p:tag name="KSO_WM_TEMPLATE_CATEGORY" val="custom"/>
  <p:tag name="KSO_WM_TEMPLATE_INDEX" val="20238509"/>
  <p:tag name="KSO_WM_UNIT_LAYERLEVEL" val="1"/>
  <p:tag name="KSO_WM_TAG_VERSION" val="1.0"/>
  <p:tag name="KSO_WM_UNIT_PIC_EFFECT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VALUE" val="1626*163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09_1*d*1"/>
  <p:tag name="KSO_WM_TEMPLATE_CATEGORY" val="custom"/>
  <p:tag name="KSO_WM_TEMPLATE_INDEX" val="20238509"/>
  <p:tag name="KSO_WM_UNIT_LAYERLEVEL" val="1"/>
  <p:tag name="KSO_WM_TAG_VERSION" val="1.0"/>
  <p:tag name="KSO_WM_UNIT_PIC_EFFECT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09_1*i*1"/>
  <p:tag name="KSO_WM_TEMPLATE_CATEGORY" val="custom"/>
  <p:tag name="KSO_WM_TEMPLATE_INDEX" val="20238509"/>
  <p:tag name="KSO_WM_UNIT_LAYERLEVEL" val="1"/>
  <p:tag name="KSO_WM_TAG_VERSION" val="1.0"/>
  <p:tag name="KSO_WM_UNIT_PIC_EFFECT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509_1*i*2"/>
  <p:tag name="KSO_WM_TEMPLATE_CATEGORY" val="custom"/>
  <p:tag name="KSO_WM_TEMPLATE_INDEX" val="20238509"/>
  <p:tag name="KSO_WM_UNIT_LAYERLEVEL" val="1"/>
  <p:tag name="KSO_WM_TAG_VERSION" val="1.0"/>
  <p:tag name="KSO_WM_UNIT_PIC_EFFECT" val="1"/>
  <p:tag name="PICID" val="{2665a1d9-7b2c-433b-aebf-17402ebc369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8509_1*i*3"/>
  <p:tag name="KSO_WM_TEMPLATE_CATEGORY" val="custom"/>
  <p:tag name="KSO_WM_TEMPLATE_INDEX" val="20238509"/>
  <p:tag name="KSO_WM_UNIT_LAYERLEVEL" val="1"/>
  <p:tag name="KSO_WM_TAG_VERSION" val="1.0"/>
  <p:tag name="KSO_WM_UNIT_PIC_EFFECT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VALUE" val="1626*163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09_1*d*1"/>
  <p:tag name="KSO_WM_TEMPLATE_CATEGORY" val="custom"/>
  <p:tag name="KSO_WM_TEMPLATE_INDEX" val="20238509"/>
  <p:tag name="KSO_WM_UNIT_LAYERLEVEL" val="1"/>
  <p:tag name="KSO_WM_TAG_VERSION" val="1.0"/>
  <p:tag name="KSO_WM_UNIT_PIC_EFFECT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09_1*i*1"/>
  <p:tag name="KSO_WM_TEMPLATE_CATEGORY" val="custom"/>
  <p:tag name="KSO_WM_TEMPLATE_INDEX" val="20238509"/>
  <p:tag name="KSO_WM_UNIT_LAYERLEVEL" val="1"/>
  <p:tag name="KSO_WM_TAG_VERSION" val="1.0"/>
  <p:tag name="KSO_WM_UNIT_PIC_EFFECT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509_1*i*2"/>
  <p:tag name="KSO_WM_TEMPLATE_CATEGORY" val="custom"/>
  <p:tag name="KSO_WM_TEMPLATE_INDEX" val="20238509"/>
  <p:tag name="KSO_WM_UNIT_LAYERLEVEL" val="1"/>
  <p:tag name="KSO_WM_TAG_VERSION" val="1.0"/>
  <p:tag name="KSO_WM_UNIT_PIC_EFFECT" val="1"/>
  <p:tag name="PICID" val="{afbf6c41-9cc6-4be3-9738-997d7882d2c7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8509_1*i*3"/>
  <p:tag name="KSO_WM_TEMPLATE_CATEGORY" val="custom"/>
  <p:tag name="KSO_WM_TEMPLATE_INDEX" val="20238509"/>
  <p:tag name="KSO_WM_UNIT_LAYERLEVEL" val="1"/>
  <p:tag name="KSO_WM_TAG_VERSION" val="1.0"/>
  <p:tag name="KSO_WM_UNIT_PIC_EFFECT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VALUE" val="1626*163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09_1*d*1"/>
  <p:tag name="KSO_WM_TEMPLATE_CATEGORY" val="custom"/>
  <p:tag name="KSO_WM_TEMPLATE_INDEX" val="20238509"/>
  <p:tag name="KSO_WM_UNIT_LAYERLEVEL" val="1"/>
  <p:tag name="KSO_WM_TAG_VERSION" val="1.0"/>
  <p:tag name="KSO_WM_UNIT_PIC_EFFECT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09_1*i*1"/>
  <p:tag name="KSO_WM_TEMPLATE_CATEGORY" val="custom"/>
  <p:tag name="KSO_WM_TEMPLATE_INDEX" val="20238509"/>
  <p:tag name="KSO_WM_UNIT_LAYERLEVEL" val="1"/>
  <p:tag name="KSO_WM_TAG_VERSION" val="1.0"/>
  <p:tag name="KSO_WM_UNIT_PIC_EFFECT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509_1*i*2"/>
  <p:tag name="KSO_WM_TEMPLATE_CATEGORY" val="custom"/>
  <p:tag name="KSO_WM_TEMPLATE_INDEX" val="20238509"/>
  <p:tag name="KSO_WM_UNIT_LAYERLEVEL" val="1"/>
  <p:tag name="KSO_WM_TAG_VERSION" val="1.0"/>
  <p:tag name="KSO_WM_UNIT_PIC_EFFECT" val="1"/>
  <p:tag name="PICID" val="{a110c05b-5049-448c-ab47-6c4a3ac67e75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8509_1*i*3"/>
  <p:tag name="KSO_WM_TEMPLATE_CATEGORY" val="custom"/>
  <p:tag name="KSO_WM_TEMPLATE_INDEX" val="20238509"/>
  <p:tag name="KSO_WM_UNIT_LAYERLEVEL" val="1"/>
  <p:tag name="KSO_WM_TAG_VERSION" val="1.0"/>
  <p:tag name="KSO_WM_UNIT_PIC_EFFECT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VALUE" val="1626*163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09_1*d*1"/>
  <p:tag name="KSO_WM_TEMPLATE_CATEGORY" val="custom"/>
  <p:tag name="KSO_WM_TEMPLATE_INDEX" val="20238509"/>
  <p:tag name="KSO_WM_UNIT_LAYERLEVEL" val="1"/>
  <p:tag name="KSO_WM_TAG_VERSION" val="1.0"/>
  <p:tag name="KSO_WM_UNIT_PIC_EFFECT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573c6d3c-049d-4c94-bbb7-72dcdb574746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cc3f71d4-bf75-4a3c-b1ac-fb5158199d0a}"/>
  <p:tag name="KSO_WM_UNIT_PLACING_PICTURE_USER_VIEWPORT" val="{&quot;height&quot;:1969.8220472440944,&quot;width&quot;:2626.428346456693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5803e85b-f613-4331-83bf-b62770f4a6d6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8d91208f-8a69-4ab5-84cd-d3c5b9c869f4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4319018b-26b4-4349-91fb-1b6064885c3c}"/>
  <p:tag name="KSO_WM_UNIT_PLACING_PICTURE_USER_VIEWPORT" val="{&quot;height&quot;:1969.820472440945,&quot;width&quot;:2627.455118110236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3382a434-c7a1-4b9f-a9dc-600a9ceb176f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224.8000030517578,&quot;left&quot;:9.33748031496063,&quot;top&quot;:156.2374787890817,&quot;width&quot;:347.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5c231484-4bf0-4c7d-931c-03833cc3e187}"/>
  <p:tag name="KSO_WM_UNIT_PLACING_PICTURE_USER_VIEWPORT" val="{&quot;height&quot;:3674.127559055118,&quot;width&quot;:3900.2267716535434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224.8000030517578,&quot;left&quot;:9.33748031496063,&quot;top&quot;:156.2374787890817,&quot;width&quot;:347.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326.25,&quot;left&quot;:9.33748031496063,&quot;top&quot;:72.1,&quot;width&quot;:698.112519685039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326.25,&quot;left&quot;:9.33748031496063,&quot;top&quot;:72.1,&quot;width&quot;:698.112519685039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326.25,&quot;left&quot;:9.33748031496063,&quot;top&quot;:72.1,&quot;width&quot;:698.112519685039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326.25,&quot;left&quot;:9.33748031496063,&quot;top&quot;:72.1,&quot;width&quot;:698.112519685039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8509_1*i*3"/>
  <p:tag name="KSO_WM_TEMPLATE_CATEGORY" val="custom"/>
  <p:tag name="KSO_WM_TEMPLATE_INDEX" val="20238509"/>
  <p:tag name="KSO_WM_UNIT_LAYERLEVEL" val="1"/>
  <p:tag name="KSO_WM_TAG_VERSION" val="1.0"/>
  <p:tag name="KSO_WM_UNIT_PIC_EFFECT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509_1*i*2"/>
  <p:tag name="KSO_WM_TEMPLATE_CATEGORY" val="custom"/>
  <p:tag name="KSO_WM_TEMPLATE_INDEX" val="20238509"/>
  <p:tag name="KSO_WM_UNIT_LAYERLEVEL" val="1"/>
  <p:tag name="KSO_WM_TAG_VERSION" val="1.0"/>
  <p:tag name="KSO_WM_UNIT_PIC_EFFECT" val="1"/>
  <p:tag name="PICID" val="{a110c05b-5049-448c-ab47-6c4a3ac67e75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c4946456-5edd-49bb-9a62-842b35eaa09d}"/>
  <p:tag name="KSO_WM_DIAGRAM_VIRTUALLY_FRAME" val="{&quot;height&quot;:326.25,&quot;left&quot;:9.33748031496063,&quot;top&quot;:72.1,&quot;width&quot;:698.1125196850394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7fb427d5-cd9d-482a-a520-44771114a346}"/>
  <p:tag name="KSO_WM_DIAGRAM_VIRTUALLY_FRAME" val="{&quot;height&quot;:326.25,&quot;left&quot;:9.33748031496063,&quot;top&quot;:72.1,&quot;width&quot;:698.1125196850394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09_1*i*1"/>
  <p:tag name="KSO_WM_TEMPLATE_CATEGORY" val="custom"/>
  <p:tag name="KSO_WM_TEMPLATE_INDEX" val="20238509"/>
  <p:tag name="KSO_WM_UNIT_LAYERLEVEL" val="1"/>
  <p:tag name="KSO_WM_TAG_VERSION" val="1.0"/>
  <p:tag name="KSO_WM_UNIT_PIC_EFFECT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509_1*i*2"/>
  <p:tag name="KSO_WM_TEMPLATE_CATEGORY" val="custom"/>
  <p:tag name="KSO_WM_TEMPLATE_INDEX" val="20238509"/>
  <p:tag name="KSO_WM_UNIT_LAYERLEVEL" val="1"/>
  <p:tag name="KSO_WM_TAG_VERSION" val="1.0"/>
  <p:tag name="KSO_WM_UNIT_PIC_EFFECT" val="1"/>
  <p:tag name="PICID" val="{a110c05b-5049-448c-ab47-6c4a3ac67e7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800.0125984251968,&quot;width&quot;:1800.0125984251968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8509_1*i*3"/>
  <p:tag name="KSO_WM_TEMPLATE_CATEGORY" val="custom"/>
  <p:tag name="KSO_WM_TEMPLATE_INDEX" val="20238509"/>
  <p:tag name="KSO_WM_UNIT_LAYERLEVEL" val="1"/>
  <p:tag name="KSO_WM_TAG_VERSION" val="1.0"/>
  <p:tag name="KSO_WM_UNIT_PIC_EFFECT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b9586ccd-efb2-4bce-934f-613c2646cd2e}"/>
  <p:tag name="KSO_WM_DIAGRAM_VIRTUALLY_FRAME" val="{&quot;height&quot;:326.25,&quot;left&quot;:9.33748031496063,&quot;top&quot;:72.1,&quot;width&quot;:698.1125196850394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09_1*i*1"/>
  <p:tag name="KSO_WM_TEMPLATE_CATEGORY" val="custom"/>
  <p:tag name="KSO_WM_TEMPLATE_INDEX" val="20238509"/>
  <p:tag name="KSO_WM_UNIT_LAYERLEVEL" val="1"/>
  <p:tag name="KSO_WM_TAG_VERSION" val="1.0"/>
  <p:tag name="KSO_WM_UNIT_PIC_EFFECT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509_1*i*2"/>
  <p:tag name="KSO_WM_TEMPLATE_CATEGORY" val="custom"/>
  <p:tag name="KSO_WM_TEMPLATE_INDEX" val="20238509"/>
  <p:tag name="KSO_WM_UNIT_LAYERLEVEL" val="1"/>
  <p:tag name="KSO_WM_TAG_VERSION" val="1.0"/>
  <p:tag name="KSO_WM_UNIT_PIC_EFFECT" val="1"/>
  <p:tag name="PICID" val="{a110c05b-5049-448c-ab47-6c4a3ac67e75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8509_1*i*3"/>
  <p:tag name="KSO_WM_TEMPLATE_CATEGORY" val="custom"/>
  <p:tag name="KSO_WM_TEMPLATE_INDEX" val="20238509"/>
  <p:tag name="KSO_WM_UNIT_LAYERLEVEL" val="1"/>
  <p:tag name="KSO_WM_TAG_VERSION" val="1.0"/>
  <p:tag name="KSO_WM_UNIT_PIC_EFFECT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3ffaec4e-9008-4e68-85ab-b95c1334bd2a}"/>
  <p:tag name="KSO_WM_UNIT_PLACING_PICTURE_USER_VIEWPORT" val="{&quot;height&quot;:2508.283464566929,&quot;width&quot;:3342.607874015748}"/>
  <p:tag name="KSO_WM_DIAGRAM_VIRTUALLY_FRAME" val="{&quot;height&quot;:326.25,&quot;left&quot;:9.33748031496063,&quot;top&quot;:72.1,&quot;width&quot;:698.1125196850394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09_1*i*1"/>
  <p:tag name="KSO_WM_TEMPLATE_CATEGORY" val="custom"/>
  <p:tag name="KSO_WM_TEMPLATE_INDEX" val="20238509"/>
  <p:tag name="KSO_WM_UNIT_LAYERLEVEL" val="1"/>
  <p:tag name="KSO_WM_TAG_VERSION" val="1.0"/>
  <p:tag name="KSO_WM_UNIT_PIC_EFFECT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509_1*i*2"/>
  <p:tag name="KSO_WM_TEMPLATE_CATEGORY" val="custom"/>
  <p:tag name="KSO_WM_TEMPLATE_INDEX" val="20238509"/>
  <p:tag name="KSO_WM_UNIT_LAYERLEVEL" val="1"/>
  <p:tag name="KSO_WM_TAG_VERSION" val="1.0"/>
  <p:tag name="KSO_WM_UNIT_PIC_EFFECT" val="1"/>
  <p:tag name="PICID" val="{a110c05b-5049-448c-ab47-6c4a3ac67e7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8509_1*i*3"/>
  <p:tag name="KSO_WM_TEMPLATE_CATEGORY" val="custom"/>
  <p:tag name="KSO_WM_TEMPLATE_INDEX" val="20238509"/>
  <p:tag name="KSO_WM_UNIT_LAYERLEVEL" val="1"/>
  <p:tag name="KSO_WM_TAG_VERSION" val="1.0"/>
  <p:tag name="KSO_WM_UNIT_PIC_EFFECT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5c93f66a-ebd4-4785-a609-dc0a7613f0f5}"/>
  <p:tag name="KSO_WM_DIAGRAM_VIRTUALLY_FRAME" val="{&quot;height&quot;:326.2504724409449,&quot;left&quot;:9.33748031496063,&quot;top&quot;:72.0995275590551,&quot;width&quot;:698.1125196850394}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24950758-dfab-4c75-a926-8aaa3bfe3744}"/>
  <p:tag name="KSO_WM_DIAGRAM_VIRTUALLY_FRAME" val="{&quot;height&quot;:326.2504724409449,&quot;left&quot;:9.33748031496063,&quot;top&quot;:72.0995275590551,&quot;width&quot;:698.1125196850394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326.2504724409449,&quot;left&quot;:9.33748031496063,&quot;top&quot;:72.0995275590551,&quot;width&quot;:698.112519685039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326.2504724409449,&quot;left&quot;:9.33748031496063,&quot;top&quot;:72.0995275590551,&quot;width&quot;:698.112519685039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326.2504724409449,&quot;left&quot;:9.33748031496063,&quot;top&quot;:72.0995275590551,&quot;width&quot;:698.112519685039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326.2504724409449,&quot;left&quot;:9.33748031496063,&quot;top&quot;:72.0995275590551,&quot;width&quot;:698.112519685039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335.7,&quot;left&quot;:9.33748031496063,&quot;top&quot;:66.45,&quot;width&quot;:698.112519685039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335.7,&quot;left&quot;:9.33748031496063,&quot;top&quot;:66.45,&quot;width&quot;:698.112519685039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43198573-17a4-4fa3-bc55-823b3d11ac0e}"/>
  <p:tag name="KSO_WM_DIAGRAM_VIRTUALLY_FRAME" val="{&quot;height&quot;:335.7,&quot;left&quot;:9.33748031496063,&quot;top&quot;:66.45,&quot;width&quot;:698.112519685039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04e850c6-ed45-4684-9a85-3a7e88b40cd0}"/>
  <p:tag name="KSO_WM_DIAGRAM_VIRTUALLY_FRAME" val="{&quot;height&quot;:335.7,&quot;left&quot;:9.33748031496063,&quot;top&quot;:66.45,&quot;width&quot;:698.1125196850394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4e93b298-ab77-4235-abc7-2708657a4013}"/>
  <p:tag name="KSO_WM_DIAGRAM_VIRTUALLY_FRAME" val="{&quot;height&quot;:335.7,&quot;left&quot;:9.33748031496063,&quot;top&quot;:66.45,&quot;width&quot;:698.1125196850394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0dafb50e-15aa-499a-a40d-350e70535a81}"/>
  <p:tag name="KSO_WM_DIAGRAM_VIRTUALLY_FRAME" val="{&quot;height&quot;:335.7,&quot;left&quot;:9.33748031496063,&quot;top&quot;:66.45,&quot;width&quot;:698.1125196850394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335.7,&quot;left&quot;:9.33748031496063,&quot;top&quot;:66.45,&quot;width&quot;:698.112519685039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7.88803149606301,&quot;left&quot;:55.05,&quot;top&quot;:247.861968503937,&quot;width&quot;:588.446062992126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.8292913385827,&quot;left&quot;:25.474645669291338,&quot;top&quot;:196.8300787401575,&quot;width&quot;:668.5522834645669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.8292913385827,&quot;left&quot;:25.474645669291338,&quot;top&quot;:196.8300787401575,&quot;width&quot;:668.5522834645669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.8292913385827,&quot;left&quot;:25.474645669291338,&quot;top&quot;:196.8300787401575,&quot;width&quot;:668.5522834645669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.8292913385827,&quot;left&quot;:25.474645669291338,&quot;top&quot;:196.8300787401575,&quot;width&quot;:668.5522834645669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.8292913385827,&quot;left&quot;:25.474645669291338,&quot;top&quot;:196.8300787401575,&quot;width&quot;:668.5522834645669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.8292913385827,&quot;left&quot;:25.474645669291338,&quot;top&quot;:196.8300787401575,&quot;width&quot;:668.5522834645669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.8292913385827,&quot;left&quot;:25.474645669291338,&quot;top&quot;:196.8300787401575,&quot;width&quot;:668.552283464566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.8292913385827,&quot;left&quot;:25.474645669291338,&quot;top&quot;:196.8300787401575,&quot;width&quot;:668.5522834645669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224.8000030517578,&quot;left&quot;:9.33748031496063,&quot;top&quot;:156.2374787890817,&quot;width&quot;:347.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68976377952748,&quot;left&quot;:40.66724409448816,&quot;top&quot;:196.81023622047252,&quot;width&quot;:636.3374803149607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68976377952748,&quot;left&quot;:40.66724409448816,&quot;top&quot;:196.81023622047252,&quot;width&quot;:636.3374803149607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68976377952748,&quot;left&quot;:40.66724409448816,&quot;top&quot;:196.81023622047252,&quot;width&quot;:636.3374803149607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68976377952748,&quot;left&quot;:40.66724409448816,&quot;top&quot;:196.81023622047252,&quot;width&quot;:636.3374803149607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224.8000030517578,&quot;left&quot;:9.33748031496063,&quot;top&quot;:156.2374787890817,&quot;width&quot;:347.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68976377952748,&quot;left&quot;:40.66724409448816,&quot;top&quot;:196.81023622047252,&quot;width&quot;:636.3374803149607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68976377952748,&quot;left&quot;:40.66724409448816,&quot;top&quot;:196.81023622047252,&quot;width&quot;:636.3374803149607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224.8000030517578,&quot;left&quot;:9.33748031496063,&quot;top&quot;:156.2374787890817,&quot;width&quot;:347.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224.8000030517578,&quot;left&quot;:9.33748031496063,&quot;top&quot;:156.2374787890817,&quot;width&quot;:347.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224.8000030517578,&quot;left&quot;:9.33748031496063,&quot;top&quot;:156.2374787890817,&quot;width&quot;:347.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add9907f-fac3-4c8f-a471-d4d708772f49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37feb5ae-a3a9-4ff6-852b-a4fc86dd299b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35e9643f-31f6-43e5-9edb-231890279116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b98291a2-405f-4c1d-ad81-ac91ecc71d14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224.8000030517578,&quot;left&quot;:9.33748031496063,&quot;top&quot;:156.2374787890817,&quot;width&quot;:347.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e9ee7a6d-b801-4c84-924e-7958a0f7aae3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68976377952748,&quot;left&quot;:40.66724409448816,&quot;top&quot;:196.81023622047252,&quot;width&quot;:636.3374803149607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224.8000030517578,&quot;left&quot;:9.33748031496063,&quot;top&quot;:156.2374787890817,&quot;width&quot;:347.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723*72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6946_1*d*1"/>
  <p:tag name="KSO_WM_TEMPLATE_CATEGORY" val="custom"/>
  <p:tag name="KSO_WM_TEMPLATE_INDEX" val="20236946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LINE_FORE_SCHEMECOLOR_INDEX" val="13"/>
  <p:tag name="KSO_WM_UNIT_LINE_FILL_TYPE" val="2"/>
  <p:tag name="KSO_WM_UNIT_USESOURCEFORMAT_APPLY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6946_1*i*2"/>
  <p:tag name="KSO_WM_TEMPLATE_CATEGORY" val="custom"/>
  <p:tag name="KSO_WM_TEMPLATE_INDEX" val="20236946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2"/>
  <p:tag name="KSO_WM_UNIT_TEXT_FILL_TYPE" val="1"/>
  <p:tag name="KSO_WM_UNIT_USESOURCEFORMAT_APPLY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36946_1*i*4"/>
  <p:tag name="KSO_WM_TEMPLATE_CATEGORY" val="custom"/>
  <p:tag name="KSO_WM_TEMPLATE_INDEX" val="20236946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2"/>
  <p:tag name="KSO_WM_UNIT_TEXT_FILL_TYPE" val="1"/>
  <p:tag name="KSO_WM_UNIT_USESOURCEFORMAT_APPLY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224.8000030517578,&quot;left&quot;:9.33748031496063,&quot;top&quot;:156.2374787890817,&quot;width&quot;:347.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224.8000030517578,&quot;left&quot;:9.33748031496063,&quot;top&quot;:156.2374787890817,&quot;width&quot;:347.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224.8000030517578,&quot;left&quot;:9.33748031496063,&quot;top&quot;:156.2374787890817,&quot;width&quot;:347.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224.8000030517578,&quot;left&quot;:9.33748031496063,&quot;top&quot;:156.2374787890817,&quot;width&quot;:347.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224.8000030517578,&quot;left&quot;:9.33748031496063,&quot;top&quot;:156.2374787890817,&quot;width&quot;:347.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46*155"/>
  <p:tag name="TABLE_ENDDRAG_RECT" val="51*140*346*15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704*70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4903_1*d*1"/>
  <p:tag name="KSO_WM_TEMPLATE_CATEGORY" val="custom"/>
  <p:tag name="KSO_WM_TEMPLATE_INDEX" val="20234903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64*6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2"/>
  <p:tag name="KSO_WM_UNIT_ID" val="custom20234903_1*d*2"/>
  <p:tag name="KSO_WM_TEMPLATE_CATEGORY" val="custom"/>
  <p:tag name="KSO_WM_TEMPLATE_INDEX" val="20234903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586*58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3"/>
  <p:tag name="KSO_WM_UNIT_ID" val="custom20234903_1*d*3"/>
  <p:tag name="KSO_WM_TEMPLATE_CATEGORY" val="custom"/>
  <p:tag name="KSO_WM_TEMPLATE_INDEX" val="20234903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56*65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4"/>
  <p:tag name="KSO_WM_UNIT_ID" val="custom20234903_1*d*4"/>
  <p:tag name="KSO_WM_TEMPLATE_CATEGORY" val="custom"/>
  <p:tag name="KSO_WM_TEMPLATE_INDEX" val="20234903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224.8000030517578,&quot;left&quot;:9.33748031496063,&quot;top&quot;:156.2374787890817,&quot;width&quot;:347.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224.8000030517578,&quot;left&quot;:9.33748031496063,&quot;top&quot;:156.2374787890817,&quot;width&quot;:347.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224.8000030517578,&quot;left&quot;:9.33748031496063,&quot;top&quot;:156.2374787890817,&quot;width&quot;:347.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900_1*l_h_f*1_1_1"/>
  <p:tag name="KSO_WM_TEMPLATE_CATEGORY" val="diagram"/>
  <p:tag name="KSO_WM_TEMPLATE_INDEX" val="20234900"/>
  <p:tag name="KSO_WM_UNIT_LAYERLEVEL" val="1_1_1"/>
  <p:tag name="KSO_WM_TAG_VERSION" val="3.0"/>
  <p:tag name="KSO_WM_UNIT_FROM" val="WPS"/>
  <p:tag name="KSO_WM_UNIT_VALUE" val="69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，简明扼要地阐述您的观点。根据需要酌情增减文字，以便观者准确地理解您传达的思想。单击此处添加文本，简明扼要地阐述您的观点。"/>
  <p:tag name="KSO_WM_UNIT_LINE_FORE_SCHEMECOLOR_INDEX" val="5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224.8000030517578,&quot;left&quot;:9.33748031496063,&quot;top&quot;:156.2374787890817,&quot;width&quot;:347.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56_1*i*1"/>
  <p:tag name="KSO_WM_TEMPLATE_CATEGORY" val="custom"/>
  <p:tag name="KSO_WM_TEMPLATE_INDEX" val="20238556"/>
  <p:tag name="KSO_WM_UNIT_LAYERLEVEL" val="1"/>
  <p:tag name="KSO_WM_TAG_VERSION" val="3.0"/>
  <p:tag name="KSO_WM_UNIT_LINE_FORE_SCHEMECOLOR_INDEX" val="5"/>
  <p:tag name="KSO_WM_DIAGRAM_MAX_ITEMCNT" val="5"/>
  <p:tag name="KSO_WM_DIAGRAM_MIN_ITEMCNT" val="3"/>
  <p:tag name="KSO_WM_DIAGRAM_VIRTUALLY_FRAME" val="{&quot;height&quot;:345.77764892578125,&quot;left&quot;:60.76414512333904,&quot;top&quot;:113.10172671821174,&quot;width&quot;:838.839111328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IC_EFFECT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VALUE" val="796*79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56_1*d*1"/>
  <p:tag name="KSO_WM_TEMPLATE_CATEGORY" val="custom"/>
  <p:tag name="KSO_WM_TEMPLATE_INDEX" val="20238556"/>
  <p:tag name="KSO_WM_UNIT_LAYERLEVEL" val="1"/>
  <p:tag name="KSO_WM_TAG_VERSION" val="3.0"/>
  <p:tag name="KSO_WM_UNIT_LINE_FORE_SCHEMECOLOR_INDEX" val="13"/>
  <p:tag name="KSO_WM_DIAGRAM_MAX_ITEMCNT" val="5"/>
  <p:tag name="KSO_WM_DIAGRAM_MIN_ITEMCNT" val="3"/>
  <p:tag name="KSO_WM_DIAGRAM_VIRTUALLY_FRAME" val="{&quot;height&quot;:345.77764892578125,&quot;left&quot;:60.76414512333904,&quot;top&quot;:113.10172671821174,&quot;width&quot;:838.83911132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PIC_EFFECT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8556_1*i*2"/>
  <p:tag name="KSO_WM_TEMPLATE_CATEGORY" val="custom"/>
  <p:tag name="KSO_WM_TEMPLATE_INDEX" val="20238556"/>
  <p:tag name="KSO_WM_UNIT_LAYERLEVEL" val="1"/>
  <p:tag name="KSO_WM_TAG_VERSION" val="3.0"/>
  <p:tag name="KSO_WM_UNIT_PIC_EFFECT" val="1"/>
  <p:tag name="KSO_WM_UNIT_TYPE" val="i"/>
  <p:tag name="KSO_WM_UNIT_INDEX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56_1*i*1"/>
  <p:tag name="KSO_WM_TEMPLATE_CATEGORY" val="custom"/>
  <p:tag name="KSO_WM_TEMPLATE_INDEX" val="20238556"/>
  <p:tag name="KSO_WM_UNIT_LAYERLEVEL" val="1"/>
  <p:tag name="KSO_WM_TAG_VERSION" val="3.0"/>
  <p:tag name="KSO_WM_UNIT_LINE_FORE_SCHEMECOLOR_INDEX" val="5"/>
  <p:tag name="KSO_WM_DIAGRAM_MAX_ITEMCNT" val="5"/>
  <p:tag name="KSO_WM_DIAGRAM_MIN_ITEMCNT" val="3"/>
  <p:tag name="KSO_WM_DIAGRAM_VIRTUALLY_FRAME" val="{&quot;height&quot;:345.77764892578125,&quot;left&quot;:60.76414512333904,&quot;top&quot;:113.10172671821174,&quot;width&quot;:838.839111328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IC_EFFECT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VALUE" val="796*79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56_1*d*1"/>
  <p:tag name="KSO_WM_TEMPLATE_CATEGORY" val="custom"/>
  <p:tag name="KSO_WM_TEMPLATE_INDEX" val="20238556"/>
  <p:tag name="KSO_WM_UNIT_LAYERLEVEL" val="1"/>
  <p:tag name="KSO_WM_TAG_VERSION" val="3.0"/>
  <p:tag name="KSO_WM_UNIT_LINE_FORE_SCHEMECOLOR_INDEX" val="13"/>
  <p:tag name="KSO_WM_DIAGRAM_MAX_ITEMCNT" val="5"/>
  <p:tag name="KSO_WM_DIAGRAM_MIN_ITEMCNT" val="3"/>
  <p:tag name="KSO_WM_DIAGRAM_VIRTUALLY_FRAME" val="{&quot;height&quot;:345.77764892578125,&quot;left&quot;:60.76414512333904,&quot;top&quot;:113.10172671821174,&quot;width&quot;:838.83911132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PIC_EFFECT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8556_1*i*2"/>
  <p:tag name="KSO_WM_TEMPLATE_CATEGORY" val="custom"/>
  <p:tag name="KSO_WM_TEMPLATE_INDEX" val="20238556"/>
  <p:tag name="KSO_WM_UNIT_LAYERLEVEL" val="1"/>
  <p:tag name="KSO_WM_TAG_VERSION" val="3.0"/>
  <p:tag name="KSO_WM_UNIT_PIC_EFFECT" val="1"/>
  <p:tag name="KSO_WM_UNIT_TYPE" val="i"/>
  <p:tag name="KSO_WM_UNIT_INDEX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56_1*i*1"/>
  <p:tag name="KSO_WM_TEMPLATE_CATEGORY" val="custom"/>
  <p:tag name="KSO_WM_TEMPLATE_INDEX" val="20238556"/>
  <p:tag name="KSO_WM_UNIT_LAYERLEVEL" val="1"/>
  <p:tag name="KSO_WM_TAG_VERSION" val="3.0"/>
  <p:tag name="KSO_WM_UNIT_LINE_FORE_SCHEMECOLOR_INDEX" val="5"/>
  <p:tag name="KSO_WM_DIAGRAM_MAX_ITEMCNT" val="5"/>
  <p:tag name="KSO_WM_DIAGRAM_MIN_ITEMCNT" val="3"/>
  <p:tag name="KSO_WM_DIAGRAM_VIRTUALLY_FRAME" val="{&quot;height&quot;:345.77764892578125,&quot;left&quot;:60.76414512333904,&quot;top&quot;:113.10172671821174,&quot;width&quot;:838.839111328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IC_EFFECT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VALUE" val="796*79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56_1*d*1"/>
  <p:tag name="KSO_WM_TEMPLATE_CATEGORY" val="custom"/>
  <p:tag name="KSO_WM_TEMPLATE_INDEX" val="20238556"/>
  <p:tag name="KSO_WM_UNIT_LAYERLEVEL" val="1"/>
  <p:tag name="KSO_WM_TAG_VERSION" val="3.0"/>
  <p:tag name="KSO_WM_UNIT_LINE_FORE_SCHEMECOLOR_INDEX" val="13"/>
  <p:tag name="KSO_WM_DIAGRAM_MAX_ITEMCNT" val="5"/>
  <p:tag name="KSO_WM_DIAGRAM_MIN_ITEMCNT" val="3"/>
  <p:tag name="KSO_WM_DIAGRAM_VIRTUALLY_FRAME" val="{&quot;height&quot;:345.77764892578125,&quot;left&quot;:60.76414512333904,&quot;top&quot;:113.10172671821174,&quot;width&quot;:838.83911132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PIC_EFFECT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8556_1*i*2"/>
  <p:tag name="KSO_WM_TEMPLATE_CATEGORY" val="custom"/>
  <p:tag name="KSO_WM_TEMPLATE_INDEX" val="20238556"/>
  <p:tag name="KSO_WM_UNIT_LAYERLEVEL" val="1"/>
  <p:tag name="KSO_WM_TAG_VERSION" val="3.0"/>
  <p:tag name="KSO_WM_UNIT_PIC_EFFECT" val="1"/>
  <p:tag name="KSO_WM_UNIT_TYPE" val="i"/>
  <p:tag name="KSO_WM_UNIT_INDEX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heme/theme1.xml><?xml version="1.0" encoding="utf-8"?>
<a:theme xmlns:a="http://schemas.openxmlformats.org/drawingml/2006/main" name="1_Office 主题​​">
  <a:themeElements>
    <a:clrScheme name="自定义 3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118C3B"/>
      </a:accent1>
      <a:accent2>
        <a:srgbClr val="92D050"/>
      </a:accent2>
      <a:accent3>
        <a:srgbClr val="00A44A"/>
      </a:accent3>
      <a:accent4>
        <a:srgbClr val="FFC000"/>
      </a:accent4>
      <a:accent5>
        <a:srgbClr val="9CC815"/>
      </a:accent5>
      <a:accent6>
        <a:srgbClr val="FF0000"/>
      </a:accent6>
      <a:hlink>
        <a:srgbClr val="1D55C5"/>
      </a:hlink>
      <a:folHlink>
        <a:srgbClr val="800080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D9F7E"/>
        </a:solidFill>
        <a:ln>
          <a:noFill/>
        </a:ln>
      </a:spPr>
      <a:bodyPr vert="horz" wrap="square" lIns="91440" tIns="45720" rIns="91440" bIns="45720" numCol="1" anchor="t" anchorCtr="0" compatLnSpc="1"/>
      <a:lstStyle>
        <a:defPPr>
          <a:defRPr lang="zh-CN" altLang="en-US">
            <a:solidFill>
              <a:schemeClr val="bg1">
                <a:lumMod val="50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  <a:sym typeface="微软雅黑" panose="020B0503020204020204" pitchFamily="3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1255</Words>
  <Application>Microsoft Office PowerPoint</Application>
  <PresentationFormat>全屏显示(16:9)</PresentationFormat>
  <Paragraphs>136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宋体</vt:lpstr>
      <vt:lpstr>微软雅黑</vt:lpstr>
      <vt:lpstr>Calibri</vt:lpstr>
      <vt:lpstr>Impact</vt:lpstr>
      <vt:lpstr>Arial Black</vt:lpstr>
      <vt:lpstr>黑体</vt:lpstr>
      <vt:lpstr>Aharoni</vt:lpstr>
      <vt:lpstr>1_Office 主题​​</vt:lpstr>
      <vt:lpstr>PowerPoint 演示文稿</vt:lpstr>
      <vt:lpstr>主要工作-保洁条线</vt:lpstr>
      <vt:lpstr>主要工作-保洁条线</vt:lpstr>
      <vt:lpstr>主要工作-保洁条线</vt:lpstr>
      <vt:lpstr>主要工作-保洁条线</vt:lpstr>
      <vt:lpstr>主要工作-保洁条线</vt:lpstr>
      <vt:lpstr>主要工作-保洁条线</vt:lpstr>
      <vt:lpstr>主要工作-安全秩序条线</vt:lpstr>
      <vt:lpstr>主要工作-安全秩序条线</vt:lpstr>
      <vt:lpstr>主要工作-安全秩序条线</vt:lpstr>
      <vt:lpstr>主要工作-安全秩序条线</vt:lpstr>
      <vt:lpstr>主要工作-会务及大型活动保障</vt:lpstr>
      <vt:lpstr>主要工作-会务及大型活动保障</vt:lpstr>
      <vt:lpstr>主要工作-工程条线</vt:lpstr>
      <vt:lpstr>主要工作-工程条线</vt:lpstr>
      <vt:lpstr>主要工作-工程条线</vt:lpstr>
      <vt:lpstr>培训演练</vt:lpstr>
      <vt:lpstr>培训演练</vt:lpstr>
      <vt:lpstr>培训演练</vt:lpstr>
      <vt:lpstr>师生共建活动</vt:lpstr>
      <vt:lpstr>突发事件</vt:lpstr>
      <vt:lpstr>员工关怀</vt:lpstr>
      <vt:lpstr>能耗监测管理</vt:lpstr>
      <vt:lpstr>五、明年工作重点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</dc:creator>
  <cp:lastModifiedBy> </cp:lastModifiedBy>
  <cp:revision>1787</cp:revision>
  <cp:lastPrinted>2017-07-13T06:01:00Z</cp:lastPrinted>
  <dcterms:created xsi:type="dcterms:W3CDTF">2016-03-10T07:57:00Z</dcterms:created>
  <dcterms:modified xsi:type="dcterms:W3CDTF">2024-12-09T03:12:44Z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2052-12.1.0.18912</vt:lpwstr>
  </property>
  <property fmtid="{D5CDD505-2E9C-101B-9397-08002B2CF9AE}" pid="4" name="ICV">
    <vt:lpwstr>216FBCC3A8014B388D094242291850E8_12</vt:lpwstr>
  </property>
</Properties>
</file>