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61" r:id="rId6"/>
    <p:sldId id="257" r:id="rId7"/>
    <p:sldId id="282" r:id="rId8"/>
    <p:sldId id="259" r:id="rId9"/>
    <p:sldId id="275" r:id="rId10"/>
    <p:sldId id="271" r:id="rId11"/>
    <p:sldId id="273" r:id="rId12"/>
    <p:sldId id="274" r:id="rId13"/>
    <p:sldId id="272" r:id="rId14"/>
    <p:sldId id="315" r:id="rId15"/>
    <p:sldId id="281" r:id="rId16"/>
    <p:sldId id="283" r:id="rId17"/>
    <p:sldId id="284" r:id="rId18"/>
    <p:sldId id="285" r:id="rId19"/>
    <p:sldId id="288" r:id="rId20"/>
    <p:sldId id="286" r:id="rId21"/>
    <p:sldId id="287" r:id="rId22"/>
    <p:sldId id="343" r:id="rId23"/>
    <p:sldId id="297" r:id="rId24"/>
    <p:sldId id="298" r:id="rId25"/>
    <p:sldId id="299" r:id="rId26"/>
    <p:sldId id="304" r:id="rId27"/>
    <p:sldId id="342" r:id="rId28"/>
    <p:sldId id="303" r:id="rId29"/>
    <p:sldId id="301" r:id="rId30"/>
    <p:sldId id="302" r:id="rId31"/>
    <p:sldId id="305" r:id="rId32"/>
    <p:sldId id="314" r:id="rId33"/>
    <p:sldId id="300" r:id="rId34"/>
    <p:sldId id="306" r:id="rId35"/>
    <p:sldId id="307" r:id="rId36"/>
    <p:sldId id="308" r:id="rId37"/>
    <p:sldId id="309" r:id="rId38"/>
    <p:sldId id="311" r:id="rId39"/>
    <p:sldId id="310" r:id="rId40"/>
    <p:sldId id="312" r:id="rId41"/>
    <p:sldId id="313" r:id="rId42"/>
    <p:sldId id="260" r:id="rId43"/>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20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任意多边形 10"/>
          <p:cNvSpPr/>
          <p:nvPr userDrawn="1">
            <p:custDataLst>
              <p:tags r:id="rId2"/>
            </p:custDataLst>
          </p:nvPr>
        </p:nvSpPr>
        <p:spPr>
          <a:xfrm>
            <a:off x="0" y="4578350"/>
            <a:ext cx="2159000" cy="2279650"/>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0">
                <a:schemeClr val="accent2">
                  <a:alpha val="70000"/>
                  <a:lumMod val="92000"/>
                  <a:lumOff val="8000"/>
                </a:schemeClr>
              </a:gs>
              <a:gs pos="100000">
                <a:schemeClr val="accent2">
                  <a:alpha val="0"/>
                  <a:lumMod val="80000"/>
                  <a:lumOff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tx1"/>
              </a:solidFill>
              <a:cs typeface="微软雅黑" panose="020B0503020204020204" charset="-122"/>
            </a:endParaRPr>
          </a:p>
        </p:txBody>
      </p:sp>
      <p:sp>
        <p:nvSpPr>
          <p:cNvPr id="8" name="任意多边形 14"/>
          <p:cNvSpPr/>
          <p:nvPr userDrawn="1">
            <p:custDataLst>
              <p:tags r:id="rId3"/>
            </p:custDataLst>
          </p:nvPr>
        </p:nvSpPr>
        <p:spPr>
          <a:xfrm>
            <a:off x="10189845" y="1349375"/>
            <a:ext cx="2001520" cy="3781425"/>
          </a:xfrm>
          <a:custGeom>
            <a:avLst/>
            <a:gdLst/>
            <a:ahLst/>
            <a:cxnLst>
              <a:cxn ang="3">
                <a:pos x="hc" y="t"/>
              </a:cxn>
              <a:cxn ang="cd2">
                <a:pos x="l" y="vc"/>
              </a:cxn>
              <a:cxn ang="cd4">
                <a:pos x="hc" y="b"/>
              </a:cxn>
              <a:cxn ang="0">
                <a:pos x="r" y="vc"/>
              </a:cxn>
            </a:cxnLst>
            <a:rect l="l" t="t" r="r" b="b"/>
            <a:pathLst>
              <a:path w="3197" h="6039">
                <a:moveTo>
                  <a:pt x="3020" y="0"/>
                </a:moveTo>
                <a:cubicBezTo>
                  <a:pt x="3072" y="0"/>
                  <a:pt x="3123" y="1"/>
                  <a:pt x="3175" y="4"/>
                </a:cubicBezTo>
                <a:lnTo>
                  <a:pt x="3197" y="5"/>
                </a:lnTo>
                <a:lnTo>
                  <a:pt x="3197" y="6034"/>
                </a:lnTo>
                <a:lnTo>
                  <a:pt x="3175" y="6035"/>
                </a:lnTo>
                <a:cubicBezTo>
                  <a:pt x="3123" y="6038"/>
                  <a:pt x="3072" y="6039"/>
                  <a:pt x="3020" y="6039"/>
                </a:cubicBezTo>
                <a:cubicBezTo>
                  <a:pt x="1352" y="6039"/>
                  <a:pt x="0" y="4687"/>
                  <a:pt x="0" y="3020"/>
                </a:cubicBezTo>
                <a:cubicBezTo>
                  <a:pt x="0" y="1352"/>
                  <a:pt x="1352" y="0"/>
                  <a:pt x="3020" y="0"/>
                </a:cubicBezTo>
                <a:close/>
              </a:path>
            </a:pathLst>
          </a:custGeom>
          <a:gradFill>
            <a:gsLst>
              <a:gs pos="100000">
                <a:schemeClr val="accent1">
                  <a:alpha val="20000"/>
                </a:schemeClr>
              </a:gs>
              <a:gs pos="0">
                <a:schemeClr val="accent1">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sp>
        <p:nvSpPr>
          <p:cNvPr id="9" name="副标题"/>
          <p:cNvSpPr txBox="1">
            <a:spLocks noGrp="1"/>
          </p:cNvSpPr>
          <p:nvPr>
            <p:ph type="body" idx="3" hasCustomPrompt="1"/>
            <p:custDataLst>
              <p:tags r:id="rId4"/>
            </p:custDataLst>
          </p:nvPr>
        </p:nvSpPr>
        <p:spPr>
          <a:xfrm>
            <a:off x="1437005" y="3325495"/>
            <a:ext cx="7401560" cy="635000"/>
          </a:xfrm>
          <a:prstGeom prst="rect">
            <a:avLst/>
          </a:prstGeom>
        </p:spPr>
        <p:txBody>
          <a:bodyPr wrap="square" lIns="91440" tIns="45720" rIns="91440" bIns="45720" rtlCol="0" anchor="t" anchorCtr="0">
            <a:normAutofit/>
          </a:bodyPr>
          <a:lstStyle>
            <a:lvl1pPr marL="0" marR="0" lvl="0" algn="l" defTabSz="914400" rtl="0" eaLnBrk="1" fontAlgn="auto" latinLnBrk="0" hangingPunct="1">
              <a:lnSpc>
                <a:spcPct val="100000"/>
              </a:lnSpc>
              <a:buClrTx/>
              <a:buSzTx/>
              <a:buFontTx/>
              <a:buNone/>
              <a:defRPr kumimoji="0" lang="zh-CN" altLang="en-US" sz="1800" b="0" i="0" u="none" strike="noStrike" kern="1200" cap="none" spc="200" normalizeH="0" baseline="0" noProof="1" dirty="0">
                <a:solidFill>
                  <a:schemeClr val="tx1"/>
                </a:solidFill>
                <a:latin typeface="+mj-ea"/>
                <a:ea typeface="+mj-ea"/>
                <a:cs typeface="+mj-lt"/>
                <a:sym typeface="+mn-ea"/>
              </a:defRPr>
            </a:lvl1pPr>
          </a:lstStyle>
          <a:p>
            <a:pPr lvl="0" algn="l">
              <a:buClrTx/>
              <a:buSzTx/>
              <a:buFontTx/>
            </a:pPr>
            <a:r>
              <a:rPr dirty="0">
                <a:sym typeface="+mn-ea"/>
              </a:rPr>
              <a:t>单击此处编辑母版副标题样式</a:t>
            </a:r>
            <a:endParaRPr dirty="0">
              <a:sym typeface="+mn-ea"/>
            </a:endParaRPr>
          </a:p>
        </p:txBody>
      </p:sp>
      <p:sp>
        <p:nvSpPr>
          <p:cNvPr id="11" name="标题"/>
          <p:cNvSpPr txBox="1">
            <a:spLocks noGrp="1"/>
          </p:cNvSpPr>
          <p:nvPr>
            <p:ph type="title" idx="2" hasCustomPrompt="1"/>
            <p:custDataLst>
              <p:tags r:id="rId5"/>
            </p:custDataLst>
          </p:nvPr>
        </p:nvSpPr>
        <p:spPr>
          <a:xfrm>
            <a:off x="1437005" y="1447800"/>
            <a:ext cx="7395845" cy="1712595"/>
          </a:xfrm>
          <a:prstGeom prst="rect">
            <a:avLst/>
          </a:prstGeom>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400" normalizeH="0" baseline="0" noProof="1">
                <a:solidFill>
                  <a:schemeClr val="tx1"/>
                </a:solidFill>
                <a:latin typeface="+mj-ea"/>
                <a:ea typeface="+mj-ea"/>
                <a:cs typeface="微软雅黑" panose="020B0503020204020204" charset="-122"/>
                <a:sym typeface="+mn-ea"/>
              </a:defRPr>
            </a:lvl1pPr>
          </a:lstStyle>
          <a:p>
            <a:pPr lvl="0" algn="l">
              <a:buClrTx/>
              <a:buSzTx/>
              <a:buFontTx/>
            </a:pPr>
            <a:r>
              <a:rPr dirty="0">
                <a:sym typeface="+mn-ea"/>
              </a:rPr>
              <a:t>单击此处编辑标题</a:t>
            </a:r>
            <a:endParaRPr dirty="0">
              <a:sym typeface="+mn-ea"/>
            </a:endParaRPr>
          </a:p>
        </p:txBody>
      </p:sp>
      <p:sp>
        <p:nvSpPr>
          <p:cNvPr id="12"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15"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6" name="署名占位符 10"/>
          <p:cNvSpPr>
            <a:spLocks noGrp="1"/>
          </p:cNvSpPr>
          <p:nvPr>
            <p:ph type="body" sz="quarter" idx="17" hasCustomPrompt="1"/>
            <p:custDataLst>
              <p:tags r:id="rId9"/>
            </p:custDataLst>
          </p:nvPr>
        </p:nvSpPr>
        <p:spPr>
          <a:xfrm>
            <a:off x="1520825" y="4201795"/>
            <a:ext cx="1886585" cy="440690"/>
          </a:xfrm>
          <a:prstGeom prst="roundRect">
            <a:avLst>
              <a:gd name="adj" fmla="val 21854"/>
            </a:avLst>
          </a:prstGeom>
          <a:gradFill>
            <a:gsLst>
              <a:gs pos="0">
                <a:schemeClr val="accent1"/>
              </a:gs>
              <a:gs pos="100000">
                <a:schemeClr val="accent1">
                  <a:alpha val="60000"/>
                </a:schemeClr>
              </a:gs>
            </a:gsLst>
            <a:lin ang="2700000" scaled="0"/>
          </a:gra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sp>
        <p:nvSpPr>
          <p:cNvPr id="17" name="任意多边形 2"/>
          <p:cNvSpPr/>
          <p:nvPr userDrawn="1">
            <p:custDataLst>
              <p:tags r:id="rId10"/>
            </p:custDataLst>
          </p:nvPr>
        </p:nvSpPr>
        <p:spPr>
          <a:xfrm rot="10800000" flipH="1" flipV="1">
            <a:off x="8851265" y="3810"/>
            <a:ext cx="3339465" cy="3338195"/>
          </a:xfrm>
          <a:custGeom>
            <a:avLst/>
            <a:gdLst>
              <a:gd name="adj" fmla="val 1339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259" h="5257">
                <a:moveTo>
                  <a:pt x="5211" y="0"/>
                </a:moveTo>
                <a:lnTo>
                  <a:pt x="5259" y="0"/>
                </a:lnTo>
                <a:lnTo>
                  <a:pt x="5259" y="1397"/>
                </a:lnTo>
                <a:lnTo>
                  <a:pt x="5211" y="1396"/>
                </a:lnTo>
                <a:cubicBezTo>
                  <a:pt x="3104" y="1396"/>
                  <a:pt x="1396" y="3104"/>
                  <a:pt x="1396" y="5211"/>
                </a:cubicBezTo>
                <a:lnTo>
                  <a:pt x="1397" y="5257"/>
                </a:lnTo>
                <a:lnTo>
                  <a:pt x="0" y="5257"/>
                </a:lnTo>
                <a:lnTo>
                  <a:pt x="0" y="5211"/>
                </a:lnTo>
                <a:cubicBezTo>
                  <a:pt x="0" y="2333"/>
                  <a:pt x="2333" y="0"/>
                  <a:pt x="5211" y="0"/>
                </a:cubicBezTo>
                <a:close/>
              </a:path>
            </a:pathLst>
          </a:custGeom>
          <a:gradFill>
            <a:gsLst>
              <a:gs pos="100000">
                <a:schemeClr val="accent1">
                  <a:alpha val="48000"/>
                </a:schemeClr>
              </a:gs>
              <a:gs pos="22000">
                <a:schemeClr val="accent1">
                  <a:alpha val="0"/>
                  <a:lumMod val="63000"/>
                  <a:lumOff val="3700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椭圆 2"/>
          <p:cNvSpPr/>
          <p:nvPr userDrawn="1">
            <p:custDataLst>
              <p:tags r:id="rId2"/>
            </p:custDataLst>
          </p:nvPr>
        </p:nvSpPr>
        <p:spPr>
          <a:xfrm>
            <a:off x="1219200" y="2804795"/>
            <a:ext cx="2362200" cy="2362200"/>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微软雅黑" panose="020B0503020204020204" charset="-122"/>
              <a:sym typeface="+mn-ea"/>
            </a:endParaRPr>
          </a:p>
        </p:txBody>
      </p:sp>
      <p:sp>
        <p:nvSpPr>
          <p:cNvPr id="5" name="标题"/>
          <p:cNvSpPr txBox="1">
            <a:spLocks noGrp="1"/>
          </p:cNvSpPr>
          <p:nvPr>
            <p:ph type="title" idx="1" hasCustomPrompt="1"/>
            <p:custDataLst>
              <p:tags r:id="rId3"/>
            </p:custDataLst>
          </p:nvPr>
        </p:nvSpPr>
        <p:spPr bwMode="auto">
          <a:xfrm>
            <a:off x="844550" y="1139825"/>
            <a:ext cx="2171065" cy="2350770"/>
          </a:xfrm>
          <a:prstGeom prst="rect">
            <a:avLst/>
          </a:prstGeom>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400" normalizeH="0" baseline="0" noProof="1">
                <a:solidFill>
                  <a:schemeClr val="tx1">
                    <a:lumMod val="75000"/>
                    <a:lumOff val="25000"/>
                  </a:schemeClr>
                </a:solidFill>
                <a:latin typeface="+mj-ea"/>
                <a:ea typeface="+mj-ea"/>
                <a:cs typeface="微软雅黑" panose="020B0503020204020204" charset="-122"/>
                <a:sym typeface="+mn-ea"/>
              </a:defRPr>
            </a:lvl1pPr>
          </a:lstStyle>
          <a:p>
            <a:pPr lvl="0" algn="l">
              <a:buClrTx/>
              <a:buSzTx/>
              <a:buFontTx/>
            </a:pPr>
            <a:r>
              <a:rPr dirty="0">
                <a:sym typeface="+mn-ea"/>
              </a:rPr>
              <a:t>标题</a:t>
            </a:r>
            <a:endParaRPr dirty="0">
              <a:sym typeface="+mn-ea"/>
            </a:endParaRPr>
          </a:p>
        </p:txBody>
      </p:sp>
      <p:sp>
        <p:nvSpPr>
          <p:cNvPr id="6" name="日期占位符 2"/>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0"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11"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7" name="任意多边形: 形状 6"/>
          <p:cNvSpPr/>
          <p:nvPr userDrawn="1">
            <p:custDataLst>
              <p:tags r:id="rId7"/>
            </p:custDataLst>
          </p:nvPr>
        </p:nvSpPr>
        <p:spPr>
          <a:xfrm>
            <a:off x="9295130" y="3812540"/>
            <a:ext cx="2896235" cy="3045460"/>
          </a:xfrm>
          <a:custGeom>
            <a:avLst/>
            <a:gdLst>
              <a:gd name="connsiteX0" fmla="*/ 2215286 w 2898892"/>
              <a:gd name="connsiteY0" fmla="*/ 1136 h 3045222"/>
              <a:gd name="connsiteX1" fmla="*/ 2449717 w 2898892"/>
              <a:gd name="connsiteY1" fmla="*/ 5674 h 3045222"/>
              <a:gd name="connsiteX2" fmla="*/ 2878869 w 2898892"/>
              <a:gd name="connsiteY2" fmla="*/ 77060 h 3045222"/>
              <a:gd name="connsiteX3" fmla="*/ 2898874 w 2898892"/>
              <a:gd name="connsiteY3" fmla="*/ 82278 h 3045222"/>
              <a:gd name="connsiteX4" fmla="*/ 2898892 w 2898892"/>
              <a:gd name="connsiteY4" fmla="*/ 1092496 h 3045222"/>
              <a:gd name="connsiteX5" fmla="*/ 2897670 w 2898892"/>
              <a:gd name="connsiteY5" fmla="*/ 1091774 h 3045222"/>
              <a:gd name="connsiteX6" fmla="*/ 2383672 w 2898892"/>
              <a:gd name="connsiteY6" fmla="*/ 950163 h 3045222"/>
              <a:gd name="connsiteX7" fmla="*/ 949550 w 2898892"/>
              <a:gd name="connsiteY7" fmla="*/ 2196199 h 3045222"/>
              <a:gd name="connsiteX8" fmla="*/ 1178031 w 2898892"/>
              <a:gd name="connsiteY8" fmla="*/ 3043519 h 3045222"/>
              <a:gd name="connsiteX9" fmla="*/ 1179843 w 2898892"/>
              <a:gd name="connsiteY9" fmla="*/ 3044919 h 3045222"/>
              <a:gd name="connsiteX10" fmla="*/ 128202 w 2898892"/>
              <a:gd name="connsiteY10" fmla="*/ 3045222 h 3045222"/>
              <a:gd name="connsiteX11" fmla="*/ 122797 w 2898892"/>
              <a:gd name="connsiteY11" fmla="*/ 3031476 h 3045222"/>
              <a:gd name="connsiteX12" fmla="*/ 5670 w 2898892"/>
              <a:gd name="connsiteY12" fmla="*/ 2130196 h 3045222"/>
              <a:gd name="connsiteX13" fmla="*/ 2215286 w 2898892"/>
              <a:gd name="connsiteY13" fmla="*/ 1136 h 304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892" h="3045222">
                <a:moveTo>
                  <a:pt x="2215286" y="1136"/>
                </a:moveTo>
                <a:cubicBezTo>
                  <a:pt x="2292637" y="-1294"/>
                  <a:pt x="2370849" y="159"/>
                  <a:pt x="2449717" y="5674"/>
                </a:cubicBezTo>
                <a:cubicBezTo>
                  <a:pt x="2597317" y="15996"/>
                  <a:pt x="2740731" y="40665"/>
                  <a:pt x="2878869" y="77060"/>
                </a:cubicBezTo>
                <a:lnTo>
                  <a:pt x="2898874" y="82278"/>
                </a:lnTo>
                <a:lnTo>
                  <a:pt x="2898892" y="1092496"/>
                </a:lnTo>
                <a:lnTo>
                  <a:pt x="2897670" y="1091774"/>
                </a:lnTo>
                <a:cubicBezTo>
                  <a:pt x="2742140" y="1012787"/>
                  <a:pt x="2568647" y="963098"/>
                  <a:pt x="2383672" y="950163"/>
                </a:cubicBezTo>
                <a:cubicBezTo>
                  <a:pt x="1643138" y="898380"/>
                  <a:pt x="1001288" y="1456317"/>
                  <a:pt x="949550" y="2196199"/>
                </a:cubicBezTo>
                <a:cubicBezTo>
                  <a:pt x="927712" y="2508494"/>
                  <a:pt x="1014704" y="2802938"/>
                  <a:pt x="1178031" y="3043519"/>
                </a:cubicBezTo>
                <a:lnTo>
                  <a:pt x="1179843" y="3044919"/>
                </a:lnTo>
                <a:lnTo>
                  <a:pt x="128202" y="3045222"/>
                </a:lnTo>
                <a:lnTo>
                  <a:pt x="122797" y="3031476"/>
                </a:lnTo>
                <a:cubicBezTo>
                  <a:pt x="26596" y="2750393"/>
                  <a:pt x="-16389" y="2445659"/>
                  <a:pt x="5670" y="2130196"/>
                </a:cubicBezTo>
                <a:cubicBezTo>
                  <a:pt x="88351" y="947803"/>
                  <a:pt x="1055015" y="37588"/>
                  <a:pt x="2215286" y="1136"/>
                </a:cubicBezTo>
                <a:close/>
              </a:path>
            </a:pathLst>
          </a:custGeom>
          <a:gradFill>
            <a:gsLst>
              <a:gs pos="0">
                <a:schemeClr val="accent1">
                  <a:alpha val="20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任意多边形 8"/>
          <p:cNvSpPr/>
          <p:nvPr userDrawn="1">
            <p:custDataLst>
              <p:tags r:id="rId2"/>
            </p:custDataLst>
          </p:nvPr>
        </p:nvSpPr>
        <p:spPr>
          <a:xfrm flipH="1">
            <a:off x="10045700" y="4570095"/>
            <a:ext cx="2146300" cy="2287905"/>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100000">
                <a:schemeClr val="accent1">
                  <a:alpha val="20000"/>
                </a:schemeClr>
              </a:gs>
              <a:gs pos="0">
                <a:schemeClr val="accent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9" name="椭圆 8"/>
          <p:cNvSpPr/>
          <p:nvPr userDrawn="1">
            <p:custDataLst>
              <p:tags r:id="rId3"/>
            </p:custDataLst>
          </p:nvPr>
        </p:nvSpPr>
        <p:spPr>
          <a:xfrm>
            <a:off x="9127490" y="967740"/>
            <a:ext cx="685800" cy="685800"/>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sym typeface="+mn-ea"/>
            </a:endParaRPr>
          </a:p>
        </p:txBody>
      </p:sp>
      <p:sp>
        <p:nvSpPr>
          <p:cNvPr id="10" name="椭圆 9"/>
          <p:cNvSpPr/>
          <p:nvPr userDrawn="1">
            <p:custDataLst>
              <p:tags r:id="rId4"/>
            </p:custDataLst>
          </p:nvPr>
        </p:nvSpPr>
        <p:spPr>
          <a:xfrm>
            <a:off x="982345" y="1607820"/>
            <a:ext cx="2449195" cy="2449830"/>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sym typeface="+mn-ea"/>
            </a:endParaRPr>
          </a:p>
        </p:txBody>
      </p:sp>
      <p:sp>
        <p:nvSpPr>
          <p:cNvPr id="11" name="标题"/>
          <p:cNvSpPr txBox="1">
            <a:spLocks noGrp="1"/>
          </p:cNvSpPr>
          <p:nvPr>
            <p:ph type="title" idx="1"/>
            <p:custDataLst>
              <p:tags r:id="rId5"/>
            </p:custDataLst>
          </p:nvPr>
        </p:nvSpPr>
        <p:spPr>
          <a:xfrm>
            <a:off x="2348230" y="1383030"/>
            <a:ext cx="8107680" cy="2045335"/>
          </a:xfrm>
          <a:prstGeom prst="rect">
            <a:avLst/>
          </a:prstGeom>
          <a:noFill/>
        </p:spPr>
        <p:txBody>
          <a:bodyPr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4800" b="1" i="0" u="none" strike="noStrike" kern="1200" cap="none" spc="400" normalizeH="0" baseline="0" noProof="1">
                <a:solidFill>
                  <a:schemeClr val="tx1"/>
                </a:solidFill>
                <a:uFillTx/>
                <a:latin typeface="+mj-ea"/>
                <a:ea typeface="+mj-ea"/>
                <a:cs typeface="微软雅黑" panose="020B0503020204020204" charset="-122"/>
                <a:sym typeface="+mn-ea"/>
              </a:defRPr>
            </a:lvl1pPr>
          </a:lstStyle>
          <a:p>
            <a:pPr lvl="0" algn="l">
              <a:buClrTx/>
              <a:buSzTx/>
              <a:buFontTx/>
            </a:pPr>
            <a:r>
              <a:rPr dirty="0">
                <a:sym typeface="+mn-ea"/>
              </a:rPr>
              <a:t>单击此处编辑母版标题样式</a:t>
            </a:r>
            <a:endParaRPr dirty="0">
              <a:sym typeface="+mn-ea"/>
            </a:endParaRPr>
          </a:p>
        </p:txBody>
      </p:sp>
      <p:sp>
        <p:nvSpPr>
          <p:cNvPr id="12"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14"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5" name="节编号 3"/>
          <p:cNvSpPr>
            <a:spLocks noGrp="1"/>
          </p:cNvSpPr>
          <p:nvPr>
            <p:ph type="body" sz="quarter" idx="13" hasCustomPrompt="1"/>
            <p:custDataLst>
              <p:tags r:id="rId9"/>
            </p:custDataLst>
          </p:nvPr>
        </p:nvSpPr>
        <p:spPr>
          <a:xfrm>
            <a:off x="2389505" y="3841027"/>
            <a:ext cx="1917700" cy="526416"/>
          </a:xfrm>
          <a:prstGeom prst="roundRect">
            <a:avLst/>
          </a:prstGeom>
          <a:gradFill>
            <a:gsLst>
              <a:gs pos="0">
                <a:schemeClr val="accent1"/>
              </a:gs>
              <a:gs pos="100000">
                <a:schemeClr val="accent1">
                  <a:alpha val="60000"/>
                </a:schemeClr>
              </a:gs>
            </a:gsLst>
            <a:lin ang="0" scaled="0"/>
          </a:gradFill>
        </p:spPr>
        <p:txBody>
          <a:bodyPr wrap="none" tIns="0" bIns="36195" anchor="ctr" anchorCtr="0">
            <a:normAutofit/>
          </a:bodyPr>
          <a:lstStyle>
            <a:lvl1pPr marL="0" indent="0" algn="ctr">
              <a:buNone/>
              <a:defRPr sz="1800" b="1">
                <a:solidFill>
                  <a:srgbClr val="FFFFFF"/>
                </a:solidFill>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任意多边形 10"/>
          <p:cNvSpPr/>
          <p:nvPr userDrawn="1">
            <p:custDataLst>
              <p:tags r:id="rId2"/>
            </p:custDataLst>
          </p:nvPr>
        </p:nvSpPr>
        <p:spPr>
          <a:xfrm rot="10800000" flipV="1">
            <a:off x="635" y="31750"/>
            <a:ext cx="3338195" cy="3338195"/>
          </a:xfrm>
          <a:custGeom>
            <a:avLst/>
            <a:gdLst>
              <a:gd name="adj" fmla="val 1339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259" h="5257">
                <a:moveTo>
                  <a:pt x="5211" y="0"/>
                </a:moveTo>
                <a:lnTo>
                  <a:pt x="5259" y="0"/>
                </a:lnTo>
                <a:lnTo>
                  <a:pt x="5259" y="1397"/>
                </a:lnTo>
                <a:lnTo>
                  <a:pt x="5211" y="1396"/>
                </a:lnTo>
                <a:cubicBezTo>
                  <a:pt x="3104" y="1396"/>
                  <a:pt x="1396" y="3104"/>
                  <a:pt x="1396" y="5211"/>
                </a:cubicBezTo>
                <a:lnTo>
                  <a:pt x="1397" y="5257"/>
                </a:lnTo>
                <a:lnTo>
                  <a:pt x="0" y="5257"/>
                </a:lnTo>
                <a:lnTo>
                  <a:pt x="0" y="5211"/>
                </a:lnTo>
                <a:cubicBezTo>
                  <a:pt x="0" y="2333"/>
                  <a:pt x="2333" y="0"/>
                  <a:pt x="5211" y="0"/>
                </a:cubicBezTo>
                <a:close/>
              </a:path>
            </a:pathLst>
          </a:custGeom>
          <a:gradFill>
            <a:gsLst>
              <a:gs pos="100000">
                <a:schemeClr val="accent1">
                  <a:alpha val="48000"/>
                </a:schemeClr>
              </a:gs>
              <a:gs pos="22000">
                <a:schemeClr val="accent1">
                  <a:alpha val="0"/>
                  <a:lumMod val="63000"/>
                  <a:lumOff val="3700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8" name="任意多边形 9"/>
          <p:cNvSpPr/>
          <p:nvPr userDrawn="1">
            <p:custDataLst>
              <p:tags r:id="rId3"/>
            </p:custDataLst>
          </p:nvPr>
        </p:nvSpPr>
        <p:spPr>
          <a:xfrm rot="10800000" flipV="1">
            <a:off x="0" y="1377315"/>
            <a:ext cx="2000885" cy="3781425"/>
          </a:xfrm>
          <a:custGeom>
            <a:avLst/>
            <a:gdLst/>
            <a:ahLst/>
            <a:cxnLst>
              <a:cxn ang="3">
                <a:pos x="hc" y="t"/>
              </a:cxn>
              <a:cxn ang="cd2">
                <a:pos x="l" y="vc"/>
              </a:cxn>
              <a:cxn ang="cd4">
                <a:pos x="hc" y="b"/>
              </a:cxn>
              <a:cxn ang="0">
                <a:pos x="r" y="vc"/>
              </a:cxn>
            </a:cxnLst>
            <a:rect l="l" t="t" r="r" b="b"/>
            <a:pathLst>
              <a:path w="3197" h="6039">
                <a:moveTo>
                  <a:pt x="3020" y="0"/>
                </a:moveTo>
                <a:cubicBezTo>
                  <a:pt x="3072" y="0"/>
                  <a:pt x="3123" y="1"/>
                  <a:pt x="3175" y="4"/>
                </a:cubicBezTo>
                <a:lnTo>
                  <a:pt x="3197" y="5"/>
                </a:lnTo>
                <a:lnTo>
                  <a:pt x="3197" y="6034"/>
                </a:lnTo>
                <a:lnTo>
                  <a:pt x="3175" y="6035"/>
                </a:lnTo>
                <a:cubicBezTo>
                  <a:pt x="3123" y="6038"/>
                  <a:pt x="3072" y="6039"/>
                  <a:pt x="3020" y="6039"/>
                </a:cubicBezTo>
                <a:cubicBezTo>
                  <a:pt x="1352" y="6039"/>
                  <a:pt x="0" y="4687"/>
                  <a:pt x="0" y="3020"/>
                </a:cubicBezTo>
                <a:cubicBezTo>
                  <a:pt x="0" y="1352"/>
                  <a:pt x="1352" y="0"/>
                  <a:pt x="3020" y="0"/>
                </a:cubicBezTo>
                <a:close/>
              </a:path>
            </a:pathLst>
          </a:custGeom>
          <a:gradFill>
            <a:gsLst>
              <a:gs pos="100000">
                <a:schemeClr val="accent1">
                  <a:alpha val="20000"/>
                </a:schemeClr>
              </a:gs>
              <a:gs pos="0">
                <a:schemeClr val="accent1">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sp>
        <p:nvSpPr>
          <p:cNvPr id="9" name="任意多边形 8"/>
          <p:cNvSpPr/>
          <p:nvPr userDrawn="1">
            <p:custDataLst>
              <p:tags r:id="rId4"/>
            </p:custDataLst>
          </p:nvPr>
        </p:nvSpPr>
        <p:spPr>
          <a:xfrm flipH="1">
            <a:off x="10045700" y="4578350"/>
            <a:ext cx="2146300" cy="2279015"/>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0">
                <a:schemeClr val="accent2">
                  <a:alpha val="70000"/>
                  <a:lumMod val="92000"/>
                  <a:lumOff val="8000"/>
                </a:schemeClr>
              </a:gs>
              <a:gs pos="100000">
                <a:schemeClr val="accent2">
                  <a:alpha val="0"/>
                  <a:lumMod val="80000"/>
                  <a:lumOff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11" name="标题"/>
          <p:cNvSpPr txBox="1">
            <a:spLocks noGrp="1"/>
          </p:cNvSpPr>
          <p:nvPr>
            <p:ph type="title" idx="2" hasCustomPrompt="1"/>
            <p:custDataLst>
              <p:tags r:id="rId5"/>
            </p:custDataLst>
          </p:nvPr>
        </p:nvSpPr>
        <p:spPr>
          <a:xfrm>
            <a:off x="3641090" y="1520825"/>
            <a:ext cx="6866890" cy="2146300"/>
          </a:xfrm>
          <a:prstGeom prst="rect">
            <a:avLst/>
          </a:prstGeom>
          <a:noFill/>
        </p:spPr>
        <p:txBody>
          <a:bodyPr wrap="square" lIns="91440" tIns="45720" rIns="71755" bIns="45720" rtlCol="0" anchor="b" anchorCtr="0">
            <a:normAutofit/>
          </a:bodyPr>
          <a:lstStyle>
            <a:lvl1pPr marL="0" marR="0" lvl="0" algn="r" defTabSz="914400" rtl="0" eaLnBrk="1" fontAlgn="auto" latinLnBrk="0" hangingPunct="1">
              <a:lnSpc>
                <a:spcPct val="100000"/>
              </a:lnSpc>
              <a:buClrTx/>
              <a:buSzTx/>
              <a:buFontTx/>
              <a:buNone/>
              <a:defRPr kumimoji="0" lang="zh-CN" altLang="en-US" sz="6600" b="1" i="0" u="none" strike="noStrike" kern="1200" cap="none" spc="0" normalizeH="0" baseline="0" noProof="1" dirty="0">
                <a:solidFill>
                  <a:schemeClr val="tx1"/>
                </a:solidFill>
                <a:latin typeface="+mj-ea"/>
                <a:ea typeface="+mj-ea"/>
                <a:cs typeface="微软雅黑" panose="020B0503020204020204" charset="-122"/>
                <a:sym typeface="+mn-ea"/>
              </a:defRPr>
            </a:lvl1pPr>
          </a:lstStyle>
          <a:p>
            <a:pPr lvl="0" algn="r">
              <a:buClrTx/>
              <a:buSzTx/>
              <a:buFontTx/>
            </a:pPr>
            <a:r>
              <a:rPr dirty="0">
                <a:sym typeface="+mn-ea"/>
              </a:rPr>
              <a:t>单击编辑标题</a:t>
            </a:r>
            <a:endParaRPr dirty="0">
              <a:sym typeface="+mn-ea"/>
            </a:endParaRPr>
          </a:p>
        </p:txBody>
      </p:sp>
      <p:sp>
        <p:nvSpPr>
          <p:cNvPr id="12"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15"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6" name="署名占位符 10"/>
          <p:cNvSpPr>
            <a:spLocks noGrp="1"/>
          </p:cNvSpPr>
          <p:nvPr>
            <p:ph type="body" sz="quarter" idx="17" hasCustomPrompt="1"/>
            <p:custDataLst>
              <p:tags r:id="rId9"/>
            </p:custDataLst>
          </p:nvPr>
        </p:nvSpPr>
        <p:spPr>
          <a:xfrm>
            <a:off x="8479790" y="4109719"/>
            <a:ext cx="1886585" cy="562294"/>
          </a:xfrm>
          <a:prstGeom prst="roundRect">
            <a:avLst>
              <a:gd name="adj" fmla="val 21854"/>
            </a:avLst>
          </a:prstGeom>
          <a:gradFill>
            <a:gsLst>
              <a:gs pos="0">
                <a:schemeClr val="accent1"/>
              </a:gs>
              <a:gs pos="100000">
                <a:schemeClr val="accent1">
                  <a:alpha val="60000"/>
                </a:schemeClr>
              </a:gs>
            </a:gsLst>
            <a:lin ang="2700000" scaled="0"/>
          </a:gra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同心圆 6"/>
          <p:cNvSpPr/>
          <p:nvPr userDrawn="1">
            <p:custDataLst>
              <p:tags r:id="rId17"/>
            </p:custDataLst>
          </p:nvPr>
        </p:nvSpPr>
        <p:spPr>
          <a:xfrm rot="8280000">
            <a:off x="452120" y="287020"/>
            <a:ext cx="624840" cy="624840"/>
          </a:xfrm>
          <a:prstGeom prst="donut">
            <a:avLst>
              <a:gd name="adj" fmla="val 24433"/>
            </a:avLst>
          </a:prstGeom>
          <a:gradFill>
            <a:gsLst>
              <a:gs pos="0">
                <a:schemeClr val="accent1">
                  <a:alpha val="50000"/>
                </a:schemeClr>
              </a:gs>
              <a:gs pos="72000">
                <a:schemeClr val="accent1">
                  <a:alpha val="0"/>
                </a:schemeClr>
              </a:gs>
            </a:gsLst>
            <a:lin ang="169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charset="-122"/>
              <a:cs typeface="微软雅黑" panose="020B0503020204020204" charset="-122"/>
              <a:sym typeface="+mn-ea"/>
            </a:endParaRPr>
          </a:p>
        </p:txBody>
      </p:sp>
      <p:sp>
        <p:nvSpPr>
          <p:cNvPr id="12" name="任意多边形: 形状 11"/>
          <p:cNvSpPr/>
          <p:nvPr userDrawn="1">
            <p:custDataLst>
              <p:tags r:id="rId18"/>
            </p:custDataLst>
          </p:nvPr>
        </p:nvSpPr>
        <p:spPr>
          <a:xfrm>
            <a:off x="6934200" y="1351280"/>
            <a:ext cx="5255895" cy="5506720"/>
          </a:xfrm>
          <a:custGeom>
            <a:avLst/>
            <a:gdLst>
              <a:gd name="connsiteX0" fmla="*/ 4225077 w 5255647"/>
              <a:gd name="connsiteY0" fmla="*/ 770 h 5518308"/>
              <a:gd name="connsiteX1" fmla="*/ 4438483 w 5255647"/>
              <a:gd name="connsiteY1" fmla="*/ 10280 h 5518308"/>
              <a:gd name="connsiteX2" fmla="*/ 5216038 w 5255647"/>
              <a:gd name="connsiteY2" fmla="*/ 139615 h 5518308"/>
              <a:gd name="connsiteX3" fmla="*/ 5255647 w 5255647"/>
              <a:gd name="connsiteY3" fmla="*/ 150458 h 5518308"/>
              <a:gd name="connsiteX4" fmla="*/ 5255607 w 5255647"/>
              <a:gd name="connsiteY4" fmla="*/ 1981866 h 5518308"/>
              <a:gd name="connsiteX5" fmla="*/ 5250109 w 5255647"/>
              <a:gd name="connsiteY5" fmla="*/ 1978022 h 5518308"/>
              <a:gd name="connsiteX6" fmla="*/ 4318826 w 5255647"/>
              <a:gd name="connsiteY6" fmla="*/ 1721455 h 5518308"/>
              <a:gd name="connsiteX7" fmla="*/ 1720433 w 5255647"/>
              <a:gd name="connsiteY7" fmla="*/ 3978949 h 5518308"/>
              <a:gd name="connsiteX8" fmla="*/ 2134410 w 5255647"/>
              <a:gd name="connsiteY8" fmla="*/ 5514082 h 5518308"/>
              <a:gd name="connsiteX9" fmla="*/ 2137612 w 5255647"/>
              <a:gd name="connsiteY9" fmla="*/ 5517766 h 5518308"/>
              <a:gd name="connsiteX10" fmla="*/ 232206 w 5255647"/>
              <a:gd name="connsiteY10" fmla="*/ 5518308 h 5518308"/>
              <a:gd name="connsiteX11" fmla="*/ 222494 w 5255647"/>
              <a:gd name="connsiteY11" fmla="*/ 5492256 h 5518308"/>
              <a:gd name="connsiteX12" fmla="*/ 10273 w 5255647"/>
              <a:gd name="connsiteY12" fmla="*/ 3859362 h 5518308"/>
              <a:gd name="connsiteX13" fmla="*/ 4225077 w 5255647"/>
              <a:gd name="connsiteY13" fmla="*/ 770 h 55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5647" h="5518308">
                <a:moveTo>
                  <a:pt x="4225077" y="770"/>
                </a:moveTo>
                <a:cubicBezTo>
                  <a:pt x="4295884" y="2127"/>
                  <a:pt x="4367035" y="5284"/>
                  <a:pt x="4438483" y="10280"/>
                </a:cubicBezTo>
                <a:cubicBezTo>
                  <a:pt x="4705911" y="28981"/>
                  <a:pt x="4965754" y="73676"/>
                  <a:pt x="5216038" y="139615"/>
                </a:cubicBezTo>
                <a:lnTo>
                  <a:pt x="5255647" y="150458"/>
                </a:lnTo>
                <a:lnTo>
                  <a:pt x="5255607" y="1981866"/>
                </a:lnTo>
                <a:lnTo>
                  <a:pt x="5250109" y="1978022"/>
                </a:lnTo>
                <a:cubicBezTo>
                  <a:pt x="4968313" y="1834916"/>
                  <a:pt x="4653971" y="1744891"/>
                  <a:pt x="4318826" y="1721455"/>
                </a:cubicBezTo>
                <a:cubicBezTo>
                  <a:pt x="2977095" y="1627633"/>
                  <a:pt x="1814168" y="2638470"/>
                  <a:pt x="1720433" y="3978949"/>
                </a:cubicBezTo>
                <a:cubicBezTo>
                  <a:pt x="1680868" y="4544750"/>
                  <a:pt x="1838485" y="5078208"/>
                  <a:pt x="2134410" y="5514082"/>
                </a:cubicBezTo>
                <a:lnTo>
                  <a:pt x="2137612" y="5517766"/>
                </a:lnTo>
                <a:lnTo>
                  <a:pt x="232206" y="5518308"/>
                </a:lnTo>
                <a:lnTo>
                  <a:pt x="222494" y="5492256"/>
                </a:lnTo>
                <a:cubicBezTo>
                  <a:pt x="48190" y="4983003"/>
                  <a:pt x="-29693" y="4430902"/>
                  <a:pt x="10273" y="3859362"/>
                </a:cubicBezTo>
                <a:cubicBezTo>
                  <a:pt x="165063" y="1645759"/>
                  <a:pt x="2030046" y="-41301"/>
                  <a:pt x="4225077" y="770"/>
                </a:cubicBezTo>
                <a:close/>
              </a:path>
            </a:pathLst>
          </a:custGeom>
          <a:gradFill>
            <a:gsLst>
              <a:gs pos="0">
                <a:schemeClr val="accent1">
                  <a:alpha val="8000"/>
                </a:schemeClr>
              </a:gs>
              <a:gs pos="100000">
                <a:schemeClr val="accent1">
                  <a:alpha val="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charset="-122"/>
            </a:endParaRPr>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20.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tags" Target="../tags/tag119.xml"/><Relationship Id="rId10" Type="http://schemas.openxmlformats.org/officeDocument/2006/relationships/notesSlide" Target="../notesSlides/notesSlide7.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3.xml"/><Relationship Id="rId6" Type="http://schemas.openxmlformats.org/officeDocument/2006/relationships/tags" Target="../tags/tag123.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tags" Target="../tags/tag122.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3.xml"/><Relationship Id="rId7" Type="http://schemas.openxmlformats.org/officeDocument/2006/relationships/tags" Target="../tags/tag12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tags" Target="../tags/tag128.xml"/><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32.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tags" Target="../tags/tag131.xml"/><Relationship Id="rId10" Type="http://schemas.openxmlformats.org/officeDocument/2006/relationships/notesSlide" Target="../notesSlides/notesSlide10.xml"/><Relationship Id="rId1" Type="http://schemas.openxmlformats.org/officeDocument/2006/relationships/tags" Target="../tags/tag130.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3.xml"/><Relationship Id="rId7" Type="http://schemas.openxmlformats.org/officeDocument/2006/relationships/tags" Target="../tags/tag13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tags" Target="../tags/tag134.xml"/><Relationship Id="rId1" Type="http://schemas.openxmlformats.org/officeDocument/2006/relationships/tags" Target="../tags/tag13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3.xml"/><Relationship Id="rId7" Type="http://schemas.openxmlformats.org/officeDocument/2006/relationships/tags" Target="../tags/tag13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tags" Target="../tags/tag137.xml"/><Relationship Id="rId1" Type="http://schemas.openxmlformats.org/officeDocument/2006/relationships/tags" Target="../tags/tag136.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1.xml"/><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tags" Target="../tags/tag140.xml"/><Relationship Id="rId10" Type="http://schemas.openxmlformats.org/officeDocument/2006/relationships/notesSlide" Target="../notesSlides/notesSlide13.xml"/><Relationship Id="rId1" Type="http://schemas.openxmlformats.org/officeDocument/2006/relationships/tags" Target="../tags/tag139.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3.xml"/><Relationship Id="rId7" Type="http://schemas.openxmlformats.org/officeDocument/2006/relationships/tags" Target="../tags/tag14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tags" Target="../tags/tag143.xml"/><Relationship Id="rId1" Type="http://schemas.openxmlformats.org/officeDocument/2006/relationships/tags" Target="../tags/tag14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7.xml"/><Relationship Id="rId7" Type="http://schemas.openxmlformats.org/officeDocument/2006/relationships/image" Target="../media/image56.jpeg"/><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tags" Target="../tags/tag146.xml"/><Relationship Id="rId10" Type="http://schemas.openxmlformats.org/officeDocument/2006/relationships/notesSlide" Target="../notesSlides/notesSlide15.xml"/><Relationship Id="rId1" Type="http://schemas.openxmlformats.org/officeDocument/2006/relationships/tags" Target="../tags/tag14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3.xml"/><Relationship Id="rId7" Type="http://schemas.openxmlformats.org/officeDocument/2006/relationships/tags" Target="../tags/tag15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tags" Target="../tags/tag149.xml"/><Relationship Id="rId1" Type="http://schemas.openxmlformats.org/officeDocument/2006/relationships/tags" Target="../tags/tag14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3.xml"/><Relationship Id="rId7" Type="http://schemas.openxmlformats.org/officeDocument/2006/relationships/tags" Target="../tags/tag15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tags" Target="../tags/tag155.xml"/><Relationship Id="rId1" Type="http://schemas.openxmlformats.org/officeDocument/2006/relationships/tags" Target="../tags/tag154.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3.xml"/><Relationship Id="rId6" Type="http://schemas.openxmlformats.org/officeDocument/2006/relationships/tags" Target="../tags/tag159.xml"/><Relationship Id="rId5" Type="http://schemas.openxmlformats.org/officeDocument/2006/relationships/image" Target="../media/image67.jpeg"/><Relationship Id="rId4" Type="http://schemas.openxmlformats.org/officeDocument/2006/relationships/image" Target="../media/image66.jpeg"/><Relationship Id="rId3" Type="http://schemas.openxmlformats.org/officeDocument/2006/relationships/image" Target="../media/image65.jpeg"/><Relationship Id="rId2" Type="http://schemas.openxmlformats.org/officeDocument/2006/relationships/tags" Target="../tags/tag158.xml"/><Relationship Id="rId1" Type="http://schemas.openxmlformats.org/officeDocument/2006/relationships/tags" Target="../tags/tag157.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13.xml"/><Relationship Id="rId7" Type="http://schemas.openxmlformats.org/officeDocument/2006/relationships/tags" Target="../tags/tag16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tags" Target="../tags/tag161.xml"/><Relationship Id="rId1" Type="http://schemas.openxmlformats.org/officeDocument/2006/relationships/tags" Target="../tags/tag160.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3.xml"/><Relationship Id="rId7" Type="http://schemas.openxmlformats.org/officeDocument/2006/relationships/tags" Target="../tags/tag165.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tags" Target="../tags/tag164.xml"/><Relationship Id="rId1" Type="http://schemas.openxmlformats.org/officeDocument/2006/relationships/tags" Target="../tags/tag163.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3.xml"/><Relationship Id="rId7" Type="http://schemas.openxmlformats.org/officeDocument/2006/relationships/tags" Target="../tags/tag168.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 Id="rId3" Type="http://schemas.openxmlformats.org/officeDocument/2006/relationships/image" Target="../media/image76.jpeg"/><Relationship Id="rId2" Type="http://schemas.openxmlformats.org/officeDocument/2006/relationships/tags" Target="../tags/tag167.xml"/><Relationship Id="rId1" Type="http://schemas.openxmlformats.org/officeDocument/2006/relationships/tags" Target="../tags/tag166.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3.xml"/><Relationship Id="rId6" Type="http://schemas.openxmlformats.org/officeDocument/2006/relationships/tags" Target="../tags/tag171.xml"/><Relationship Id="rId5" Type="http://schemas.openxmlformats.org/officeDocument/2006/relationships/image" Target="../media/image82.jpeg"/><Relationship Id="rId4" Type="http://schemas.openxmlformats.org/officeDocument/2006/relationships/image" Target="../media/image81.jpeg"/><Relationship Id="rId3" Type="http://schemas.openxmlformats.org/officeDocument/2006/relationships/image" Target="../media/image80.jpeg"/><Relationship Id="rId2" Type="http://schemas.openxmlformats.org/officeDocument/2006/relationships/tags" Target="../tags/tag170.xml"/><Relationship Id="rId1" Type="http://schemas.openxmlformats.org/officeDocument/2006/relationships/tags" Target="../tags/tag169.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3.xml"/><Relationship Id="rId5" Type="http://schemas.openxmlformats.org/officeDocument/2006/relationships/tags" Target="../tags/tag174.xml"/><Relationship Id="rId4" Type="http://schemas.openxmlformats.org/officeDocument/2006/relationships/image" Target="../media/image84.jpeg"/><Relationship Id="rId3" Type="http://schemas.openxmlformats.org/officeDocument/2006/relationships/image" Target="../media/image83.jpeg"/><Relationship Id="rId2" Type="http://schemas.openxmlformats.org/officeDocument/2006/relationships/tags" Target="../tags/tag173.xml"/><Relationship Id="rId1" Type="http://schemas.openxmlformats.org/officeDocument/2006/relationships/tags" Target="../tags/tag17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3.xml"/><Relationship Id="rId6" Type="http://schemas.openxmlformats.org/officeDocument/2006/relationships/tags" Target="../tags/tag177.xml"/><Relationship Id="rId5" Type="http://schemas.openxmlformats.org/officeDocument/2006/relationships/image" Target="../media/image87.jpeg"/><Relationship Id="rId4" Type="http://schemas.openxmlformats.org/officeDocument/2006/relationships/image" Target="../media/image86.jpeg"/><Relationship Id="rId3" Type="http://schemas.openxmlformats.org/officeDocument/2006/relationships/image" Target="../media/image85.jpeg"/><Relationship Id="rId2" Type="http://schemas.openxmlformats.org/officeDocument/2006/relationships/tags" Target="../tags/tag176.xml"/><Relationship Id="rId1" Type="http://schemas.openxmlformats.org/officeDocument/2006/relationships/tags" Target="../tags/tag175.xml"/></Relationships>
</file>

<file path=ppt/slides/_rels/slide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6" Type="http://schemas.openxmlformats.org/officeDocument/2006/relationships/notesSlide" Target="../notesSlides/notesSlide2.xml"/><Relationship Id="rId25" Type="http://schemas.openxmlformats.org/officeDocument/2006/relationships/slideLayout" Target="../slideLayouts/slideLayout14.xml"/><Relationship Id="rId24" Type="http://schemas.openxmlformats.org/officeDocument/2006/relationships/tags" Target="../tags/tag102.xml"/><Relationship Id="rId23" Type="http://schemas.openxmlformats.org/officeDocument/2006/relationships/tags" Target="../tags/tag101.xml"/><Relationship Id="rId22" Type="http://schemas.openxmlformats.org/officeDocument/2006/relationships/tags" Target="../tags/tag100.xml"/><Relationship Id="rId21" Type="http://schemas.openxmlformats.org/officeDocument/2006/relationships/tags" Target="../tags/tag99.xml"/><Relationship Id="rId20" Type="http://schemas.openxmlformats.org/officeDocument/2006/relationships/tags" Target="../tags/tag98.xml"/><Relationship Id="rId2" Type="http://schemas.openxmlformats.org/officeDocument/2006/relationships/tags" Target="../tags/tag80.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3.xml"/><Relationship Id="rId7" Type="http://schemas.openxmlformats.org/officeDocument/2006/relationships/tags" Target="../tags/tag183.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 Id="rId3" Type="http://schemas.openxmlformats.org/officeDocument/2006/relationships/image" Target="../media/image88.jpeg"/><Relationship Id="rId2" Type="http://schemas.openxmlformats.org/officeDocument/2006/relationships/tags" Target="../tags/tag182.xml"/><Relationship Id="rId1" Type="http://schemas.openxmlformats.org/officeDocument/2006/relationships/tags" Target="../tags/tag181.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3.xml"/><Relationship Id="rId7" Type="http://schemas.openxmlformats.org/officeDocument/2006/relationships/tags" Target="../tags/tag186.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3" Type="http://schemas.openxmlformats.org/officeDocument/2006/relationships/image" Target="../media/image92.jpeg"/><Relationship Id="rId2" Type="http://schemas.openxmlformats.org/officeDocument/2006/relationships/tags" Target="../tags/tag185.xml"/><Relationship Id="rId1" Type="http://schemas.openxmlformats.org/officeDocument/2006/relationships/tags" Target="../tags/tag18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3.xml"/><Relationship Id="rId4" Type="http://schemas.openxmlformats.org/officeDocument/2006/relationships/tags" Target="../tags/tag191.xml"/><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tags" Target="../tags/tag190.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3.xml"/><Relationship Id="rId4" Type="http://schemas.openxmlformats.org/officeDocument/2006/relationships/tags" Target="../tags/tag193.xml"/><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tags" Target="../tags/tag192.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3.xml"/><Relationship Id="rId5" Type="http://schemas.openxmlformats.org/officeDocument/2006/relationships/tags" Target="../tags/tag196.xml"/><Relationship Id="rId4" Type="http://schemas.openxmlformats.org/officeDocument/2006/relationships/image" Target="../media/image101.jpeg"/><Relationship Id="rId3" Type="http://schemas.openxmlformats.org/officeDocument/2006/relationships/image" Target="../media/image100.jpeg"/><Relationship Id="rId2" Type="http://schemas.openxmlformats.org/officeDocument/2006/relationships/tags" Target="../tags/tag195.xml"/><Relationship Id="rId1" Type="http://schemas.openxmlformats.org/officeDocument/2006/relationships/tags" Target="../tags/tag194.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3.xml"/><Relationship Id="rId2" Type="http://schemas.openxmlformats.org/officeDocument/2006/relationships/tags" Target="../tags/tag201.xml"/><Relationship Id="rId1" Type="http://schemas.openxmlformats.org/officeDocument/2006/relationships/tags" Target="../tags/tag20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03.xml"/><Relationship Id="rId1" Type="http://schemas.openxmlformats.org/officeDocument/2006/relationships/tags" Target="../tags/tag20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tags" Target="../tags/tag107.xml"/><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10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0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3.xml"/><Relationship Id="rId7" Type="http://schemas.openxmlformats.org/officeDocument/2006/relationships/tags" Target="../tags/tag1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110.xml"/><Relationship Id="rId1" Type="http://schemas.openxmlformats.org/officeDocument/2006/relationships/tags" Target="../tags/tag109.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3.xml"/><Relationship Id="rId7" Type="http://schemas.openxmlformats.org/officeDocument/2006/relationships/tags" Target="../tags/tag1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tags" Target="../tags/tag113.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3.xml"/><Relationship Id="rId6" Type="http://schemas.openxmlformats.org/officeDocument/2006/relationships/tags" Target="../tags/tag117.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tags" Target="../tags/tag116.xml"/><Relationship Id="rId1"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a:xfrm>
            <a:off x="1073150" y="1412240"/>
            <a:ext cx="8364855" cy="1712595"/>
          </a:xfrm>
        </p:spPr>
        <p:txBody>
          <a:bodyPr>
            <a:normAutofit fontScale="90000"/>
          </a:bodyPr>
          <a:lstStyle/>
          <a:p>
            <a:pPr marL="0" indent="0" algn="l">
              <a:lnSpc>
                <a:spcPct val="100000"/>
              </a:lnSpc>
              <a:spcBef>
                <a:spcPts val="0"/>
              </a:spcBef>
              <a:spcAft>
                <a:spcPts val="0"/>
              </a:spcAft>
              <a:buSzPct val="100000"/>
            </a:pPr>
            <a:r>
              <a:rPr>
                <a:sym typeface="+mn-ea"/>
              </a:rPr>
              <a:t>丁家桥校区物业年终报告</a:t>
            </a:r>
            <a:endParaRPr>
              <a:sym typeface="+mn-ea"/>
            </a:endParaRPr>
          </a:p>
        </p:txBody>
      </p:sp>
      <p:sp>
        <p:nvSpPr>
          <p:cNvPr id="3" name="文本占位符 5"/>
          <p:cNvSpPr>
            <a:spLocks noGrp="1"/>
          </p:cNvSpPr>
          <p:nvPr>
            <p:custDataLst>
              <p:tags r:id="rId2"/>
            </p:custDataLst>
          </p:nvPr>
        </p:nvSpPr>
        <p:spPr>
          <a:xfrm>
            <a:off x="4209415" y="3780790"/>
            <a:ext cx="2593975" cy="944880"/>
          </a:xfrm>
          <a:prstGeom prst="roundRect">
            <a:avLst>
              <a:gd name="adj" fmla="val 21854"/>
            </a:avLst>
          </a:prstGeom>
          <a:gradFill>
            <a:gsLst>
              <a:gs pos="0">
                <a:schemeClr val="accent1"/>
              </a:gs>
              <a:gs pos="100000">
                <a:schemeClr val="accent1">
                  <a:alpha val="60000"/>
                </a:schemeClr>
              </a:gs>
            </a:gsLst>
            <a:lin ang="2700000" scaled="0"/>
          </a:gradFill>
        </p:spPr>
        <p:txBody>
          <a:bodyPr vert="horz" wrap="square" lIns="0" tIns="0" rIns="0" bIns="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kern="1200">
                <a:solidFill>
                  <a:srgbClr val="FFFFFF"/>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000"/>
              </a:spcBef>
              <a:spcAft>
                <a:spcPts val="0"/>
              </a:spcAft>
              <a:buSzPct val="100000"/>
            </a:pPr>
            <a:r>
              <a:rPr lang="zh-CN" altLang="en-US">
                <a:solidFill>
                  <a:schemeClr val="lt1"/>
                </a:solidFill>
              </a:rPr>
              <a:t>新鸿运物业</a:t>
            </a:r>
            <a:r>
              <a:rPr lang="en-US" altLang="zh-CN">
                <a:solidFill>
                  <a:schemeClr val="lt1"/>
                </a:solidFill>
              </a:rPr>
              <a:t>    </a:t>
            </a:r>
            <a:r>
              <a:rPr lang="zh-CN" altLang="en-US">
                <a:solidFill>
                  <a:schemeClr val="lt1"/>
                </a:solidFill>
              </a:rPr>
              <a:t>李</a:t>
            </a:r>
            <a:r>
              <a:rPr lang="en-US" altLang="zh-CN">
                <a:solidFill>
                  <a:schemeClr val="lt1"/>
                </a:solidFill>
              </a:rPr>
              <a:t> </a:t>
            </a:r>
            <a:r>
              <a:rPr lang="zh-CN" altLang="en-US">
                <a:solidFill>
                  <a:schemeClr val="lt1"/>
                </a:solidFill>
              </a:rPr>
              <a:t>丽</a:t>
            </a:r>
            <a:endParaRPr lang="zh-CN" altLang="en-US">
              <a:solidFill>
                <a:schemeClr val="lt1"/>
              </a:solidFill>
            </a:endParaRPr>
          </a:p>
          <a:p>
            <a:pPr marL="0" indent="0" algn="ctr">
              <a:lnSpc>
                <a:spcPct val="100000"/>
              </a:lnSpc>
              <a:spcBef>
                <a:spcPts val="1000"/>
              </a:spcBef>
              <a:spcAft>
                <a:spcPts val="0"/>
              </a:spcAft>
              <a:buSzPct val="100000"/>
            </a:pPr>
            <a:r>
              <a:rPr lang="en-US" altLang="zh-CN">
                <a:solidFill>
                  <a:schemeClr val="lt1"/>
                </a:solidFill>
              </a:rPr>
              <a:t>2024</a:t>
            </a:r>
            <a:r>
              <a:rPr lang="zh-CN" altLang="en-US">
                <a:solidFill>
                  <a:schemeClr val="lt1"/>
                </a:solidFill>
              </a:rPr>
              <a:t>年</a:t>
            </a:r>
            <a:r>
              <a:rPr lang="en-US" altLang="zh-CN">
                <a:solidFill>
                  <a:schemeClr val="lt1"/>
                </a:solidFill>
              </a:rPr>
              <a:t>12</a:t>
            </a:r>
            <a:r>
              <a:rPr lang="zh-CN" altLang="en-US">
                <a:solidFill>
                  <a:schemeClr val="lt1"/>
                </a:solidFill>
              </a:rPr>
              <a:t>月</a:t>
            </a:r>
            <a:endParaRPr lang="zh-CN" altLang="en-US">
              <a:solidFill>
                <a:schemeClr val="lt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楼顶环境及设施的维护清理</a:t>
            </a:r>
            <a:endParaRPr lang="zh-CN" altLang="en-US" sz="2800" dirty="0">
              <a:sym typeface="+mn-ea"/>
            </a:endParaRPr>
          </a:p>
        </p:txBody>
      </p:sp>
      <p:sp>
        <p:nvSpPr>
          <p:cNvPr id="4" name="内容占位符 1"/>
          <p:cNvSpPr>
            <a:spLocks noGrp="1"/>
          </p:cNvSpPr>
          <p:nvPr>
            <p:custDataLst>
              <p:tags r:id="rId2"/>
            </p:custDataLst>
          </p:nvPr>
        </p:nvSpPr>
        <p:spPr>
          <a:xfrm>
            <a:off x="537845" y="1503680"/>
            <a:ext cx="5400675" cy="826770"/>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20"/>
              </a:lnSpc>
            </a:pPr>
            <a:r>
              <a:rPr lang="en-US" altLang="zh-CN" sz="1600" dirty="0">
                <a:sym typeface="+mn-ea"/>
              </a:rPr>
              <a:t>       </a:t>
            </a:r>
            <a:r>
              <a:rPr lang="zh-CN" altLang="en-US" sz="1600" dirty="0">
                <a:sym typeface="+mn-ea"/>
              </a:rPr>
              <a:t>定期安排人员检查楼顶、下水道等，经常组织人员进行清理，保证雨季</a:t>
            </a:r>
            <a:r>
              <a:rPr lang="zh-CN" altLang="en-US" sz="1600" dirty="0">
                <a:solidFill>
                  <a:srgbClr val="FF0000"/>
                </a:solidFill>
                <a:sym typeface="+mn-ea"/>
              </a:rPr>
              <a:t>下水畅通，不堵塞</a:t>
            </a:r>
            <a:r>
              <a:rPr lang="zh-CN" altLang="en-US" sz="1600" dirty="0">
                <a:sym typeface="+mn-ea"/>
              </a:rPr>
              <a:t>。</a:t>
            </a:r>
            <a:endParaRPr lang="zh-CN" altLang="en-US" sz="1600" dirty="0">
              <a:sym typeface="+mn-ea"/>
            </a:endParaRPr>
          </a:p>
          <a:p>
            <a:pPr marL="0" indent="0" fontAlgn="auto">
              <a:lnSpc>
                <a:spcPts val="2620"/>
              </a:lnSpc>
              <a:buNone/>
            </a:pP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3" cstate="screen"/>
          <a:stretch>
            <a:fillRect/>
          </a:stretch>
        </p:blipFill>
        <p:spPr>
          <a:xfrm>
            <a:off x="537845" y="2592705"/>
            <a:ext cx="1954530" cy="3289300"/>
          </a:xfrm>
          <a:prstGeom prst="rect">
            <a:avLst/>
          </a:prstGeom>
        </p:spPr>
      </p:pic>
      <p:pic>
        <p:nvPicPr>
          <p:cNvPr id="5" name="图片 4"/>
          <p:cNvPicPr>
            <a:picLocks noChangeAspect="1"/>
          </p:cNvPicPr>
          <p:nvPr/>
        </p:nvPicPr>
        <p:blipFill>
          <a:blip r:embed="rId4" cstate="screen"/>
          <a:srcRect r="-2404" b="29982"/>
          <a:stretch>
            <a:fillRect/>
          </a:stretch>
        </p:blipFill>
        <p:spPr>
          <a:xfrm>
            <a:off x="6880225" y="1504315"/>
            <a:ext cx="2136140" cy="2898775"/>
          </a:xfrm>
          <a:prstGeom prst="rect">
            <a:avLst/>
          </a:prstGeom>
        </p:spPr>
      </p:pic>
      <p:pic>
        <p:nvPicPr>
          <p:cNvPr id="6" name="图片 5"/>
          <p:cNvPicPr>
            <a:picLocks noChangeAspect="1"/>
          </p:cNvPicPr>
          <p:nvPr/>
        </p:nvPicPr>
        <p:blipFill>
          <a:blip r:embed="rId5" cstate="screen"/>
          <a:srcRect r="3362" b="26127"/>
          <a:stretch>
            <a:fillRect/>
          </a:stretch>
        </p:blipFill>
        <p:spPr>
          <a:xfrm>
            <a:off x="9243695" y="1503680"/>
            <a:ext cx="2050415" cy="2865755"/>
          </a:xfrm>
          <a:prstGeom prst="rect">
            <a:avLst/>
          </a:prstGeom>
        </p:spPr>
      </p:pic>
      <p:pic>
        <p:nvPicPr>
          <p:cNvPr id="27" name="图片 26"/>
          <p:cNvPicPr>
            <a:picLocks noChangeAspect="1"/>
          </p:cNvPicPr>
          <p:nvPr/>
        </p:nvPicPr>
        <p:blipFill>
          <a:blip r:embed="rId6" cstate="screen"/>
          <a:srcRect b="25838"/>
          <a:stretch>
            <a:fillRect/>
          </a:stretch>
        </p:blipFill>
        <p:spPr>
          <a:xfrm>
            <a:off x="2492375" y="2610485"/>
            <a:ext cx="1723390" cy="3271520"/>
          </a:xfrm>
          <a:prstGeom prst="rect">
            <a:avLst/>
          </a:prstGeom>
        </p:spPr>
      </p:pic>
      <p:pic>
        <p:nvPicPr>
          <p:cNvPr id="28" name="图片 27"/>
          <p:cNvPicPr>
            <a:picLocks noChangeAspect="1"/>
          </p:cNvPicPr>
          <p:nvPr/>
        </p:nvPicPr>
        <p:blipFill>
          <a:blip r:embed="rId7" cstate="screen"/>
          <a:srcRect t="10249" b="7898"/>
          <a:stretch>
            <a:fillRect/>
          </a:stretch>
        </p:blipFill>
        <p:spPr>
          <a:xfrm>
            <a:off x="4215765" y="2592705"/>
            <a:ext cx="1723390" cy="3270885"/>
          </a:xfrm>
          <a:prstGeom prst="rect">
            <a:avLst/>
          </a:prstGeom>
        </p:spPr>
      </p:pic>
      <p:sp>
        <p:nvSpPr>
          <p:cNvPr id="7" name="文本框 6"/>
          <p:cNvSpPr txBox="1"/>
          <p:nvPr/>
        </p:nvSpPr>
        <p:spPr>
          <a:xfrm>
            <a:off x="6593840" y="4782820"/>
            <a:ext cx="4782820" cy="1099185"/>
          </a:xfrm>
          <a:prstGeom prst="rect">
            <a:avLst/>
          </a:prstGeom>
          <a:noFill/>
        </p:spPr>
        <p:txBody>
          <a:bodyPr wrap="square" rtlCol="0" anchor="t">
            <a:spAutoFit/>
          </a:bodyPr>
          <a:p>
            <a:pPr indent="0" fontAlgn="auto">
              <a:lnSpc>
                <a:spcPts val="2620"/>
              </a:lnSpc>
            </a:pPr>
            <a:r>
              <a:rPr lang="en-US" altLang="zh-CN" sz="1600" dirty="0">
                <a:sym typeface="+mn-ea"/>
              </a:rPr>
              <a:t>       </a:t>
            </a:r>
            <a:r>
              <a:rPr lang="zh-CN" altLang="en-US" sz="1600" dirty="0">
                <a:ln>
                  <a:noFill/>
                </a:ln>
                <a:sym typeface="+mn-ea"/>
              </a:rPr>
              <a:t>冬季</a:t>
            </a:r>
            <a:r>
              <a:rPr lang="zh-CN" altLang="en-US" sz="1600" dirty="0">
                <a:sym typeface="+mn-ea"/>
              </a:rPr>
              <a:t>来临前，检查校区室外水管的保温层是否有破损，将老化破损的全部重新包裹，做好</a:t>
            </a:r>
            <a:r>
              <a:rPr lang="zh-CN" altLang="en-US" sz="1600" dirty="0">
                <a:solidFill>
                  <a:srgbClr val="FF0000"/>
                </a:solidFill>
                <a:sym typeface="+mn-ea"/>
              </a:rPr>
              <a:t>预防冬季管道冻裂</a:t>
            </a:r>
            <a:r>
              <a:rPr lang="zh-CN" altLang="en-US" sz="1600" dirty="0">
                <a:sym typeface="+mn-ea"/>
              </a:rPr>
              <a:t>的准备工作</a:t>
            </a:r>
            <a:endParaRPr lang="zh-CN" altLang="en-US" sz="1600" dirty="0">
              <a:sym typeface="+mn-ea"/>
            </a:endParaRPr>
          </a:p>
        </p:txBody>
      </p:sp>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878205" y="360000"/>
            <a:ext cx="10800000" cy="720000"/>
          </a:xfrm>
        </p:spPr>
        <p:txBody>
          <a:bodyPr vert="horz" wrap="square" lIns="0" tIns="0" rIns="0" bIns="0" rtlCol="0" anchor="b">
            <a:normAutofit/>
          </a:bodyPr>
          <a:lstStyle/>
          <a:p>
            <a:pPr lvl="0" algn="l">
              <a:buClrTx/>
              <a:buSzTx/>
              <a:buFontTx/>
            </a:pPr>
            <a:r>
              <a:rPr lang="zh-CN" altLang="en-US" sz="2800" dirty="0">
                <a:sym typeface="+mn-ea"/>
              </a:rPr>
              <a:t>突发事件处理案例</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a:solidFill>
                  <a:schemeClr val="tx1"/>
                </a:solidFill>
                <a:latin typeface="宋体" panose="02010600030101010101" pitchFamily="2" charset="-122"/>
                <a:cs typeface="宋体" panose="02010600030101010101" pitchFamily="2" charset="-122"/>
                <a:sym typeface="+mn-ea"/>
              </a:rPr>
              <a:t>    11</a:t>
            </a:r>
            <a:r>
              <a:rPr lang="zh-CN" altLang="en-US" sz="1600" dirty="0">
                <a:solidFill>
                  <a:schemeClr val="tx1"/>
                </a:solidFill>
                <a:latin typeface="宋体" panose="02010600030101010101" pitchFamily="2" charset="-122"/>
                <a:cs typeface="宋体" panose="02010600030101010101" pitchFamily="2" charset="-122"/>
                <a:sym typeface="+mn-ea"/>
              </a:rPr>
              <a:t>月</a:t>
            </a:r>
            <a:r>
              <a:rPr lang="en-US" altLang="zh-CN" sz="1600" dirty="0">
                <a:solidFill>
                  <a:schemeClr val="tx1"/>
                </a:solidFill>
                <a:latin typeface="宋体" panose="02010600030101010101" pitchFamily="2" charset="-122"/>
                <a:cs typeface="宋体" panose="02010600030101010101" pitchFamily="2" charset="-122"/>
                <a:sym typeface="+mn-ea"/>
              </a:rPr>
              <a:t>12</a:t>
            </a:r>
            <a:r>
              <a:rPr lang="zh-CN" altLang="en-US" sz="1600" dirty="0">
                <a:solidFill>
                  <a:schemeClr val="tx1"/>
                </a:solidFill>
                <a:latin typeface="宋体" panose="02010600030101010101" pitchFamily="2" charset="-122"/>
                <a:cs typeface="宋体" panose="02010600030101010101" pitchFamily="2" charset="-122"/>
                <a:sym typeface="+mn-ea"/>
              </a:rPr>
              <a:t>日晚上公卫楼车棚停放的电动车发生自然，值班员许宇清听到异常响声后，第一时间赶到现场，他发现火情可控后（初始阶段），立即</a:t>
            </a:r>
            <a:r>
              <a:rPr lang="zh-CN" altLang="en-US" sz="1600" dirty="0">
                <a:latin typeface="宋体" panose="02010600030101010101" pitchFamily="2" charset="-122"/>
                <a:cs typeface="宋体" panose="02010600030101010101" pitchFamily="2" charset="-122"/>
                <a:sym typeface="+mn-ea"/>
              </a:rPr>
              <a:t>用灭火器灭火，</a:t>
            </a:r>
            <a:r>
              <a:rPr lang="zh-CN" altLang="en-US" sz="1600" dirty="0">
                <a:solidFill>
                  <a:schemeClr val="tx1"/>
                </a:solidFill>
                <a:latin typeface="宋体" panose="02010600030101010101" pitchFamily="2" charset="-122"/>
                <a:cs typeface="宋体" panose="02010600030101010101" pitchFamily="2" charset="-122"/>
                <a:sym typeface="+mn-ea"/>
              </a:rPr>
              <a:t>切断充电桩电源，并与其他安保人员疏散现场人员，待火被扑灭后，又协同其他人员一起将起火车辆拖至空旷处，有效的阻止了火情的进一步扩散，没有造成更大的损失。</a:t>
            </a:r>
            <a:endParaRPr lang="zh-CN" altLang="en-US" sz="1600" dirty="0">
              <a:solidFill>
                <a:schemeClr val="tx1"/>
              </a:solidFill>
              <a:latin typeface="宋体" panose="02010600030101010101" pitchFamily="2" charset="-122"/>
              <a:cs typeface="宋体" panose="02010600030101010101" pitchFamily="2" charset="-122"/>
              <a:sym typeface="+mn-ea"/>
            </a:endParaRPr>
          </a:p>
          <a:p>
            <a:pPr>
              <a:lnSpc>
                <a:spcPct val="150000"/>
              </a:lnSpc>
            </a:pPr>
            <a:r>
              <a:rPr lang="en-US" altLang="zh-CN" sz="1600" dirty="0">
                <a:solidFill>
                  <a:schemeClr val="tx1"/>
                </a:solidFill>
                <a:latin typeface="宋体" panose="02010600030101010101" pitchFamily="2" charset="-122"/>
                <a:cs typeface="宋体" panose="02010600030101010101" pitchFamily="2" charset="-122"/>
                <a:sym typeface="+mn-ea"/>
              </a:rPr>
              <a:t>    </a:t>
            </a:r>
            <a:r>
              <a:rPr lang="zh-CN" altLang="en-US" sz="1600" dirty="0">
                <a:solidFill>
                  <a:schemeClr val="tx1"/>
                </a:solidFill>
                <a:latin typeface="宋体" panose="02010600030101010101" pitchFamily="2" charset="-122"/>
                <a:cs typeface="宋体" panose="02010600030101010101" pitchFamily="2" charset="-122"/>
                <a:sym typeface="+mn-ea"/>
              </a:rPr>
              <a:t>此次事件从安保人员对突发事件的情况判断能力、处理流程的熟悉度以及消防器材的使用等方面都充分说明了平时的培训，演练极为重要，今后我们对这些类工作要经常性，反复性的进行。</a:t>
            </a: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3" cstate="screen"/>
          <a:stretch>
            <a:fillRect/>
          </a:stretch>
        </p:blipFill>
        <p:spPr>
          <a:xfrm>
            <a:off x="8473440" y="3650615"/>
            <a:ext cx="2250440" cy="2707640"/>
          </a:xfrm>
          <a:prstGeom prst="rect">
            <a:avLst/>
          </a:prstGeom>
        </p:spPr>
      </p:pic>
      <p:pic>
        <p:nvPicPr>
          <p:cNvPr id="5" name="图片 4"/>
          <p:cNvPicPr>
            <a:picLocks noChangeAspect="1"/>
          </p:cNvPicPr>
          <p:nvPr/>
        </p:nvPicPr>
        <p:blipFill>
          <a:blip r:embed="rId4" cstate="screen"/>
          <a:srcRect t="13194" r="-506" b="14868"/>
          <a:stretch>
            <a:fillRect/>
          </a:stretch>
        </p:blipFill>
        <p:spPr>
          <a:xfrm>
            <a:off x="1405890" y="3650615"/>
            <a:ext cx="2334895" cy="2780030"/>
          </a:xfrm>
          <a:prstGeom prst="rect">
            <a:avLst/>
          </a:prstGeom>
        </p:spPr>
      </p:pic>
      <p:pic>
        <p:nvPicPr>
          <p:cNvPr id="6" name="图片 5"/>
          <p:cNvPicPr>
            <a:picLocks noChangeAspect="1"/>
          </p:cNvPicPr>
          <p:nvPr/>
        </p:nvPicPr>
        <p:blipFill>
          <a:blip r:embed="rId5" cstate="screen"/>
          <a:stretch>
            <a:fillRect/>
          </a:stretch>
        </p:blipFill>
        <p:spPr>
          <a:xfrm>
            <a:off x="4071620" y="4171315"/>
            <a:ext cx="3888000" cy="2187000"/>
          </a:xfrm>
          <a:prstGeom prst="rect">
            <a:avLst/>
          </a:prstGeom>
        </p:spPr>
      </p:pic>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6052185" y="2477135"/>
            <a:ext cx="8107680" cy="951230"/>
          </a:xfrm>
        </p:spPr>
        <p:txBody>
          <a:bodyPr/>
          <a:lstStyle/>
          <a:p>
            <a:r>
              <a:rPr dirty="0">
                <a:solidFill>
                  <a:srgbClr val="333333"/>
                </a:solidFill>
                <a:sym typeface="+mn-ea"/>
              </a:rPr>
              <a:t>保洁部工作</a:t>
            </a:r>
            <a:endParaRPr lang="zh-CN" altLang="en-US"/>
          </a:p>
        </p:txBody>
      </p:sp>
      <p:sp>
        <p:nvSpPr>
          <p:cNvPr id="3" name="文本占位符 2"/>
          <p:cNvSpPr>
            <a:spLocks noGrp="1"/>
          </p:cNvSpPr>
          <p:nvPr>
            <p:ph type="body" sz="quarter" idx="13"/>
            <p:custDataLst>
              <p:tags r:id="rId2"/>
            </p:custDataLst>
          </p:nvPr>
        </p:nvSpPr>
        <p:spPr>
          <a:xfrm>
            <a:off x="2793365" y="2727960"/>
            <a:ext cx="2124075" cy="632460"/>
          </a:xfrm>
        </p:spPr>
        <p:txBody>
          <a:bodyPr/>
          <a:lstStyle/>
          <a:p>
            <a:r>
              <a:rPr lang="zh-CN" altLang="en-US"/>
              <a:t>第 二 章</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楼内环境清洁</a:t>
            </a:r>
            <a:endParaRPr lang="zh-CN" altLang="en-US" sz="2800" dirty="0">
              <a:sym typeface="+mn-ea"/>
            </a:endParaRPr>
          </a:p>
        </p:txBody>
      </p:sp>
      <p:sp>
        <p:nvSpPr>
          <p:cNvPr id="4" name="内容占位符 1"/>
          <p:cNvSpPr>
            <a:spLocks noGrp="1"/>
          </p:cNvSpPr>
          <p:nvPr>
            <p:custDataLst>
              <p:tags r:id="rId2"/>
            </p:custDataLst>
          </p:nvPr>
        </p:nvSpPr>
        <p:spPr>
          <a:xfrm>
            <a:off x="695960" y="1301750"/>
            <a:ext cx="6740525" cy="212661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a:solidFill>
                  <a:schemeClr val="tx1"/>
                </a:solidFill>
                <a:latin typeface="宋体" panose="02010600030101010101" pitchFamily="2" charset="-122"/>
                <a:cs typeface="宋体" panose="02010600030101010101" pitchFamily="2" charset="-122"/>
                <a:sym typeface="+mn-ea"/>
              </a:rPr>
              <a:t>    </a:t>
            </a:r>
            <a:r>
              <a:rPr lang="zh-CN" altLang="en-US" sz="1600" dirty="0">
                <a:solidFill>
                  <a:schemeClr val="tx1"/>
                </a:solidFill>
                <a:latin typeface="宋体" panose="02010600030101010101" pitchFamily="2" charset="-122"/>
                <a:cs typeface="宋体" panose="02010600030101010101" pitchFamily="2" charset="-122"/>
                <a:sym typeface="+mn-ea"/>
              </a:rPr>
              <a:t>各楼宇内部的保洁员的日常工作都是按照标准流程，步骤以及时间节点来完成的。</a:t>
            </a:r>
            <a:r>
              <a:rPr lang="zh-CN" altLang="en-US" sz="1600" dirty="0">
                <a:solidFill>
                  <a:srgbClr val="FF0000"/>
                </a:solidFill>
                <a:latin typeface="宋体" panose="02010600030101010101" pitchFamily="2" charset="-122"/>
                <a:cs typeface="宋体" panose="02010600030101010101" pitchFamily="2" charset="-122"/>
                <a:sym typeface="+mn-ea"/>
              </a:rPr>
              <a:t>在这个过程中我们更加注重平时的循环保洁，巡查保洁，同时我们经常性的安排员工之间的交流，把好的工作方法、经验给所有人做分享，这样能够提高所有员工的技能水平，</a:t>
            </a:r>
            <a:r>
              <a:rPr lang="zh-CN" altLang="en-US" sz="1600" dirty="0">
                <a:solidFill>
                  <a:schemeClr val="tx1"/>
                </a:solidFill>
                <a:latin typeface="宋体" panose="02010600030101010101" pitchFamily="2" charset="-122"/>
                <a:cs typeface="宋体" panose="02010600030101010101" pitchFamily="2" charset="-122"/>
                <a:sym typeface="+mn-ea"/>
              </a:rPr>
              <a:t>从而</a:t>
            </a:r>
            <a:r>
              <a:rPr lang="zh-CN" altLang="en-US" sz="1600" dirty="0">
                <a:latin typeface="宋体" panose="02010600030101010101" pitchFamily="2" charset="-122"/>
                <a:cs typeface="宋体" panose="02010600030101010101" pitchFamily="2" charset="-122"/>
                <a:sym typeface="+mn-ea"/>
              </a:rPr>
              <a:t>为广大师生创造干净整洁的学习和生活环境，这是我们物业保洁部员工共同的工作目标。</a:t>
            </a: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7" name="图片 6"/>
          <p:cNvPicPr>
            <a:picLocks noChangeAspect="1"/>
          </p:cNvPicPr>
          <p:nvPr/>
        </p:nvPicPr>
        <p:blipFill>
          <a:blip r:embed="rId3" cstate="screen"/>
          <a:stretch>
            <a:fillRect/>
          </a:stretch>
        </p:blipFill>
        <p:spPr>
          <a:xfrm>
            <a:off x="7765415" y="1393190"/>
            <a:ext cx="3579495" cy="4570730"/>
          </a:xfrm>
          <a:prstGeom prst="rect">
            <a:avLst/>
          </a:prstGeom>
        </p:spPr>
      </p:pic>
      <p:pic>
        <p:nvPicPr>
          <p:cNvPr id="8" name="图片 7"/>
          <p:cNvPicPr>
            <a:picLocks noChangeAspect="1"/>
          </p:cNvPicPr>
          <p:nvPr/>
        </p:nvPicPr>
        <p:blipFill>
          <a:blip r:embed="rId4" cstate="screen"/>
          <a:stretch>
            <a:fillRect/>
          </a:stretch>
        </p:blipFill>
        <p:spPr>
          <a:xfrm>
            <a:off x="759460" y="3765550"/>
            <a:ext cx="1526540" cy="2265680"/>
          </a:xfrm>
          <a:prstGeom prst="rect">
            <a:avLst/>
          </a:prstGeom>
        </p:spPr>
      </p:pic>
      <p:pic>
        <p:nvPicPr>
          <p:cNvPr id="9" name="图片 8"/>
          <p:cNvPicPr>
            <a:picLocks noChangeAspect="1"/>
          </p:cNvPicPr>
          <p:nvPr/>
        </p:nvPicPr>
        <p:blipFill>
          <a:blip r:embed="rId5" cstate="screen"/>
          <a:stretch>
            <a:fillRect/>
          </a:stretch>
        </p:blipFill>
        <p:spPr>
          <a:xfrm>
            <a:off x="2947670" y="3765550"/>
            <a:ext cx="1753870" cy="2295525"/>
          </a:xfrm>
          <a:prstGeom prst="rect">
            <a:avLst/>
          </a:prstGeom>
        </p:spPr>
      </p:pic>
      <p:pic>
        <p:nvPicPr>
          <p:cNvPr id="2" name="图片 1"/>
          <p:cNvPicPr>
            <a:picLocks noChangeAspect="1"/>
          </p:cNvPicPr>
          <p:nvPr/>
        </p:nvPicPr>
        <p:blipFill>
          <a:blip r:embed="rId6"/>
          <a:srcRect b="22107"/>
          <a:stretch>
            <a:fillRect/>
          </a:stretch>
        </p:blipFill>
        <p:spPr>
          <a:xfrm>
            <a:off x="5362575" y="3735705"/>
            <a:ext cx="1681480" cy="2329180"/>
          </a:xfrm>
          <a:prstGeom prst="rect">
            <a:avLst/>
          </a:prstGeom>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专项清洁，清理</a:t>
            </a:r>
            <a:endParaRPr lang="zh-CN" altLang="en-US" sz="2800" dirty="0">
              <a:sym typeface="+mn-ea"/>
            </a:endParaRPr>
          </a:p>
        </p:txBody>
      </p:sp>
      <p:sp>
        <p:nvSpPr>
          <p:cNvPr id="4" name="内容占位符 1"/>
          <p:cNvSpPr>
            <a:spLocks noGrp="1"/>
          </p:cNvSpPr>
          <p:nvPr>
            <p:custDataLst>
              <p:tags r:id="rId2"/>
            </p:custDataLst>
          </p:nvPr>
        </p:nvSpPr>
        <p:spPr>
          <a:xfrm>
            <a:off x="695960" y="136270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r>
              <a:rPr lang="zh-CN" altLang="en-US" sz="1600" dirty="0">
                <a:solidFill>
                  <a:schemeClr val="tx1"/>
                </a:solidFill>
                <a:latin typeface="宋体" panose="02010600030101010101" pitchFamily="2" charset="-122"/>
                <a:cs typeface="宋体" panose="02010600030101010101" pitchFamily="2" charset="-122"/>
                <a:sym typeface="+mn-ea"/>
              </a:rPr>
              <a:t>除了日常保洁工作内容按时完成外，对于一些</a:t>
            </a:r>
            <a:r>
              <a:rPr lang="zh-CN" altLang="en-US" sz="1600" dirty="0">
                <a:solidFill>
                  <a:srgbClr val="FF0000"/>
                </a:solidFill>
                <a:latin typeface="宋体" panose="02010600030101010101" pitchFamily="2" charset="-122"/>
                <a:cs typeface="宋体" panose="02010600030101010101" pitchFamily="2" charset="-122"/>
                <a:sym typeface="+mn-ea"/>
              </a:rPr>
              <a:t>专项保洁工作</a:t>
            </a:r>
            <a:r>
              <a:rPr lang="zh-CN" altLang="en-US" sz="1600" dirty="0">
                <a:solidFill>
                  <a:schemeClr val="tx1"/>
                </a:solidFill>
                <a:latin typeface="宋体" panose="02010600030101010101" pitchFamily="2" charset="-122"/>
                <a:cs typeface="宋体" panose="02010600030101010101" pitchFamily="2" charset="-122"/>
                <a:sym typeface="+mn-ea"/>
              </a:rPr>
              <a:t>，我们也根据实际情况不定期的组织员工进行专项清洁，</a:t>
            </a:r>
            <a:endParaRPr lang="zh-CN" altLang="en-US" sz="1600" dirty="0">
              <a:solidFill>
                <a:schemeClr val="tx1"/>
              </a:solidFill>
              <a:latin typeface="宋体" panose="02010600030101010101" pitchFamily="2" charset="-122"/>
              <a:cs typeface="宋体" panose="02010600030101010101" pitchFamily="2" charset="-122"/>
              <a:sym typeface="+mn-ea"/>
            </a:endParaRPr>
          </a:p>
          <a:p>
            <a:pPr>
              <a:lnSpc>
                <a:spcPts val="2120"/>
              </a:lnSpc>
            </a:pPr>
            <a:r>
              <a:rPr lang="zh-CN" altLang="en-US" sz="1600" dirty="0">
                <a:solidFill>
                  <a:schemeClr val="tx1"/>
                </a:solidFill>
                <a:latin typeface="宋体" panose="02010600030101010101" pitchFamily="2" charset="-122"/>
                <a:cs typeface="宋体" panose="02010600030101010101" pitchFamily="2" charset="-122"/>
                <a:sym typeface="+mn-ea"/>
              </a:rPr>
              <a:t>例如，</a:t>
            </a:r>
            <a:r>
              <a:rPr lang="en-US" altLang="zh-CN" sz="1600" dirty="0">
                <a:solidFill>
                  <a:schemeClr val="tx1"/>
                </a:solidFill>
                <a:latin typeface="宋体" panose="02010600030101010101" pitchFamily="2" charset="-122"/>
                <a:cs typeface="宋体" panose="02010600030101010101" pitchFamily="2" charset="-122"/>
                <a:sym typeface="+mn-ea"/>
              </a:rPr>
              <a:t>6</a:t>
            </a:r>
            <a:r>
              <a:rPr lang="zh-CN" altLang="en-US" sz="1600" dirty="0">
                <a:solidFill>
                  <a:schemeClr val="tx1"/>
                </a:solidFill>
                <a:latin typeface="宋体" panose="02010600030101010101" pitchFamily="2" charset="-122"/>
                <a:cs typeface="宋体" panose="02010600030101010101" pitchFamily="2" charset="-122"/>
                <a:sym typeface="+mn-ea"/>
              </a:rPr>
              <a:t>月树上毛絮落尽后，我们立即组织员工将楼宇公共区域的所有纱窗全部拆下来清洗一遍。</a:t>
            </a: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3" cstate="screen"/>
          <a:srcRect r="4371" b="20625"/>
          <a:stretch>
            <a:fillRect/>
          </a:stretch>
        </p:blipFill>
        <p:spPr>
          <a:xfrm>
            <a:off x="376555" y="2535555"/>
            <a:ext cx="1903095" cy="3391535"/>
          </a:xfrm>
          <a:prstGeom prst="rect">
            <a:avLst/>
          </a:prstGeom>
        </p:spPr>
      </p:pic>
      <p:pic>
        <p:nvPicPr>
          <p:cNvPr id="5" name="图片 4"/>
          <p:cNvPicPr>
            <a:picLocks noChangeAspect="1"/>
          </p:cNvPicPr>
          <p:nvPr/>
        </p:nvPicPr>
        <p:blipFill>
          <a:blip r:embed="rId4" cstate="screen"/>
          <a:srcRect b="16001"/>
          <a:stretch>
            <a:fillRect/>
          </a:stretch>
        </p:blipFill>
        <p:spPr>
          <a:xfrm>
            <a:off x="7176135" y="2535555"/>
            <a:ext cx="1846580" cy="3392170"/>
          </a:xfrm>
          <a:prstGeom prst="rect">
            <a:avLst/>
          </a:prstGeom>
        </p:spPr>
      </p:pic>
      <p:pic>
        <p:nvPicPr>
          <p:cNvPr id="6" name="图片 5"/>
          <p:cNvPicPr>
            <a:picLocks noChangeAspect="1"/>
          </p:cNvPicPr>
          <p:nvPr/>
        </p:nvPicPr>
        <p:blipFill>
          <a:blip r:embed="rId5" cstate="screen"/>
          <a:srcRect r="3775" b="16395"/>
          <a:stretch>
            <a:fillRect/>
          </a:stretch>
        </p:blipFill>
        <p:spPr>
          <a:xfrm>
            <a:off x="9494520" y="2535555"/>
            <a:ext cx="1925955" cy="3390900"/>
          </a:xfrm>
          <a:prstGeom prst="rect">
            <a:avLst/>
          </a:prstGeom>
        </p:spPr>
      </p:pic>
      <p:pic>
        <p:nvPicPr>
          <p:cNvPr id="7" name="图片 6"/>
          <p:cNvPicPr>
            <a:picLocks noChangeAspect="1"/>
          </p:cNvPicPr>
          <p:nvPr/>
        </p:nvPicPr>
        <p:blipFill>
          <a:blip r:embed="rId6" cstate="screen"/>
          <a:srcRect b="12212"/>
          <a:stretch>
            <a:fillRect/>
          </a:stretch>
        </p:blipFill>
        <p:spPr>
          <a:xfrm>
            <a:off x="4714240" y="2535555"/>
            <a:ext cx="1990090" cy="3391535"/>
          </a:xfrm>
          <a:prstGeom prst="rect">
            <a:avLst/>
          </a:prstGeom>
        </p:spPr>
      </p:pic>
      <p:pic>
        <p:nvPicPr>
          <p:cNvPr id="8" name="图片 7"/>
          <p:cNvPicPr>
            <a:picLocks noChangeAspect="1"/>
          </p:cNvPicPr>
          <p:nvPr/>
        </p:nvPicPr>
        <p:blipFill>
          <a:blip r:embed="rId7" cstate="screen"/>
          <a:srcRect b="10986"/>
          <a:stretch>
            <a:fillRect/>
          </a:stretch>
        </p:blipFill>
        <p:spPr>
          <a:xfrm>
            <a:off x="2569845" y="2535555"/>
            <a:ext cx="1642745" cy="3391535"/>
          </a:xfrm>
          <a:prstGeom prst="rect">
            <a:avLst/>
          </a:prstGeom>
        </p:spPr>
      </p:pic>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外环境及建筑小品的清洁</a:t>
            </a:r>
            <a:endParaRPr lang="zh-CN" altLang="en-US" sz="2800" dirty="0">
              <a:sym typeface="+mn-ea"/>
            </a:endParaRPr>
          </a:p>
        </p:txBody>
      </p:sp>
      <p:sp>
        <p:nvSpPr>
          <p:cNvPr id="4" name="内容占位符 1"/>
          <p:cNvSpPr>
            <a:spLocks noGrp="1"/>
          </p:cNvSpPr>
          <p:nvPr>
            <p:custDataLst>
              <p:tags r:id="rId2"/>
            </p:custDataLst>
          </p:nvPr>
        </p:nvSpPr>
        <p:spPr>
          <a:xfrm>
            <a:off x="764540" y="145287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en-US" altLang="zh-CN" sz="1600" dirty="0">
                <a:sym typeface="+mn-ea"/>
              </a:rPr>
              <a:t>1</a:t>
            </a:r>
            <a:r>
              <a:rPr lang="zh-CN" altLang="en-US" sz="1600" dirty="0">
                <a:sym typeface="+mn-ea"/>
              </a:rPr>
              <a:t>、对校园边角有</a:t>
            </a:r>
            <a:r>
              <a:rPr lang="zh-CN" altLang="en-US" sz="1600" dirty="0">
                <a:solidFill>
                  <a:srgbClr val="FF0000"/>
                </a:solidFill>
                <a:sym typeface="+mn-ea"/>
              </a:rPr>
              <a:t>无法清扫的污渍、青苔等顽固污渍</a:t>
            </a:r>
            <a:r>
              <a:rPr lang="zh-CN" altLang="en-US" sz="1600" dirty="0">
                <a:sym typeface="+mn-ea"/>
              </a:rPr>
              <a:t>用高压水枪进行重点冲洗，尽量减少卫生死角，改善校园环境。</a:t>
            </a: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7" name="图片 6"/>
          <p:cNvPicPr>
            <a:picLocks noChangeAspect="1"/>
          </p:cNvPicPr>
          <p:nvPr/>
        </p:nvPicPr>
        <p:blipFill>
          <a:blip r:embed="rId3" cstate="screen"/>
          <a:stretch>
            <a:fillRect/>
          </a:stretch>
        </p:blipFill>
        <p:spPr>
          <a:xfrm>
            <a:off x="813435" y="2325370"/>
            <a:ext cx="1837690" cy="3326765"/>
          </a:xfrm>
          <a:prstGeom prst="rect">
            <a:avLst/>
          </a:prstGeom>
        </p:spPr>
      </p:pic>
      <p:pic>
        <p:nvPicPr>
          <p:cNvPr id="9" name="图片 8"/>
          <p:cNvPicPr>
            <a:picLocks noChangeAspect="1"/>
          </p:cNvPicPr>
          <p:nvPr/>
        </p:nvPicPr>
        <p:blipFill>
          <a:blip r:embed="rId4" cstate="screen"/>
          <a:stretch>
            <a:fillRect/>
          </a:stretch>
        </p:blipFill>
        <p:spPr>
          <a:xfrm>
            <a:off x="5321300" y="2325370"/>
            <a:ext cx="2117725" cy="3326765"/>
          </a:xfrm>
          <a:prstGeom prst="rect">
            <a:avLst/>
          </a:prstGeom>
        </p:spPr>
      </p:pic>
      <p:pic>
        <p:nvPicPr>
          <p:cNvPr id="10" name="图片 9"/>
          <p:cNvPicPr>
            <a:picLocks noChangeAspect="1"/>
          </p:cNvPicPr>
          <p:nvPr/>
        </p:nvPicPr>
        <p:blipFill>
          <a:blip r:embed="rId5" cstate="screen"/>
          <a:stretch>
            <a:fillRect/>
          </a:stretch>
        </p:blipFill>
        <p:spPr>
          <a:xfrm>
            <a:off x="7913370" y="2325370"/>
            <a:ext cx="3381375" cy="3326130"/>
          </a:xfrm>
          <a:prstGeom prst="rect">
            <a:avLst/>
          </a:prstGeom>
        </p:spPr>
      </p:pic>
      <p:pic>
        <p:nvPicPr>
          <p:cNvPr id="11" name="图片 10"/>
          <p:cNvPicPr>
            <a:picLocks noChangeAspect="1"/>
          </p:cNvPicPr>
          <p:nvPr/>
        </p:nvPicPr>
        <p:blipFill>
          <a:blip r:embed="rId6" cstate="screen"/>
          <a:srcRect b="8155"/>
          <a:stretch>
            <a:fillRect/>
          </a:stretch>
        </p:blipFill>
        <p:spPr>
          <a:xfrm>
            <a:off x="3101340" y="2331720"/>
            <a:ext cx="1791970" cy="3320415"/>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外环境及建筑小品的清洁</a:t>
            </a:r>
            <a:endParaRPr lang="zh-CN" altLang="en-US" sz="2800" dirty="0">
              <a:sym typeface="+mn-ea"/>
            </a:endParaRPr>
          </a:p>
        </p:txBody>
      </p:sp>
      <p:sp>
        <p:nvSpPr>
          <p:cNvPr id="4" name="内容占位符 1"/>
          <p:cNvSpPr>
            <a:spLocks noGrp="1"/>
          </p:cNvSpPr>
          <p:nvPr>
            <p:custDataLst>
              <p:tags r:id="rId2"/>
            </p:custDataLst>
          </p:nvPr>
        </p:nvSpPr>
        <p:spPr>
          <a:xfrm>
            <a:off x="695960" y="1496060"/>
            <a:ext cx="559435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en-US" altLang="zh-CN" sz="1600" dirty="0">
                <a:latin typeface="+mn-ea"/>
                <a:cs typeface="宋体" panose="02010600030101010101" pitchFamily="2" charset="-122"/>
                <a:sym typeface="+mn-ea"/>
              </a:rPr>
              <a:t>2</a:t>
            </a:r>
            <a:r>
              <a:rPr lang="zh-CN" altLang="en-US" sz="1600" dirty="0">
                <a:latin typeface="+mn-ea"/>
                <a:cs typeface="宋体" panose="02010600030101010101" pitchFamily="2" charset="-122"/>
                <a:sym typeface="+mn-ea"/>
              </a:rPr>
              <a:t>、外场保洁员每日清扫校区道路、花园、操场等，风雨无阻，使用扫地机和高压冲水车等设备，彻底清洁。为保证雨季下水畅通，提前清理道路窨井，管路。</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t="12857" r="5140" b="36863"/>
          <a:stretch>
            <a:fillRect/>
          </a:stretch>
        </p:blipFill>
        <p:spPr>
          <a:xfrm>
            <a:off x="944880" y="2757170"/>
            <a:ext cx="2226310" cy="2700020"/>
          </a:xfrm>
          <a:prstGeom prst="rect">
            <a:avLst/>
          </a:prstGeom>
        </p:spPr>
      </p:pic>
      <p:pic>
        <p:nvPicPr>
          <p:cNvPr id="5" name="图片 4"/>
          <p:cNvPicPr>
            <a:picLocks noChangeAspect="1"/>
          </p:cNvPicPr>
          <p:nvPr/>
        </p:nvPicPr>
        <p:blipFill>
          <a:blip r:embed="rId4" cstate="screen"/>
          <a:srcRect l="9675" r="32729" b="9929"/>
          <a:stretch>
            <a:fillRect/>
          </a:stretch>
        </p:blipFill>
        <p:spPr>
          <a:xfrm>
            <a:off x="3578225" y="2757170"/>
            <a:ext cx="2485390" cy="2700020"/>
          </a:xfrm>
          <a:prstGeom prst="rect">
            <a:avLst/>
          </a:prstGeom>
        </p:spPr>
      </p:pic>
      <p:pic>
        <p:nvPicPr>
          <p:cNvPr id="10" name="图片 9"/>
          <p:cNvPicPr>
            <a:picLocks noChangeAspect="1"/>
          </p:cNvPicPr>
          <p:nvPr/>
        </p:nvPicPr>
        <p:blipFill>
          <a:blip r:embed="rId5" cstate="screen"/>
          <a:stretch>
            <a:fillRect/>
          </a:stretch>
        </p:blipFill>
        <p:spPr>
          <a:xfrm>
            <a:off x="9138920" y="1513840"/>
            <a:ext cx="2154600" cy="3830400"/>
          </a:xfrm>
          <a:prstGeom prst="rect">
            <a:avLst/>
          </a:prstGeom>
        </p:spPr>
      </p:pic>
      <p:pic>
        <p:nvPicPr>
          <p:cNvPr id="11" name="图片 10"/>
          <p:cNvPicPr>
            <a:picLocks noChangeAspect="1"/>
          </p:cNvPicPr>
          <p:nvPr/>
        </p:nvPicPr>
        <p:blipFill>
          <a:blip r:embed="rId6" cstate="screen"/>
          <a:srcRect l="-210816" t="-81979" r="210816" b="81979"/>
          <a:stretch>
            <a:fillRect/>
          </a:stretch>
        </p:blipFill>
        <p:spPr>
          <a:xfrm>
            <a:off x="1981200" y="-3886200"/>
            <a:ext cx="2154600" cy="3830400"/>
          </a:xfrm>
          <a:prstGeom prst="rect">
            <a:avLst/>
          </a:prstGeom>
        </p:spPr>
      </p:pic>
      <p:pic>
        <p:nvPicPr>
          <p:cNvPr id="12" name="图片 11"/>
          <p:cNvPicPr>
            <a:picLocks noChangeAspect="1"/>
          </p:cNvPicPr>
          <p:nvPr/>
        </p:nvPicPr>
        <p:blipFill>
          <a:blip r:embed="rId6" cstate="screen"/>
          <a:stretch>
            <a:fillRect/>
          </a:stretch>
        </p:blipFill>
        <p:spPr>
          <a:xfrm>
            <a:off x="6523990" y="1496060"/>
            <a:ext cx="2154600" cy="3830400"/>
          </a:xfrm>
          <a:prstGeom prst="rect">
            <a:avLst/>
          </a:prstGeom>
        </p:spPr>
      </p:pic>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特殊天气，重大活动的保障性清洁</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r>
              <a:rPr lang="en-US" altLang="zh-CN" sz="1600" dirty="0">
                <a:solidFill>
                  <a:schemeClr val="tx1"/>
                </a:solidFill>
                <a:latin typeface="宋体" panose="02010600030101010101" pitchFamily="2" charset="-122"/>
                <a:cs typeface="宋体" panose="02010600030101010101" pitchFamily="2" charset="-122"/>
                <a:sym typeface="+mn-ea"/>
              </a:rPr>
              <a:t>1</a:t>
            </a:r>
            <a:r>
              <a:rPr lang="zh-CN" altLang="en-US" sz="1600" dirty="0">
                <a:solidFill>
                  <a:schemeClr val="tx1"/>
                </a:solidFill>
                <a:latin typeface="宋体" panose="02010600030101010101" pitchFamily="2" charset="-122"/>
                <a:cs typeface="宋体" panose="02010600030101010101" pitchFamily="2" charset="-122"/>
                <a:sym typeface="+mn-ea"/>
              </a:rPr>
              <a:t>、在校庆期间、开学之前等重要时期，组织人员对校区进行全面保洁，关注细节处，以干净整洁的环境迎接师生。</a:t>
            </a:r>
            <a:endParaRPr lang="zh-CN" altLang="en-US" sz="1600" dirty="0">
              <a:solidFill>
                <a:schemeClr val="tx1"/>
              </a:solidFill>
              <a:latin typeface="宋体" panose="02010600030101010101" pitchFamily="2" charset="-122"/>
              <a:cs typeface="宋体" panose="02010600030101010101" pitchFamily="2" charset="-122"/>
              <a:sym typeface="+mn-ea"/>
            </a:endParaRPr>
          </a:p>
        </p:txBody>
      </p:sp>
      <p:sp>
        <p:nvSpPr>
          <p:cNvPr id="2" name="文本框 1"/>
          <p:cNvSpPr txBox="1"/>
          <p:nvPr/>
        </p:nvSpPr>
        <p:spPr>
          <a:xfrm>
            <a:off x="3048000" y="3244850"/>
            <a:ext cx="6096000" cy="368300"/>
          </a:xfrm>
          <a:prstGeom prst="rect">
            <a:avLst/>
          </a:prstGeom>
          <a:noFill/>
        </p:spPr>
        <p:txBody>
          <a:bodyPr wrap="square" rtlCol="0" anchor="t">
            <a:spAutoFit/>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cstate="screen"/>
          <a:srcRect l="26265" r="15711" b="32500"/>
          <a:stretch>
            <a:fillRect/>
          </a:stretch>
        </p:blipFill>
        <p:spPr>
          <a:xfrm>
            <a:off x="1249045" y="2301875"/>
            <a:ext cx="3143250" cy="1856740"/>
          </a:xfrm>
          <a:prstGeom prst="rect">
            <a:avLst/>
          </a:prstGeom>
        </p:spPr>
      </p:pic>
      <p:pic>
        <p:nvPicPr>
          <p:cNvPr id="10" name="图片 9"/>
          <p:cNvPicPr>
            <a:picLocks noChangeAspect="1"/>
          </p:cNvPicPr>
          <p:nvPr/>
        </p:nvPicPr>
        <p:blipFill>
          <a:blip r:embed="rId4" cstate="screen"/>
          <a:srcRect r="-319" b="25936"/>
          <a:stretch>
            <a:fillRect/>
          </a:stretch>
        </p:blipFill>
        <p:spPr>
          <a:xfrm>
            <a:off x="9366885" y="2603500"/>
            <a:ext cx="1722120" cy="3518535"/>
          </a:xfrm>
          <a:prstGeom prst="rect">
            <a:avLst/>
          </a:prstGeom>
        </p:spPr>
      </p:pic>
      <p:pic>
        <p:nvPicPr>
          <p:cNvPr id="11" name="图片 10"/>
          <p:cNvPicPr>
            <a:picLocks noChangeAspect="1"/>
          </p:cNvPicPr>
          <p:nvPr/>
        </p:nvPicPr>
        <p:blipFill>
          <a:blip r:embed="rId5" cstate="screen"/>
          <a:srcRect b="34071"/>
          <a:stretch>
            <a:fillRect/>
          </a:stretch>
        </p:blipFill>
        <p:spPr>
          <a:xfrm>
            <a:off x="1249045" y="4492625"/>
            <a:ext cx="3143250" cy="1631315"/>
          </a:xfrm>
          <a:prstGeom prst="rect">
            <a:avLst/>
          </a:prstGeom>
        </p:spPr>
      </p:pic>
      <p:pic>
        <p:nvPicPr>
          <p:cNvPr id="12" name="图片 11"/>
          <p:cNvPicPr>
            <a:picLocks noChangeAspect="1"/>
          </p:cNvPicPr>
          <p:nvPr/>
        </p:nvPicPr>
        <p:blipFill>
          <a:blip r:embed="rId6" cstate="screen"/>
          <a:srcRect b="7567"/>
          <a:stretch>
            <a:fillRect/>
          </a:stretch>
        </p:blipFill>
        <p:spPr>
          <a:xfrm>
            <a:off x="7187565" y="2604135"/>
            <a:ext cx="1576705" cy="3518535"/>
          </a:xfrm>
          <a:prstGeom prst="rect">
            <a:avLst/>
          </a:prstGeom>
        </p:spPr>
      </p:pic>
      <p:pic>
        <p:nvPicPr>
          <p:cNvPr id="13" name="图片 12"/>
          <p:cNvPicPr>
            <a:picLocks noChangeAspect="1"/>
          </p:cNvPicPr>
          <p:nvPr/>
        </p:nvPicPr>
        <p:blipFill>
          <a:blip r:embed="rId7" cstate="screen"/>
          <a:srcRect t="10203" r="7104" b="19311"/>
          <a:stretch>
            <a:fillRect/>
          </a:stretch>
        </p:blipFill>
        <p:spPr>
          <a:xfrm>
            <a:off x="5067935" y="2604135"/>
            <a:ext cx="1555115" cy="3519170"/>
          </a:xfrm>
          <a:prstGeom prst="rect">
            <a:avLst/>
          </a:prstGeom>
        </p:spPr>
      </p:pic>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特殊天气，重大活动的保障性清洁</a:t>
            </a:r>
            <a:endParaRPr lang="zh-CN" altLang="en-US" sz="2800" dirty="0">
              <a:sym typeface="+mn-ea"/>
            </a:endParaRPr>
          </a:p>
        </p:txBody>
      </p:sp>
      <p:sp>
        <p:nvSpPr>
          <p:cNvPr id="4" name="内容占位符 1"/>
          <p:cNvSpPr>
            <a:spLocks noGrp="1"/>
          </p:cNvSpPr>
          <p:nvPr>
            <p:custDataLst>
              <p:tags r:id="rId2"/>
            </p:custDataLst>
          </p:nvPr>
        </p:nvSpPr>
        <p:spPr>
          <a:xfrm>
            <a:off x="797560" y="1403350"/>
            <a:ext cx="4062730" cy="1950720"/>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en-US" altLang="zh-CN" sz="1600" dirty="0">
                <a:solidFill>
                  <a:schemeClr val="tx1"/>
                </a:solidFill>
                <a:latin typeface="+mn-ea"/>
                <a:cs typeface="宋体" panose="02010600030101010101" pitchFamily="2" charset="-122"/>
                <a:sym typeface="+mn-ea"/>
              </a:rPr>
              <a:t>  </a:t>
            </a:r>
            <a:endParaRPr lang="zh-CN" altLang="en-US" sz="1600" dirty="0">
              <a:solidFill>
                <a:schemeClr val="tx1"/>
              </a:solidFill>
              <a:latin typeface="+mn-ea"/>
              <a:cs typeface="宋体" panose="02010600030101010101" pitchFamily="2" charset="-122"/>
              <a:sym typeface="+mn-ea"/>
            </a:endParaRPr>
          </a:p>
          <a:p>
            <a:pPr marL="0" indent="0" fontAlgn="auto">
              <a:lnSpc>
                <a:spcPts val="2720"/>
              </a:lnSpc>
              <a:buNone/>
            </a:pPr>
            <a:r>
              <a:rPr lang="zh-CN" altLang="en-US" sz="1600" dirty="0">
                <a:solidFill>
                  <a:schemeClr val="tx1"/>
                </a:solidFill>
                <a:latin typeface="+mn-ea"/>
                <a:cs typeface="宋体" panose="02010600030101010101" pitchFamily="2" charset="-122"/>
                <a:sym typeface="+mn-ea"/>
              </a:rPr>
              <a:t> </a:t>
            </a:r>
            <a:r>
              <a:rPr lang="en-US" altLang="zh-CN" sz="1600" dirty="0">
                <a:solidFill>
                  <a:schemeClr val="tx1"/>
                </a:solidFill>
                <a:latin typeface="+mn-ea"/>
                <a:cs typeface="宋体" panose="02010600030101010101" pitchFamily="2" charset="-122"/>
                <a:sym typeface="+mn-ea"/>
              </a:rPr>
              <a:t> 2</a:t>
            </a:r>
            <a:r>
              <a:rPr lang="zh-CN" altLang="en-US" sz="1600" dirty="0">
                <a:solidFill>
                  <a:schemeClr val="tx1"/>
                </a:solidFill>
                <a:latin typeface="+mn-ea"/>
                <a:cs typeface="宋体" panose="02010600030101010101" pitchFamily="2" charset="-122"/>
                <a:sym typeface="+mn-ea"/>
              </a:rPr>
              <a:t>、</a:t>
            </a:r>
            <a:r>
              <a:rPr lang="en-US" altLang="zh-CN" sz="1600" dirty="0">
                <a:solidFill>
                  <a:schemeClr val="tx1"/>
                </a:solidFill>
                <a:latin typeface="+mn-ea"/>
                <a:cs typeface="宋体" panose="02010600030101010101" pitchFamily="2" charset="-122"/>
                <a:sym typeface="+mn-ea"/>
              </a:rPr>
              <a:t>9</a:t>
            </a:r>
            <a:r>
              <a:rPr lang="zh-CN" altLang="en-US" sz="1600" dirty="0">
                <a:solidFill>
                  <a:schemeClr val="tx1"/>
                </a:solidFill>
                <a:latin typeface="+mn-ea"/>
                <a:cs typeface="宋体" panose="02010600030101010101" pitchFamily="2" charset="-122"/>
                <a:sym typeface="+mn-ea"/>
              </a:rPr>
              <a:t>月</a:t>
            </a:r>
            <a:r>
              <a:rPr lang="en-US" altLang="zh-CN" sz="1600" dirty="0">
                <a:solidFill>
                  <a:schemeClr val="tx1"/>
                </a:solidFill>
                <a:latin typeface="+mn-ea"/>
                <a:cs typeface="宋体" panose="02010600030101010101" pitchFamily="2" charset="-122"/>
                <a:sym typeface="+mn-ea"/>
              </a:rPr>
              <a:t>17</a:t>
            </a:r>
            <a:r>
              <a:rPr lang="zh-CN" altLang="en-US" sz="1600" dirty="0">
                <a:solidFill>
                  <a:schemeClr val="tx1"/>
                </a:solidFill>
                <a:latin typeface="+mn-ea"/>
                <a:cs typeface="宋体" panose="02010600030101010101" pitchFamily="2" charset="-122"/>
                <a:sym typeface="+mn-ea"/>
              </a:rPr>
              <a:t>日（中秋节）一场台风，校区落满了树枝落叶，外场保洁员、绿化工放弃休息，在岗值班员全部一起，以最快的速度恢复校园的整洁。</a:t>
            </a:r>
            <a:endParaRPr lang="zh-CN" altLang="en-US" sz="1600" dirty="0">
              <a:solidFill>
                <a:schemeClr val="tx1"/>
              </a:solidFill>
              <a:latin typeface="+mn-ea"/>
              <a:cs typeface="宋体" panose="02010600030101010101" pitchFamily="2" charset="-122"/>
              <a:sym typeface="+mn-ea"/>
            </a:endParaRPr>
          </a:p>
          <a:p>
            <a:pPr>
              <a:lnSpc>
                <a:spcPts val="2120"/>
              </a:lnSpc>
            </a:pPr>
            <a:endParaRPr lang="zh-CN" altLang="en-US"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l="13546" r="17771" b="31097"/>
          <a:stretch>
            <a:fillRect/>
          </a:stretch>
        </p:blipFill>
        <p:spPr>
          <a:xfrm>
            <a:off x="695960" y="3528060"/>
            <a:ext cx="4432300" cy="2258060"/>
          </a:xfrm>
          <a:prstGeom prst="rect">
            <a:avLst/>
          </a:prstGeom>
        </p:spPr>
      </p:pic>
      <p:pic>
        <p:nvPicPr>
          <p:cNvPr id="5" name="图片 4"/>
          <p:cNvPicPr>
            <a:picLocks noChangeAspect="1"/>
          </p:cNvPicPr>
          <p:nvPr/>
        </p:nvPicPr>
        <p:blipFill>
          <a:blip r:embed="rId4" cstate="screen"/>
          <a:srcRect t="10739" b="15137"/>
          <a:stretch>
            <a:fillRect/>
          </a:stretch>
        </p:blipFill>
        <p:spPr>
          <a:xfrm>
            <a:off x="7632700" y="1994535"/>
            <a:ext cx="2120900" cy="3791585"/>
          </a:xfrm>
          <a:prstGeom prst="rect">
            <a:avLst/>
          </a:prstGeom>
        </p:spPr>
      </p:pic>
      <p:pic>
        <p:nvPicPr>
          <p:cNvPr id="6" name="图片 5"/>
          <p:cNvPicPr>
            <a:picLocks noChangeAspect="1"/>
          </p:cNvPicPr>
          <p:nvPr/>
        </p:nvPicPr>
        <p:blipFill>
          <a:blip r:embed="rId5" cstate="screen"/>
          <a:srcRect t="13567" r="63" b="25914"/>
          <a:stretch>
            <a:fillRect/>
          </a:stretch>
        </p:blipFill>
        <p:spPr>
          <a:xfrm>
            <a:off x="5380355" y="1994535"/>
            <a:ext cx="2000250" cy="3791585"/>
          </a:xfrm>
          <a:prstGeom prst="rect">
            <a:avLst/>
          </a:prstGeom>
        </p:spPr>
      </p:pic>
      <p:pic>
        <p:nvPicPr>
          <p:cNvPr id="7" name="图片 6"/>
          <p:cNvPicPr>
            <a:picLocks noChangeAspect="1"/>
          </p:cNvPicPr>
          <p:nvPr/>
        </p:nvPicPr>
        <p:blipFill>
          <a:blip r:embed="rId6" cstate="screen"/>
          <a:srcRect b="7723"/>
          <a:stretch>
            <a:fillRect/>
          </a:stretch>
        </p:blipFill>
        <p:spPr>
          <a:xfrm>
            <a:off x="10005695" y="1957705"/>
            <a:ext cx="1723390" cy="3687445"/>
          </a:xfrm>
          <a:prstGeom prst="rect">
            <a:avLst/>
          </a:prstGeom>
        </p:spPr>
      </p:pic>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垃圾清运</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r>
              <a:rPr lang="en-US" altLang="zh-CN" sz="1600" dirty="0">
                <a:solidFill>
                  <a:schemeClr val="tx1"/>
                </a:solidFill>
                <a:latin typeface="+mn-ea"/>
                <a:cs typeface="宋体" panose="02010600030101010101" pitchFamily="2" charset="-122"/>
                <a:sym typeface="+mn-ea"/>
              </a:rPr>
              <a:t>       </a:t>
            </a:r>
            <a:r>
              <a:rPr lang="zh-CN" altLang="en-US" sz="1600" dirty="0">
                <a:solidFill>
                  <a:schemeClr val="tx1"/>
                </a:solidFill>
                <a:latin typeface="+mn-ea"/>
                <a:cs typeface="宋体" panose="02010600030101010101" pitchFamily="2" charset="-122"/>
                <a:sym typeface="+mn-ea"/>
              </a:rPr>
              <a:t>垃圾清运工作比较繁琐，首先保洁员要将校区各处的垃圾运到垃圾场，再配合环卫所垃圾车将垃圾运走。现在校区每天的垃圾量约</a:t>
            </a:r>
            <a:r>
              <a:rPr lang="en-US" altLang="zh-CN" sz="1600" dirty="0">
                <a:solidFill>
                  <a:schemeClr val="tx1"/>
                </a:solidFill>
                <a:latin typeface="+mn-ea"/>
                <a:cs typeface="宋体" panose="02010600030101010101" pitchFamily="2" charset="-122"/>
                <a:sym typeface="+mn-ea"/>
              </a:rPr>
              <a:t>60-70</a:t>
            </a:r>
            <a:r>
              <a:rPr lang="zh-CN" altLang="en-US" sz="1600" dirty="0">
                <a:solidFill>
                  <a:schemeClr val="tx1"/>
                </a:solidFill>
                <a:latin typeface="+mn-ea"/>
                <a:cs typeface="宋体" panose="02010600030101010101" pitchFamily="2" charset="-122"/>
                <a:sym typeface="+mn-ea"/>
              </a:rPr>
              <a:t>桶，全部要做到日产日清，而树叶等绿化垃圾，毛垃圾都是需要单独存放、清运。</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l="-542" t="7526" r="542" b="27999"/>
          <a:stretch>
            <a:fillRect/>
          </a:stretch>
        </p:blipFill>
        <p:spPr>
          <a:xfrm>
            <a:off x="9711055" y="2245360"/>
            <a:ext cx="1898015" cy="2797175"/>
          </a:xfrm>
          <a:prstGeom prst="rect">
            <a:avLst/>
          </a:prstGeom>
        </p:spPr>
      </p:pic>
      <p:pic>
        <p:nvPicPr>
          <p:cNvPr id="5" name="图片 4"/>
          <p:cNvPicPr>
            <a:picLocks noChangeAspect="1"/>
          </p:cNvPicPr>
          <p:nvPr/>
        </p:nvPicPr>
        <p:blipFill>
          <a:blip r:embed="rId4" cstate="screen"/>
          <a:srcRect t="6034" b="43745"/>
          <a:stretch>
            <a:fillRect/>
          </a:stretch>
        </p:blipFill>
        <p:spPr>
          <a:xfrm>
            <a:off x="7414260" y="2245360"/>
            <a:ext cx="1990090" cy="2797175"/>
          </a:xfrm>
          <a:prstGeom prst="rect">
            <a:avLst/>
          </a:prstGeom>
        </p:spPr>
      </p:pic>
      <p:pic>
        <p:nvPicPr>
          <p:cNvPr id="6" name="图片 5"/>
          <p:cNvPicPr>
            <a:picLocks noChangeAspect="1"/>
          </p:cNvPicPr>
          <p:nvPr/>
        </p:nvPicPr>
        <p:blipFill>
          <a:blip r:embed="rId5" cstate="screen"/>
          <a:srcRect t="21955" r="2080" b="23498"/>
          <a:stretch>
            <a:fillRect/>
          </a:stretch>
        </p:blipFill>
        <p:spPr>
          <a:xfrm>
            <a:off x="2863215" y="2245360"/>
            <a:ext cx="2058035" cy="2794000"/>
          </a:xfrm>
          <a:prstGeom prst="rect">
            <a:avLst/>
          </a:prstGeom>
        </p:spPr>
      </p:pic>
      <p:pic>
        <p:nvPicPr>
          <p:cNvPr id="7" name="图片 6"/>
          <p:cNvPicPr>
            <a:picLocks noChangeAspect="1"/>
          </p:cNvPicPr>
          <p:nvPr/>
        </p:nvPicPr>
        <p:blipFill>
          <a:blip r:embed="rId6" cstate="screen"/>
          <a:srcRect t="9773" b="22942"/>
          <a:stretch>
            <a:fillRect/>
          </a:stretch>
        </p:blipFill>
        <p:spPr>
          <a:xfrm>
            <a:off x="495935" y="2245360"/>
            <a:ext cx="1972310" cy="2797175"/>
          </a:xfrm>
          <a:prstGeom prst="rect">
            <a:avLst/>
          </a:prstGeom>
        </p:spPr>
      </p:pic>
      <p:pic>
        <p:nvPicPr>
          <p:cNvPr id="8" name="图片 7"/>
          <p:cNvPicPr>
            <a:picLocks noChangeAspect="1"/>
          </p:cNvPicPr>
          <p:nvPr/>
        </p:nvPicPr>
        <p:blipFill>
          <a:blip r:embed="rId7" cstate="screen"/>
          <a:stretch>
            <a:fillRect/>
          </a:stretch>
        </p:blipFill>
        <p:spPr>
          <a:xfrm>
            <a:off x="5190490" y="2245360"/>
            <a:ext cx="1917065" cy="2794635"/>
          </a:xfrm>
          <a:prstGeom prst="rect">
            <a:avLst/>
          </a:prstGeom>
        </p:spPr>
      </p:pic>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vert="horz" wrap="square" lIns="0" tIns="0" rIns="0" bIns="0" rtlCol="0" anchor="b">
            <a:normAutofit/>
          </a:bodyPr>
          <a:lstStyle/>
          <a:p>
            <a:pPr lvl="0" algn="l">
              <a:buClrTx/>
              <a:buSzTx/>
              <a:buFontTx/>
            </a:pPr>
            <a:r>
              <a:rPr lang="en-US" altLang="zh-CN" dirty="0">
                <a:gradFill>
                  <a:gsLst>
                    <a:gs pos="0">
                      <a:srgbClr val="FE4444"/>
                    </a:gs>
                    <a:gs pos="100000">
                      <a:srgbClr val="832B2B"/>
                    </a:gs>
                  </a:gsLst>
                  <a:lin scaled="0"/>
                </a:gra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楷体_GB2312" panose="02010609030101010101" charset="-122"/>
                <a:sym typeface="+mn-ea"/>
              </a:rPr>
              <a:t>  </a:t>
            </a:r>
            <a:r>
              <a:rPr lang="zh-CN" altLang="zh-CN" dirty="0">
                <a:gradFill>
                  <a:gsLst>
                    <a:gs pos="0">
                      <a:srgbClr val="FE4444"/>
                    </a:gs>
                    <a:gs pos="100000">
                      <a:srgbClr val="832B2B"/>
                    </a:gs>
                  </a:gsLst>
                  <a:lin scaled="0"/>
                </a:gra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楷体_GB2312" panose="02010609030101010101" charset="-122"/>
                <a:sym typeface="+mn-ea"/>
              </a:rPr>
              <a:t>南京新鸿运物业服务股份有限公司</a:t>
            </a:r>
            <a:endParaRPr lang="zh-CN" altLang="en-US" dirty="0">
              <a:sym typeface="+mn-ea"/>
            </a:endParaRPr>
          </a:p>
        </p:txBody>
      </p:sp>
      <p:sp>
        <p:nvSpPr>
          <p:cNvPr id="6" name="内容占位符 5"/>
          <p:cNvSpPr>
            <a:spLocks noGrp="1"/>
          </p:cNvSpPr>
          <p:nvPr>
            <p:ph idx="1"/>
          </p:nvPr>
        </p:nvSpPr>
        <p:spPr/>
        <p:txBody>
          <a:bodyPr>
            <a:normAutofit fontScale="87500" lnSpcReduction="20000"/>
          </a:bodyPr>
          <a:lstStyle/>
          <a:p>
            <a:pPr indent="457200" fontAlgn="auto">
              <a:lnSpc>
                <a:spcPct val="150000"/>
              </a:lnSpc>
            </a:pP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创立于</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1995</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11</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月。</a:t>
            </a:r>
            <a:endParaRPr lang="en-US" altLang="zh-CN"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2004</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年获国家一级物业管理资质企业。</a:t>
            </a:r>
            <a:endParaRPr lang="en-US" altLang="zh-CN"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pP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2015</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9</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月</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日“新三版”挂牌上市（股票代码：</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833440</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2011年</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获得</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“江苏省物业服务业综合实力50强企业”第2名</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2014年获江苏省物管企业综合实力第3名</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2012-2022</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年五次获</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中国物业服务百强</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称号，</a:t>
            </a:r>
            <a:endParaRPr lang="zh-CN" altLang="en-US"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2022</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年排名第</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38</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位。</a:t>
            </a:r>
            <a:endParaRPr lang="zh-CN" altLang="en-US"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pP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公司管理物业</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项目面积近</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千万㎡，包括</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政府办公楼、写字楼、商务楼、商住楼、住宅、文化场馆、展览馆、学校、医院</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等。</a:t>
            </a:r>
            <a:endParaRPr lang="zh-CN" altLang="en-US" strike="noStrike" noProof="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绿化工作</a:t>
            </a:r>
            <a:endParaRPr lang="zh-CN" altLang="en-US" sz="2800" dirty="0">
              <a:sym typeface="+mn-ea"/>
            </a:endParaRPr>
          </a:p>
        </p:txBody>
      </p:sp>
      <p:sp>
        <p:nvSpPr>
          <p:cNvPr id="4" name="内容占位符 1"/>
          <p:cNvSpPr>
            <a:spLocks noGrp="1"/>
          </p:cNvSpPr>
          <p:nvPr>
            <p:custDataLst>
              <p:tags r:id="rId2"/>
            </p:custDataLst>
          </p:nvPr>
        </p:nvSpPr>
        <p:spPr>
          <a:xfrm>
            <a:off x="695960" y="1301750"/>
            <a:ext cx="562737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latin typeface="宋体" panose="02010600030101010101" pitchFamily="2" charset="-122"/>
                <a:sym typeface="+mn-ea"/>
              </a:rPr>
              <a:t>   </a:t>
            </a:r>
            <a:r>
              <a:rPr lang="zh-CN" altLang="en-US" sz="1600" dirty="0">
                <a:latin typeface="宋体" panose="02010600030101010101" pitchFamily="2" charset="-122"/>
                <a:sym typeface="+mn-ea"/>
              </a:rPr>
              <a:t>校区绿化主要是要定期做好校区绿植日常的保养、杂草清除、修剪等工作，及时除草治虫保持校区绿植良好的生长，在秋冬季节及时修剪枯枝、清扫绿化带落叶保持校园整洁优美的绿化环境， 降温前完成大树刷白，预防病虫害，做好树木过冬工作。</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l="10563" r="16665" b="10353"/>
          <a:stretch>
            <a:fillRect/>
          </a:stretch>
        </p:blipFill>
        <p:spPr>
          <a:xfrm>
            <a:off x="7131050" y="1475740"/>
            <a:ext cx="3654425" cy="1894840"/>
          </a:xfrm>
          <a:prstGeom prst="rect">
            <a:avLst/>
          </a:prstGeom>
        </p:spPr>
      </p:pic>
      <p:pic>
        <p:nvPicPr>
          <p:cNvPr id="5" name="图片 4"/>
          <p:cNvPicPr>
            <a:picLocks noChangeAspect="1"/>
          </p:cNvPicPr>
          <p:nvPr/>
        </p:nvPicPr>
        <p:blipFill>
          <a:blip r:embed="rId4" cstate="screen"/>
          <a:srcRect t="16256" b="30048"/>
          <a:stretch>
            <a:fillRect/>
          </a:stretch>
        </p:blipFill>
        <p:spPr>
          <a:xfrm>
            <a:off x="3982085" y="3520440"/>
            <a:ext cx="1724660" cy="2480945"/>
          </a:xfrm>
          <a:prstGeom prst="rect">
            <a:avLst/>
          </a:prstGeom>
        </p:spPr>
      </p:pic>
      <p:pic>
        <p:nvPicPr>
          <p:cNvPr id="6" name="图片 5"/>
          <p:cNvPicPr>
            <a:picLocks noChangeAspect="1"/>
          </p:cNvPicPr>
          <p:nvPr/>
        </p:nvPicPr>
        <p:blipFill>
          <a:blip r:embed="rId5" cstate="screen"/>
          <a:srcRect l="19867" r="8382" b="13970"/>
          <a:stretch>
            <a:fillRect/>
          </a:stretch>
        </p:blipFill>
        <p:spPr>
          <a:xfrm>
            <a:off x="7131050" y="3794760"/>
            <a:ext cx="3707765" cy="1933575"/>
          </a:xfrm>
          <a:prstGeom prst="rect">
            <a:avLst/>
          </a:prstGeom>
        </p:spPr>
      </p:pic>
      <p:pic>
        <p:nvPicPr>
          <p:cNvPr id="7" name="图片 6"/>
          <p:cNvPicPr>
            <a:picLocks noChangeAspect="1"/>
          </p:cNvPicPr>
          <p:nvPr/>
        </p:nvPicPr>
        <p:blipFill>
          <a:blip r:embed="rId6" cstate="screen"/>
          <a:srcRect b="25829"/>
          <a:stretch>
            <a:fillRect/>
          </a:stretch>
        </p:blipFill>
        <p:spPr>
          <a:xfrm>
            <a:off x="1377950" y="3521075"/>
            <a:ext cx="1880870" cy="2480310"/>
          </a:xfrm>
          <a:prstGeom prst="rect">
            <a:avLst/>
          </a:prstGeom>
        </p:spPr>
      </p:pic>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5728970" y="2561590"/>
            <a:ext cx="4737100" cy="867410"/>
          </a:xfrm>
        </p:spPr>
        <p:txBody>
          <a:bodyPr/>
          <a:lstStyle/>
          <a:p>
            <a:r>
              <a:rPr dirty="0">
                <a:solidFill>
                  <a:srgbClr val="333333"/>
                </a:solidFill>
                <a:sym typeface="+mn-ea"/>
              </a:rPr>
              <a:t>工程部工作</a:t>
            </a:r>
            <a:endParaRPr lang="zh-CN" altLang="en-US"/>
          </a:p>
        </p:txBody>
      </p:sp>
      <p:sp>
        <p:nvSpPr>
          <p:cNvPr id="3" name="文本占位符 2"/>
          <p:cNvSpPr>
            <a:spLocks noGrp="1"/>
          </p:cNvSpPr>
          <p:nvPr>
            <p:ph type="body" sz="quarter" idx="13"/>
            <p:custDataLst>
              <p:tags r:id="rId2"/>
            </p:custDataLst>
          </p:nvPr>
        </p:nvSpPr>
        <p:spPr>
          <a:xfrm>
            <a:off x="2762885" y="2732405"/>
            <a:ext cx="2032000" cy="603250"/>
          </a:xfrm>
        </p:spPr>
        <p:txBody>
          <a:bodyPr/>
          <a:lstStyle/>
          <a:p>
            <a:r>
              <a:rPr lang="zh-CN" altLang="en-US"/>
              <a:t>第 三章</a:t>
            </a:r>
            <a:endParaRPr lang="zh-CN" altLang="en-US"/>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dirty="0">
                <a:sym typeface="+mn-ea"/>
              </a:rPr>
              <a:t>日常维护，维修</a:t>
            </a:r>
            <a:endParaRPr lang="zh-CN" altLang="en-US"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sz="1600">
                <a:latin typeface="宋体" panose="02010600030101010101" pitchFamily="2" charset="-122"/>
                <a:cs typeface="宋体" panose="02010600030101010101" pitchFamily="2" charset="-122"/>
                <a:sym typeface="+mn-ea"/>
              </a:rPr>
              <a:t>1</a:t>
            </a:r>
            <a:r>
              <a:rPr lang="zh-CN" altLang="en-US" sz="1600">
                <a:latin typeface="宋体" panose="02010600030101010101" pitchFamily="2" charset="-122"/>
                <a:cs typeface="宋体" panose="02010600030101010101" pitchFamily="2" charset="-122"/>
                <a:sym typeface="+mn-ea"/>
              </a:rPr>
              <a:t>、</a:t>
            </a:r>
            <a:r>
              <a:rPr sz="1600">
                <a:latin typeface="宋体" panose="02010600030101010101" pitchFamily="2" charset="-122"/>
                <a:cs typeface="宋体" panose="02010600030101010101" pitchFamily="2" charset="-122"/>
                <a:sym typeface="+mn-ea"/>
              </a:rPr>
              <a:t>物业工程部负责楼宇</a:t>
            </a:r>
            <a:r>
              <a:rPr lang="zh-CN" sz="1600">
                <a:latin typeface="宋体" panose="02010600030101010101" pitchFamily="2" charset="-122"/>
                <a:cs typeface="宋体" panose="02010600030101010101" pitchFamily="2" charset="-122"/>
                <a:sym typeface="+mn-ea"/>
              </a:rPr>
              <a:t>公共区域</a:t>
            </a:r>
            <a:r>
              <a:rPr sz="1600">
                <a:latin typeface="宋体" panose="02010600030101010101" pitchFamily="2" charset="-122"/>
                <a:cs typeface="宋体" panose="02010600030101010101" pitchFamily="2" charset="-122"/>
                <a:sym typeface="+mn-ea"/>
              </a:rPr>
              <a:t>的水电零星维修，</a:t>
            </a:r>
            <a:r>
              <a:rPr lang="zh-CN" sz="1600">
                <a:latin typeface="宋体" panose="02010600030101010101" pitchFamily="2" charset="-122"/>
                <a:cs typeface="宋体" panose="02010600030101010101" pitchFamily="2" charset="-122"/>
                <a:sym typeface="+mn-ea"/>
              </a:rPr>
              <a:t>工程人员除了完成各类维修任务外，还要</a:t>
            </a:r>
            <a:r>
              <a:rPr lang="zh-CN" altLang="en-US" sz="1600" dirty="0">
                <a:latin typeface="宋体" panose="02010600030101010101" pitchFamily="2" charset="-122"/>
                <a:cs typeface="宋体" panose="02010600030101010101" pitchFamily="2" charset="-122"/>
                <a:sym typeface="+mn-ea"/>
              </a:rPr>
              <a:t>对公共区域的照明、水电、路灯等采取定时巡查、工作量相对较大，下半年到目前为止仅仅因为更换材料产生的维修次数约</a:t>
            </a:r>
            <a:r>
              <a:rPr lang="en-US" altLang="zh-CN" sz="1600" dirty="0">
                <a:latin typeface="宋体" panose="02010600030101010101" pitchFamily="2" charset="-122"/>
                <a:cs typeface="宋体" panose="02010600030101010101" pitchFamily="2" charset="-122"/>
                <a:sym typeface="+mn-ea"/>
              </a:rPr>
              <a:t>300</a:t>
            </a:r>
            <a:r>
              <a:rPr lang="zh-CN" altLang="en-US" sz="1600" dirty="0">
                <a:latin typeface="宋体" panose="02010600030101010101" pitchFamily="2" charset="-122"/>
                <a:cs typeface="宋体" panose="02010600030101010101" pitchFamily="2" charset="-122"/>
                <a:sym typeface="+mn-ea"/>
              </a:rPr>
              <a:t>次</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t="17707" r="-8661" b="9578"/>
          <a:stretch>
            <a:fillRect/>
          </a:stretch>
        </p:blipFill>
        <p:spPr>
          <a:xfrm>
            <a:off x="957580" y="2312670"/>
            <a:ext cx="2174875" cy="3756660"/>
          </a:xfrm>
          <a:prstGeom prst="rect">
            <a:avLst/>
          </a:prstGeom>
        </p:spPr>
      </p:pic>
      <p:pic>
        <p:nvPicPr>
          <p:cNvPr id="5" name="图片 4"/>
          <p:cNvPicPr>
            <a:picLocks noChangeAspect="1"/>
          </p:cNvPicPr>
          <p:nvPr/>
        </p:nvPicPr>
        <p:blipFill>
          <a:blip r:embed="rId4" cstate="screen"/>
          <a:srcRect b="6407"/>
          <a:stretch>
            <a:fillRect/>
          </a:stretch>
        </p:blipFill>
        <p:spPr>
          <a:xfrm>
            <a:off x="3554730" y="2312670"/>
            <a:ext cx="2001520" cy="3756660"/>
          </a:xfrm>
          <a:prstGeom prst="rect">
            <a:avLst/>
          </a:prstGeom>
        </p:spPr>
      </p:pic>
      <p:pic>
        <p:nvPicPr>
          <p:cNvPr id="6" name="图片 5"/>
          <p:cNvPicPr>
            <a:picLocks noChangeAspect="1"/>
          </p:cNvPicPr>
          <p:nvPr/>
        </p:nvPicPr>
        <p:blipFill>
          <a:blip r:embed="rId5" cstate="screen"/>
          <a:srcRect b="11905"/>
          <a:stretch>
            <a:fillRect/>
          </a:stretch>
        </p:blipFill>
        <p:spPr>
          <a:xfrm>
            <a:off x="6337300" y="2312035"/>
            <a:ext cx="1990090" cy="3757295"/>
          </a:xfrm>
          <a:prstGeom prst="rect">
            <a:avLst/>
          </a:prstGeom>
        </p:spPr>
      </p:pic>
      <p:pic>
        <p:nvPicPr>
          <p:cNvPr id="7" name="图片 6"/>
          <p:cNvPicPr>
            <a:picLocks noChangeAspect="1"/>
          </p:cNvPicPr>
          <p:nvPr/>
        </p:nvPicPr>
        <p:blipFill>
          <a:blip r:embed="rId6" cstate="screen"/>
          <a:srcRect b="7617"/>
          <a:stretch>
            <a:fillRect/>
          </a:stretch>
        </p:blipFill>
        <p:spPr>
          <a:xfrm>
            <a:off x="9217025" y="2263140"/>
            <a:ext cx="1990090" cy="3912235"/>
          </a:xfrm>
          <a:prstGeom prst="rect">
            <a:avLst/>
          </a:prstGeom>
        </p:spPr>
      </p:pic>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日常维护，维修</a:t>
            </a:r>
            <a:endParaRPr lang="zh-CN" altLang="en-US" sz="2800" dirty="0">
              <a:sym typeface="+mn-ea"/>
            </a:endParaRPr>
          </a:p>
        </p:txBody>
      </p:sp>
      <p:sp>
        <p:nvSpPr>
          <p:cNvPr id="4" name="内容占位符 1"/>
          <p:cNvSpPr>
            <a:spLocks noGrp="1"/>
          </p:cNvSpPr>
          <p:nvPr>
            <p:custDataLst>
              <p:tags r:id="rId2"/>
            </p:custDataLst>
          </p:nvPr>
        </p:nvSpPr>
        <p:spPr>
          <a:xfrm>
            <a:off x="637540" y="2642870"/>
            <a:ext cx="2583815"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2</a:t>
            </a:r>
            <a:r>
              <a:rPr lang="zh-CN" altLang="en-US" sz="1600" dirty="0">
                <a:solidFill>
                  <a:schemeClr val="tx1"/>
                </a:solidFill>
                <a:latin typeface="+mn-ea"/>
                <a:cs typeface="宋体" panose="02010600030101010101" pitchFamily="2" charset="-122"/>
                <a:sym typeface="+mn-ea"/>
              </a:rPr>
              <a:t>、利用假期对楼宇用电设施进行保养检查</a:t>
            </a:r>
            <a:endParaRPr lang="zh-CN" altLang="en-US"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r="1853" b="9146"/>
          <a:stretch>
            <a:fillRect/>
          </a:stretch>
        </p:blipFill>
        <p:spPr>
          <a:xfrm>
            <a:off x="4197985" y="1368425"/>
            <a:ext cx="2255520" cy="3661410"/>
          </a:xfrm>
          <a:prstGeom prst="rect">
            <a:avLst/>
          </a:prstGeom>
        </p:spPr>
      </p:pic>
      <p:pic>
        <p:nvPicPr>
          <p:cNvPr id="5" name="图片 4"/>
          <p:cNvPicPr>
            <a:picLocks noChangeAspect="1"/>
          </p:cNvPicPr>
          <p:nvPr/>
        </p:nvPicPr>
        <p:blipFill>
          <a:blip r:embed="rId4" cstate="screen"/>
          <a:srcRect r="2211" b="8931"/>
          <a:stretch>
            <a:fillRect/>
          </a:stretch>
        </p:blipFill>
        <p:spPr>
          <a:xfrm>
            <a:off x="6688455" y="1390650"/>
            <a:ext cx="2237740" cy="3639185"/>
          </a:xfrm>
          <a:prstGeom prst="rect">
            <a:avLst/>
          </a:prstGeom>
        </p:spPr>
      </p:pic>
      <p:pic>
        <p:nvPicPr>
          <p:cNvPr id="6" name="图片 5"/>
          <p:cNvPicPr>
            <a:picLocks noChangeAspect="1"/>
          </p:cNvPicPr>
          <p:nvPr/>
        </p:nvPicPr>
        <p:blipFill>
          <a:blip r:embed="rId5" cstate="screen"/>
          <a:srcRect t="3908" r="-447" b="5985"/>
          <a:stretch>
            <a:fillRect/>
          </a:stretch>
        </p:blipFill>
        <p:spPr>
          <a:xfrm>
            <a:off x="9161145" y="1390650"/>
            <a:ext cx="2334895" cy="3660775"/>
          </a:xfrm>
          <a:prstGeom prst="rect">
            <a:avLst/>
          </a:prstGeom>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单项维修、改造</a:t>
            </a:r>
            <a:endParaRPr lang="zh-CN" altLang="en-US" sz="2800" dirty="0">
              <a:sym typeface="+mn-ea"/>
            </a:endParaRPr>
          </a:p>
        </p:txBody>
      </p:sp>
      <p:sp>
        <p:nvSpPr>
          <p:cNvPr id="4" name="内容占位符 1"/>
          <p:cNvSpPr>
            <a:spLocks noGrp="1"/>
          </p:cNvSpPr>
          <p:nvPr>
            <p:custDataLst>
              <p:tags r:id="rId2"/>
            </p:custDataLst>
          </p:nvPr>
        </p:nvSpPr>
        <p:spPr>
          <a:xfrm>
            <a:off x="695960" y="2148205"/>
            <a:ext cx="3456305"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3</a:t>
            </a:r>
            <a:r>
              <a:rPr lang="zh-CN" altLang="en-US" sz="1600" dirty="0">
                <a:solidFill>
                  <a:schemeClr val="tx1"/>
                </a:solidFill>
                <a:latin typeface="+mn-ea"/>
                <a:cs typeface="宋体" panose="02010600030101010101" pitchFamily="2" charset="-122"/>
                <a:sym typeface="+mn-ea"/>
              </a:rPr>
              <a:t>、图书馆因安装电梯，二三楼</a:t>
            </a:r>
            <a:r>
              <a:rPr lang="zh-CN" altLang="en-US" sz="1600" dirty="0">
                <a:latin typeface="+mn-ea"/>
                <a:cs typeface="宋体" panose="02010600030101010101" pitchFamily="2" charset="-122"/>
                <a:sym typeface="+mn-ea"/>
              </a:rPr>
              <a:t>的开水炉需</a:t>
            </a:r>
            <a:r>
              <a:rPr lang="zh-CN" altLang="en-US" sz="1600" dirty="0">
                <a:solidFill>
                  <a:schemeClr val="tx1"/>
                </a:solidFill>
                <a:latin typeface="+mn-ea"/>
                <a:cs typeface="宋体" panose="02010600030101010101" pitchFamily="2" charset="-122"/>
                <a:sym typeface="+mn-ea"/>
              </a:rPr>
              <a:t>移到西边并安装水池，方便使用。图书馆安装存包柜，为其提前铺好线路，更换空调围栏，提升环境。</a:t>
            </a:r>
            <a:endParaRPr lang="zh-CN" altLang="en-US"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tretch>
            <a:fillRect/>
          </a:stretch>
        </p:blipFill>
        <p:spPr>
          <a:xfrm>
            <a:off x="6746240" y="1790700"/>
            <a:ext cx="1504950" cy="3232785"/>
          </a:xfrm>
          <a:prstGeom prst="rect">
            <a:avLst/>
          </a:prstGeom>
        </p:spPr>
      </p:pic>
      <p:pic>
        <p:nvPicPr>
          <p:cNvPr id="5" name="图片 4"/>
          <p:cNvPicPr>
            <a:picLocks noChangeAspect="1"/>
          </p:cNvPicPr>
          <p:nvPr/>
        </p:nvPicPr>
        <p:blipFill>
          <a:blip r:embed="rId4" cstate="screen"/>
          <a:stretch>
            <a:fillRect/>
          </a:stretch>
        </p:blipFill>
        <p:spPr>
          <a:xfrm>
            <a:off x="4959985" y="1790700"/>
            <a:ext cx="1496695" cy="3209290"/>
          </a:xfrm>
          <a:prstGeom prst="rect">
            <a:avLst/>
          </a:prstGeom>
        </p:spPr>
      </p:pic>
      <p:pic>
        <p:nvPicPr>
          <p:cNvPr id="6" name="图片 5"/>
          <p:cNvPicPr>
            <a:picLocks noChangeAspect="1"/>
          </p:cNvPicPr>
          <p:nvPr/>
        </p:nvPicPr>
        <p:blipFill>
          <a:blip r:embed="rId5" cstate="screen"/>
          <a:stretch>
            <a:fillRect/>
          </a:stretch>
        </p:blipFill>
        <p:spPr>
          <a:xfrm>
            <a:off x="8481695" y="1790700"/>
            <a:ext cx="1505585" cy="3209290"/>
          </a:xfrm>
          <a:prstGeom prst="rect">
            <a:avLst/>
          </a:prstGeom>
        </p:spPr>
      </p:pic>
      <p:pic>
        <p:nvPicPr>
          <p:cNvPr id="7" name="图片 6"/>
          <p:cNvPicPr>
            <a:picLocks noChangeAspect="1"/>
          </p:cNvPicPr>
          <p:nvPr/>
        </p:nvPicPr>
        <p:blipFill>
          <a:blip r:embed="rId6" cstate="screen"/>
          <a:stretch>
            <a:fillRect/>
          </a:stretch>
        </p:blipFill>
        <p:spPr>
          <a:xfrm>
            <a:off x="10217785" y="1790700"/>
            <a:ext cx="1496695" cy="3232785"/>
          </a:xfrm>
          <a:prstGeom prst="rect">
            <a:avLst/>
          </a:prstGeom>
        </p:spPr>
      </p:pic>
    </p:spTree>
    <p:custDataLst>
      <p:tags r:id="rId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单项维修、改造</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4</a:t>
            </a:r>
            <a:r>
              <a:rPr lang="zh-CN" altLang="en-US" sz="1600" dirty="0">
                <a:solidFill>
                  <a:schemeClr val="tx1"/>
                </a:solidFill>
                <a:latin typeface="+mn-ea"/>
                <a:cs typeface="宋体" panose="02010600030101010101" pitchFamily="2" charset="-122"/>
                <a:sym typeface="+mn-ea"/>
              </a:rPr>
              <a:t>、工程部人员精心修补食堂广场地面破损的地砖</a:t>
            </a:r>
            <a:r>
              <a:rPr lang="en-US" altLang="zh-CN" sz="1600" dirty="0">
                <a:solidFill>
                  <a:schemeClr val="tx1"/>
                </a:solidFill>
                <a:latin typeface="+mn-ea"/>
                <a:cs typeface="宋体" panose="02010600030101010101" pitchFamily="2" charset="-122"/>
                <a:sym typeface="+mn-ea"/>
              </a:rPr>
              <a:t>           </a:t>
            </a:r>
            <a:endParaRPr lang="en-US" altLang="zh-CN" sz="1600" dirty="0">
              <a:solidFill>
                <a:schemeClr val="tx1"/>
              </a:solidFill>
              <a:latin typeface="+mn-ea"/>
              <a:cs typeface="宋体" panose="02010600030101010101" pitchFamily="2" charset="-122"/>
              <a:sym typeface="+mn-ea"/>
            </a:endParaRPr>
          </a:p>
        </p:txBody>
      </p:sp>
      <p:pic>
        <p:nvPicPr>
          <p:cNvPr id="5" name="图片 4"/>
          <p:cNvPicPr>
            <a:picLocks noChangeAspect="1"/>
          </p:cNvPicPr>
          <p:nvPr/>
        </p:nvPicPr>
        <p:blipFill>
          <a:blip r:embed="rId3" cstate="screen"/>
          <a:srcRect t="5762" r="-233" b="35863"/>
          <a:stretch>
            <a:fillRect/>
          </a:stretch>
        </p:blipFill>
        <p:spPr>
          <a:xfrm>
            <a:off x="864235" y="2361565"/>
            <a:ext cx="1849755" cy="2498090"/>
          </a:xfrm>
          <a:prstGeom prst="rect">
            <a:avLst/>
          </a:prstGeom>
        </p:spPr>
      </p:pic>
      <p:pic>
        <p:nvPicPr>
          <p:cNvPr id="6" name="图片 5"/>
          <p:cNvPicPr>
            <a:picLocks noChangeAspect="1"/>
          </p:cNvPicPr>
          <p:nvPr/>
        </p:nvPicPr>
        <p:blipFill>
          <a:blip r:embed="rId4" cstate="screen"/>
          <a:srcRect t="5963" r="-3340" b="28141"/>
          <a:stretch>
            <a:fillRect/>
          </a:stretch>
        </p:blipFill>
        <p:spPr>
          <a:xfrm>
            <a:off x="3110230" y="2361565"/>
            <a:ext cx="1789430" cy="2498090"/>
          </a:xfrm>
          <a:prstGeom prst="rect">
            <a:avLst/>
          </a:prstGeom>
        </p:spPr>
      </p:pic>
      <p:pic>
        <p:nvPicPr>
          <p:cNvPr id="2" name="图片 1"/>
          <p:cNvPicPr>
            <a:picLocks noChangeAspect="1"/>
          </p:cNvPicPr>
          <p:nvPr/>
        </p:nvPicPr>
        <p:blipFill>
          <a:blip r:embed="rId5" cstate="screen"/>
          <a:srcRect b="20353"/>
          <a:stretch>
            <a:fillRect/>
          </a:stretch>
        </p:blipFill>
        <p:spPr>
          <a:xfrm>
            <a:off x="9258935" y="1833245"/>
            <a:ext cx="2049780" cy="3026410"/>
          </a:xfrm>
          <a:prstGeom prst="rect">
            <a:avLst/>
          </a:prstGeom>
        </p:spPr>
      </p:pic>
      <p:sp>
        <p:nvSpPr>
          <p:cNvPr id="8" name="文本框 7"/>
          <p:cNvSpPr txBox="1"/>
          <p:nvPr/>
        </p:nvSpPr>
        <p:spPr>
          <a:xfrm>
            <a:off x="8169274" y="5319395"/>
            <a:ext cx="2402839" cy="369332"/>
          </a:xfrm>
          <a:prstGeom prst="rect">
            <a:avLst/>
          </a:prstGeom>
          <a:noFill/>
        </p:spPr>
        <p:txBody>
          <a:bodyPr wrap="square" rtlCol="0">
            <a:spAutoFit/>
          </a:bodyPr>
          <a:lstStyle/>
          <a:p>
            <a:r>
              <a:rPr lang="zh-CN" altLang="en-US" dirty="0"/>
              <a:t>疏通图书馆下水道</a:t>
            </a:r>
            <a:endParaRPr lang="zh-CN" altLang="en-US" dirty="0"/>
          </a:p>
        </p:txBody>
      </p:sp>
      <p:pic>
        <p:nvPicPr>
          <p:cNvPr id="9" name="图片 8"/>
          <p:cNvPicPr>
            <a:picLocks noChangeAspect="1"/>
          </p:cNvPicPr>
          <p:nvPr/>
        </p:nvPicPr>
        <p:blipFill>
          <a:blip r:embed="rId6" cstate="screen"/>
          <a:srcRect r="-87" b="6026"/>
          <a:stretch>
            <a:fillRect/>
          </a:stretch>
        </p:blipFill>
        <p:spPr>
          <a:xfrm>
            <a:off x="6711315" y="1833245"/>
            <a:ext cx="2190115" cy="3026410"/>
          </a:xfrm>
          <a:prstGeom prst="rect">
            <a:avLst/>
          </a:prstGeom>
        </p:spPr>
      </p:pic>
    </p:spTree>
    <p:custDataLst>
      <p:tags r:id="rId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单项维修、改造</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a:latin typeface="宋体" panose="02010600030101010101" pitchFamily="2" charset="-122"/>
                <a:cs typeface="宋体" panose="02010600030101010101" pitchFamily="2" charset="-122"/>
                <a:sym typeface="+mn-ea"/>
              </a:rPr>
              <a:t>5</a:t>
            </a:r>
            <a:r>
              <a:rPr lang="zh-CN" altLang="en-US" sz="1600">
                <a:latin typeface="宋体" panose="02010600030101010101" pitchFamily="2" charset="-122"/>
                <a:cs typeface="宋体" panose="02010600030101010101" pitchFamily="2" charset="-122"/>
                <a:sym typeface="+mn-ea"/>
              </a:rPr>
              <a:t>、</a:t>
            </a:r>
            <a:r>
              <a:rPr lang="zh-CN" sz="1600">
                <a:latin typeface="宋体" panose="02010600030101010101" pitchFamily="2" charset="-122"/>
                <a:cs typeface="宋体" panose="02010600030101010101" pitchFamily="2" charset="-122"/>
                <a:sym typeface="+mn-ea"/>
              </a:rPr>
              <a:t>除完成各类日常维修任务外，也经常完成领导安排的临时任务，给校区公卫楼、基一楼增加了两个充电车棚安装喷淋装置</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t="17325" r="6025" b="19334"/>
          <a:stretch>
            <a:fillRect/>
          </a:stretch>
        </p:blipFill>
        <p:spPr>
          <a:xfrm>
            <a:off x="618490" y="2426970"/>
            <a:ext cx="2024380" cy="3206750"/>
          </a:xfrm>
          <a:prstGeom prst="rect">
            <a:avLst/>
          </a:prstGeom>
        </p:spPr>
      </p:pic>
      <p:pic>
        <p:nvPicPr>
          <p:cNvPr id="5" name="图片 4"/>
          <p:cNvPicPr>
            <a:picLocks noChangeAspect="1"/>
          </p:cNvPicPr>
          <p:nvPr/>
        </p:nvPicPr>
        <p:blipFill>
          <a:blip r:embed="rId4" cstate="screen"/>
          <a:srcRect b="7030"/>
          <a:stretch>
            <a:fillRect/>
          </a:stretch>
        </p:blipFill>
        <p:spPr>
          <a:xfrm>
            <a:off x="2987040" y="2426970"/>
            <a:ext cx="2058035" cy="3206750"/>
          </a:xfrm>
          <a:prstGeom prst="rect">
            <a:avLst/>
          </a:prstGeom>
        </p:spPr>
      </p:pic>
      <p:pic>
        <p:nvPicPr>
          <p:cNvPr id="6" name="图片 5"/>
          <p:cNvPicPr>
            <a:picLocks noChangeAspect="1"/>
          </p:cNvPicPr>
          <p:nvPr/>
        </p:nvPicPr>
        <p:blipFill>
          <a:blip r:embed="rId5" cstate="screen"/>
          <a:srcRect t="15088" r="-3597" b="25769"/>
          <a:stretch>
            <a:fillRect/>
          </a:stretch>
        </p:blipFill>
        <p:spPr>
          <a:xfrm>
            <a:off x="8566785" y="2426970"/>
            <a:ext cx="2329180" cy="3206115"/>
          </a:xfrm>
          <a:prstGeom prst="rect">
            <a:avLst/>
          </a:prstGeom>
        </p:spPr>
      </p:pic>
      <p:pic>
        <p:nvPicPr>
          <p:cNvPr id="7" name="图片 6"/>
          <p:cNvPicPr>
            <a:picLocks noChangeAspect="1"/>
          </p:cNvPicPr>
          <p:nvPr/>
        </p:nvPicPr>
        <p:blipFill>
          <a:blip r:embed="rId6" cstate="screen"/>
          <a:stretch>
            <a:fillRect/>
          </a:stretch>
        </p:blipFill>
        <p:spPr>
          <a:xfrm>
            <a:off x="5786755" y="2426970"/>
            <a:ext cx="2038985" cy="3228340"/>
          </a:xfrm>
          <a:prstGeom prst="rect">
            <a:avLst/>
          </a:prstGeom>
        </p:spPr>
      </p:pic>
    </p:spTree>
    <p:custDataLst>
      <p:tags r:id="rId7"/>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单项维修、改造</a:t>
            </a:r>
            <a:endParaRPr lang="zh-CN" altLang="en-US" sz="2800" dirty="0">
              <a:sym typeface="+mn-ea"/>
            </a:endParaRPr>
          </a:p>
        </p:txBody>
      </p:sp>
      <p:sp>
        <p:nvSpPr>
          <p:cNvPr id="4" name="内容占位符 1"/>
          <p:cNvSpPr>
            <a:spLocks noGrp="1"/>
          </p:cNvSpPr>
          <p:nvPr>
            <p:custDataLst>
              <p:tags r:id="rId2"/>
            </p:custDataLst>
          </p:nvPr>
        </p:nvSpPr>
        <p:spPr>
          <a:xfrm>
            <a:off x="294005" y="2012315"/>
            <a:ext cx="4135120" cy="255206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6</a:t>
            </a:r>
            <a:r>
              <a:rPr lang="zh-CN" altLang="en-US" sz="1600" dirty="0">
                <a:solidFill>
                  <a:schemeClr val="tx1"/>
                </a:solidFill>
                <a:latin typeface="+mn-ea"/>
                <a:cs typeface="宋体" panose="02010600030101010101" pitchFamily="2" charset="-122"/>
                <a:sym typeface="+mn-ea"/>
              </a:rPr>
              <a:t>、同学们反映晾衣场晚间照明不够，不方便，工程人员根据实际情况从边上路灯引线为晾衣场安装了</a:t>
            </a:r>
            <a:r>
              <a:rPr lang="en-US" altLang="zh-CN" sz="1600" dirty="0">
                <a:solidFill>
                  <a:schemeClr val="tx1"/>
                </a:solidFill>
                <a:latin typeface="+mn-ea"/>
                <a:cs typeface="宋体" panose="02010600030101010101" pitchFamily="2" charset="-122"/>
                <a:sym typeface="+mn-ea"/>
              </a:rPr>
              <a:t>2</a:t>
            </a:r>
            <a:r>
              <a:rPr lang="zh-CN" altLang="en-US" sz="1600" dirty="0">
                <a:solidFill>
                  <a:schemeClr val="tx1"/>
                </a:solidFill>
                <a:latin typeface="+mn-ea"/>
                <a:cs typeface="宋体" panose="02010600030101010101" pitchFamily="2" charset="-122"/>
                <a:sym typeface="+mn-ea"/>
              </a:rPr>
              <a:t>个射灯，解决了晾衣场晚间照明问题。</a:t>
            </a:r>
            <a:endParaRPr lang="zh-CN" altLang="en-US" sz="1600" dirty="0">
              <a:solidFill>
                <a:schemeClr val="tx1"/>
              </a:solidFill>
              <a:latin typeface="+mn-ea"/>
              <a:cs typeface="宋体" panose="02010600030101010101" pitchFamily="2" charset="-122"/>
              <a:sym typeface="+mn-ea"/>
            </a:endParaRPr>
          </a:p>
          <a:p>
            <a:pPr fontAlgn="auto">
              <a:lnSpc>
                <a:spcPct val="150000"/>
              </a:lnSpc>
            </a:pPr>
            <a:endParaRPr lang="zh-CN" altLang="en-US"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t="19195" b="12466"/>
          <a:stretch>
            <a:fillRect/>
          </a:stretch>
        </p:blipFill>
        <p:spPr>
          <a:xfrm>
            <a:off x="4686300" y="1135380"/>
            <a:ext cx="2019935" cy="3201670"/>
          </a:xfrm>
          <a:prstGeom prst="rect">
            <a:avLst/>
          </a:prstGeom>
        </p:spPr>
      </p:pic>
      <p:pic>
        <p:nvPicPr>
          <p:cNvPr id="5" name="图片 4"/>
          <p:cNvPicPr>
            <a:picLocks noChangeAspect="1"/>
          </p:cNvPicPr>
          <p:nvPr/>
        </p:nvPicPr>
        <p:blipFill>
          <a:blip r:embed="rId4" cstate="screen"/>
          <a:stretch>
            <a:fillRect/>
          </a:stretch>
        </p:blipFill>
        <p:spPr>
          <a:xfrm>
            <a:off x="7090410" y="2560320"/>
            <a:ext cx="2154555" cy="3383915"/>
          </a:xfrm>
          <a:prstGeom prst="rect">
            <a:avLst/>
          </a:prstGeom>
        </p:spPr>
      </p:pic>
      <p:pic>
        <p:nvPicPr>
          <p:cNvPr id="6" name="图片 5"/>
          <p:cNvPicPr>
            <a:picLocks noChangeAspect="1"/>
          </p:cNvPicPr>
          <p:nvPr/>
        </p:nvPicPr>
        <p:blipFill>
          <a:blip r:embed="rId5" cstate="screen"/>
          <a:srcRect t="17531" b="9198"/>
          <a:stretch>
            <a:fillRect/>
          </a:stretch>
        </p:blipFill>
        <p:spPr>
          <a:xfrm>
            <a:off x="9628505" y="1135380"/>
            <a:ext cx="2098675" cy="3302635"/>
          </a:xfrm>
          <a:prstGeom prst="rect">
            <a:avLst/>
          </a:prstGeom>
        </p:spPr>
      </p:pic>
      <p:sp>
        <p:nvSpPr>
          <p:cNvPr id="7" name="文本框 6"/>
          <p:cNvSpPr txBox="1"/>
          <p:nvPr/>
        </p:nvSpPr>
        <p:spPr>
          <a:xfrm>
            <a:off x="2460625" y="6396355"/>
            <a:ext cx="4064000" cy="645160"/>
          </a:xfrm>
          <a:prstGeom prst="rect">
            <a:avLst/>
          </a:prstGeom>
          <a:noFill/>
        </p:spPr>
        <p:txBody>
          <a:bodyPr wrap="square" rtlCol="0">
            <a:spAutoFit/>
          </a:bodyPr>
          <a:p>
            <a:endParaRPr lang="zh-CN" altLang="en-US"/>
          </a:p>
          <a:p>
            <a:endParaRPr lang="zh-CN" altLang="en-US"/>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单项维修、改造</a:t>
            </a:r>
            <a:endParaRPr lang="zh-CN" altLang="en-US" sz="2800" dirty="0">
              <a:sym typeface="+mn-ea"/>
            </a:endParaRPr>
          </a:p>
        </p:txBody>
      </p:sp>
      <p:sp>
        <p:nvSpPr>
          <p:cNvPr id="4" name="内容占位符 1"/>
          <p:cNvSpPr>
            <a:spLocks noGrp="1"/>
          </p:cNvSpPr>
          <p:nvPr>
            <p:custDataLst>
              <p:tags r:id="rId2"/>
            </p:custDataLst>
          </p:nvPr>
        </p:nvSpPr>
        <p:spPr>
          <a:xfrm>
            <a:off x="914400" y="2600960"/>
            <a:ext cx="2860675" cy="1234440"/>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7</a:t>
            </a:r>
            <a:r>
              <a:rPr lang="zh-CN" altLang="en-US" sz="1600" dirty="0">
                <a:solidFill>
                  <a:schemeClr val="tx1"/>
                </a:solidFill>
                <a:latin typeface="+mn-ea"/>
                <a:cs typeface="宋体" panose="02010600030101010101" pitchFamily="2" charset="-122"/>
                <a:sym typeface="+mn-ea"/>
              </a:rPr>
              <a:t>、为综合楼过道增加</a:t>
            </a:r>
            <a:r>
              <a:rPr lang="en-US" altLang="zh-CN" sz="1600" dirty="0">
                <a:solidFill>
                  <a:schemeClr val="tx1"/>
                </a:solidFill>
                <a:latin typeface="+mn-ea"/>
                <a:cs typeface="宋体" panose="02010600030101010101" pitchFamily="2" charset="-122"/>
                <a:sym typeface="+mn-ea"/>
              </a:rPr>
              <a:t>2</a:t>
            </a:r>
            <a:r>
              <a:rPr lang="zh-CN" altLang="en-US" sz="1600" dirty="0">
                <a:solidFill>
                  <a:schemeClr val="tx1"/>
                </a:solidFill>
                <a:latin typeface="+mn-ea"/>
                <a:cs typeface="宋体" panose="02010600030101010101" pitchFamily="2" charset="-122"/>
                <a:sym typeface="+mn-ea"/>
              </a:rPr>
              <a:t>个射灯，解决了过道晚间照明不足的问题</a:t>
            </a:r>
            <a:r>
              <a:rPr lang="en-US" altLang="zh-CN" sz="1600" dirty="0">
                <a:solidFill>
                  <a:schemeClr val="tx1"/>
                </a:solidFill>
                <a:latin typeface="+mn-ea"/>
                <a:cs typeface="宋体" panose="02010600030101010101" pitchFamily="2" charset="-122"/>
                <a:sym typeface="+mn-ea"/>
              </a:rPr>
              <a:t>    </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b="21753"/>
          <a:stretch>
            <a:fillRect/>
          </a:stretch>
        </p:blipFill>
        <p:spPr>
          <a:xfrm>
            <a:off x="4559935" y="1788795"/>
            <a:ext cx="2218055" cy="3763010"/>
          </a:xfrm>
          <a:prstGeom prst="rect">
            <a:avLst/>
          </a:prstGeom>
        </p:spPr>
      </p:pic>
      <p:pic>
        <p:nvPicPr>
          <p:cNvPr id="6" name="图片 5"/>
          <p:cNvPicPr>
            <a:picLocks noChangeAspect="1"/>
          </p:cNvPicPr>
          <p:nvPr/>
        </p:nvPicPr>
        <p:blipFill>
          <a:blip r:embed="rId4" cstate="screen"/>
          <a:stretch>
            <a:fillRect/>
          </a:stretch>
        </p:blipFill>
        <p:spPr>
          <a:xfrm>
            <a:off x="7107555" y="1691640"/>
            <a:ext cx="3957955" cy="3957955"/>
          </a:xfrm>
          <a:prstGeom prst="rect">
            <a:avLst/>
          </a:prstGeom>
        </p:spPr>
      </p:pic>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配电房管理</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mn-ea"/>
                <a:cs typeface="宋体" panose="02010600030101010101" pitchFamily="2" charset="-122"/>
                <a:sym typeface="+mn-ea"/>
              </a:rPr>
              <a:t>   </a:t>
            </a:r>
            <a:endParaRPr lang="en-US" altLang="zh-CN" sz="1600" dirty="0">
              <a:solidFill>
                <a:schemeClr val="tx1"/>
              </a:solidFill>
              <a:latin typeface="+mn-ea"/>
              <a:cs typeface="宋体" panose="02010600030101010101" pitchFamily="2" charset="-122"/>
              <a:sym typeface="+mn-ea"/>
            </a:endParaRPr>
          </a:p>
        </p:txBody>
      </p:sp>
      <p:sp>
        <p:nvSpPr>
          <p:cNvPr id="2" name="文本框 1"/>
          <p:cNvSpPr txBox="1"/>
          <p:nvPr/>
        </p:nvSpPr>
        <p:spPr>
          <a:xfrm>
            <a:off x="807720" y="1351915"/>
            <a:ext cx="7828280" cy="2449195"/>
          </a:xfrm>
          <a:prstGeom prst="rect">
            <a:avLst/>
          </a:prstGeom>
        </p:spPr>
        <p:txBody>
          <a:bodyPr wrap="square">
            <a:noAutofit/>
          </a:bodyPr>
          <a:lstStyle/>
          <a:p>
            <a:pPr marL="1064895" indent="-927735" algn="just" defTabSz="266700">
              <a:lnSpc>
                <a:spcPct val="150000"/>
              </a:lnSpc>
              <a:spcBef>
                <a:spcPct val="0"/>
              </a:spcBef>
              <a:spcAft>
                <a:spcPct val="0"/>
              </a:spcAft>
            </a:pP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配电房设专职值班电工对其</a:t>
            </a:r>
            <a:r>
              <a:rPr lang="en-US" altLang="zh-CN" sz="1600" dirty="0">
                <a:latin typeface="宋体" panose="02010600030101010101" pitchFamily="2" charset="-122"/>
                <a:ea typeface="宋体" panose="02010600030101010101" pitchFamily="2" charset="-122"/>
              </a:rPr>
              <a:t>24</a:t>
            </a:r>
            <a:r>
              <a:rPr lang="zh-CN" altLang="en-US" sz="1600" dirty="0">
                <a:latin typeface="宋体" panose="02010600030101010101" pitchFamily="2" charset="-122"/>
                <a:ea typeface="宋体" panose="02010600030101010101" pitchFamily="2" charset="-122"/>
              </a:rPr>
              <a:t>小时运行值班，持证上岗。</a:t>
            </a:r>
            <a:r>
              <a:rPr lang="en-US" altLang="zh-CN" sz="1600" dirty="0">
                <a:latin typeface="宋体" panose="02010600030101010101" pitchFamily="2" charset="-122"/>
                <a:ea typeface="宋体" panose="02010600030101010101" pitchFamily="2" charset="-122"/>
              </a:rPr>
              <a:t>     </a:t>
            </a:r>
            <a:endParaRPr lang="en-US" altLang="zh-CN" sz="1600" dirty="0">
              <a:latin typeface="宋体" panose="02010600030101010101" pitchFamily="2" charset="-122"/>
              <a:ea typeface="宋体" panose="02010600030101010101" pitchFamily="2" charset="-122"/>
            </a:endParaRPr>
          </a:p>
          <a:p>
            <a:pPr marL="1064895" indent="-927735" algn="just" defTabSz="266700">
              <a:lnSpc>
                <a:spcPct val="150000"/>
              </a:lnSpc>
              <a:spcBef>
                <a:spcPct val="0"/>
              </a:spcBef>
              <a:spcAft>
                <a:spcPct val="0"/>
              </a:spcAft>
            </a:pP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建立运行记录，交接班记录，值班人员定时巡查。</a:t>
            </a:r>
            <a:endParaRPr lang="zh-CN" altLang="en-US" sz="1600" dirty="0">
              <a:latin typeface="宋体" panose="02010600030101010101" pitchFamily="2" charset="-122"/>
              <a:ea typeface="宋体" panose="02010600030101010101" pitchFamily="2" charset="-122"/>
            </a:endParaRPr>
          </a:p>
          <a:p>
            <a:pPr marL="1064895" indent="-927735" algn="just" defTabSz="266700">
              <a:lnSpc>
                <a:spcPct val="150000"/>
              </a:lnSpc>
              <a:spcBef>
                <a:spcPct val="0"/>
              </a:spcBef>
              <a:spcAft>
                <a:spcPct val="0"/>
              </a:spcAft>
            </a:pP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 配电房始终保持良好的运行环境，定期清扫清理。</a:t>
            </a:r>
            <a:endParaRPr lang="zh-CN" altLang="en-US" sz="1600" dirty="0">
              <a:latin typeface="宋体" panose="02010600030101010101" pitchFamily="2" charset="-122"/>
              <a:ea typeface="宋体" panose="02010600030101010101" pitchFamily="2" charset="-122"/>
            </a:endParaRPr>
          </a:p>
          <a:p>
            <a:pPr marL="1064895" indent="-927735" algn="just" defTabSz="266700">
              <a:lnSpc>
                <a:spcPct val="150000"/>
              </a:lnSpc>
              <a:spcBef>
                <a:spcPct val="0"/>
              </a:spcBef>
              <a:spcAft>
                <a:spcPct val="0"/>
              </a:spcAft>
            </a:pP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 对于突发性的停电（特别是因外网故障停电），值班人员能够及时恢复送电。</a:t>
            </a:r>
            <a:endParaRPr lang="zh-CN" altLang="en-US" sz="16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cstate="screen"/>
          <a:stretch>
            <a:fillRect/>
          </a:stretch>
        </p:blipFill>
        <p:spPr>
          <a:xfrm>
            <a:off x="8687435" y="1609090"/>
            <a:ext cx="2730234" cy="3639600"/>
          </a:xfrm>
          <a:prstGeom prst="rect">
            <a:avLst/>
          </a:prstGeom>
        </p:spPr>
      </p:pic>
      <p:pic>
        <p:nvPicPr>
          <p:cNvPr id="6" name="图片 5"/>
          <p:cNvPicPr>
            <a:picLocks noChangeAspect="1"/>
          </p:cNvPicPr>
          <p:nvPr/>
        </p:nvPicPr>
        <p:blipFill>
          <a:blip r:embed="rId4" cstate="screen"/>
          <a:srcRect b="13004"/>
          <a:stretch>
            <a:fillRect/>
          </a:stretch>
        </p:blipFill>
        <p:spPr>
          <a:xfrm>
            <a:off x="572770" y="3660140"/>
            <a:ext cx="3933825" cy="1724660"/>
          </a:xfrm>
          <a:prstGeom prst="rect">
            <a:avLst/>
          </a:prstGeom>
        </p:spPr>
      </p:pic>
      <p:pic>
        <p:nvPicPr>
          <p:cNvPr id="7" name="图片 6"/>
          <p:cNvPicPr>
            <a:picLocks noChangeAspect="1"/>
          </p:cNvPicPr>
          <p:nvPr/>
        </p:nvPicPr>
        <p:blipFill>
          <a:blip r:embed="rId5" cstate="screen"/>
          <a:srcRect b="11818"/>
          <a:stretch>
            <a:fillRect/>
          </a:stretch>
        </p:blipFill>
        <p:spPr>
          <a:xfrm>
            <a:off x="4869815" y="3660140"/>
            <a:ext cx="3615055" cy="1724660"/>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1"/>
            <p:custDataLst>
              <p:tags r:id="rId1"/>
            </p:custDataLst>
          </p:nvPr>
        </p:nvSpPr>
        <p:spPr/>
        <p:txBody>
          <a:bodyPr/>
          <a:lstStyle/>
          <a:p>
            <a:pPr marL="0" indent="0" algn="l">
              <a:lnSpc>
                <a:spcPct val="100000"/>
              </a:lnSpc>
              <a:spcBef>
                <a:spcPts val="0"/>
              </a:spcBef>
              <a:spcAft>
                <a:spcPts val="0"/>
              </a:spcAft>
              <a:buSzPct val="100000"/>
            </a:pPr>
            <a:r>
              <a:rPr lang="zh-CN" altLang="en-US"/>
              <a:t>目录</a:t>
            </a:r>
            <a:endParaRPr lang="zh-CN" altLang="en-US"/>
          </a:p>
        </p:txBody>
      </p:sp>
      <p:sp>
        <p:nvSpPr>
          <p:cNvPr id="7" name="矩形: 圆角 2"/>
          <p:cNvSpPr/>
          <p:nvPr>
            <p:custDataLst>
              <p:tags r:id="rId2"/>
            </p:custDataLst>
          </p:nvPr>
        </p:nvSpPr>
        <p:spPr>
          <a:xfrm>
            <a:off x="4402034" y="1558967"/>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endParaRPr lang="zh-CN" altLang="en-US">
              <a:solidFill>
                <a:schemeClr val="tx1">
                  <a:lumMod val="75000"/>
                  <a:lumOff val="25000"/>
                </a:schemeClr>
              </a:solidFill>
              <a:cs typeface="微软雅黑" panose="020B0503020204020204" charset="-122"/>
              <a:sym typeface="+mn-ea"/>
            </a:endParaRPr>
          </a:p>
        </p:txBody>
      </p:sp>
      <p:sp>
        <p:nvSpPr>
          <p:cNvPr id="8" name="椭圆 7"/>
          <p:cNvSpPr/>
          <p:nvPr>
            <p:custDataLst>
              <p:tags r:id="rId3"/>
            </p:custDataLst>
          </p:nvPr>
        </p:nvSpPr>
        <p:spPr>
          <a:xfrm>
            <a:off x="4409066" y="1565531"/>
            <a:ext cx="708823" cy="708823"/>
          </a:xfrm>
          <a:prstGeom prst="ellipse">
            <a:avLst/>
          </a:prstGeom>
          <a:gradFill>
            <a:gsLst>
              <a:gs pos="0">
                <a:schemeClr val="accent1">
                  <a:lumMod val="0"/>
                  <a:lumOff val="100000"/>
                </a:schemeClr>
              </a:gs>
              <a:gs pos="100000">
                <a:schemeClr val="accent1">
                  <a:lumMod val="0"/>
                  <a:lumOff val="100000"/>
                </a:schemeClr>
              </a:gs>
            </a:gsLst>
            <a:path path="circle">
              <a:fillToRect l="100000" t="100000"/>
            </a:path>
            <a:tileRect r="-100000" b="-100000"/>
          </a:gradFill>
          <a:ln>
            <a:noFill/>
          </a:ln>
          <a:effectLst>
            <a:outerShdw blurRad="50800" dist="38100" algn="l" rotWithShape="0">
              <a:schemeClr val="accent1">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rmAutofit/>
          </a:bodyPr>
          <a:lstStyle/>
          <a:p>
            <a:pPr lvl="0" algn="ctr">
              <a:buClrTx/>
              <a:buSzTx/>
              <a:buFontTx/>
            </a:pPr>
            <a:endParaRPr lang="zh-CN" altLang="en-US">
              <a:cs typeface="微软雅黑" panose="020B0503020204020204" charset="-122"/>
              <a:sym typeface="+mn-ea"/>
            </a:endParaRPr>
          </a:p>
        </p:txBody>
      </p:sp>
      <p:sp>
        <p:nvSpPr>
          <p:cNvPr id="9" name="序号"/>
          <p:cNvSpPr/>
          <p:nvPr>
            <p:custDataLst>
              <p:tags r:id="rId4"/>
            </p:custDataLst>
          </p:nvPr>
        </p:nvSpPr>
        <p:spPr>
          <a:xfrm>
            <a:off x="4474698" y="1639132"/>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02</a:t>
            </a:r>
            <a:endParaRPr lang="zh-CN" altLang="en-US" sz="2400" b="1" dirty="0">
              <a:solidFill>
                <a:srgbClr val="FFFFFF"/>
              </a:solidFill>
              <a:latin typeface="+mj-ea"/>
              <a:ea typeface="+mj-ea"/>
              <a:cs typeface="微软雅黑" panose="020B0503020204020204" charset="-122"/>
              <a:sym typeface="+mn-ea"/>
            </a:endParaRPr>
          </a:p>
        </p:txBody>
      </p:sp>
      <p:sp>
        <p:nvSpPr>
          <p:cNvPr id="10" name="标题"/>
          <p:cNvSpPr txBox="1"/>
          <p:nvPr>
            <p:custDataLst>
              <p:tags r:id="rId5"/>
            </p:custDataLst>
          </p:nvPr>
        </p:nvSpPr>
        <p:spPr>
          <a:xfrm>
            <a:off x="5487772" y="1558967"/>
            <a:ext cx="3344878" cy="713043"/>
          </a:xfrm>
          <a:prstGeom prst="rect">
            <a:avLst/>
          </a:prstGeom>
          <a:noFill/>
        </p:spPr>
        <p:txBody>
          <a:bodyPr wrap="square" lIns="0" tIns="0" rIns="0" bIns="0" rtlCol="0" anchor="ctr" anchorCtr="0">
            <a:noAutofit/>
          </a:bodyPr>
          <a:lstStyle>
            <a:defPPr>
              <a:defRPr lang="zh-CN"/>
            </a:defPPr>
            <a:lvl1pPr>
              <a:defRPr sz="2400" b="1"/>
            </a:lvl1pPr>
          </a:lstStyle>
          <a:p>
            <a:pPr marL="0" indent="0" algn="l">
              <a:lnSpc>
                <a:spcPct val="100000"/>
              </a:lnSpc>
              <a:spcBef>
                <a:spcPts val="0"/>
              </a:spcBef>
              <a:spcAft>
                <a:spcPts val="0"/>
              </a:spcAft>
              <a:buSzPct val="100000"/>
              <a:buFontTx/>
            </a:pPr>
            <a:r>
              <a:rPr lang="zh-CN" altLang="en-US" dirty="0">
                <a:solidFill>
                  <a:srgbClr val="333333"/>
                </a:solidFill>
                <a:cs typeface="微软雅黑" panose="020B0503020204020204" charset="-122"/>
              </a:rPr>
              <a:t>保洁部工作</a:t>
            </a:r>
            <a:endParaRPr lang="zh-CN" altLang="en-US" dirty="0">
              <a:solidFill>
                <a:srgbClr val="333333"/>
              </a:solidFill>
              <a:cs typeface="微软雅黑" panose="020B0503020204020204" charset="-122"/>
            </a:endParaRPr>
          </a:p>
        </p:txBody>
      </p:sp>
      <p:sp>
        <p:nvSpPr>
          <p:cNvPr id="14" name="标题"/>
          <p:cNvSpPr txBox="1"/>
          <p:nvPr>
            <p:custDataLst>
              <p:tags r:id="rId6"/>
            </p:custDataLst>
          </p:nvPr>
        </p:nvSpPr>
        <p:spPr>
          <a:xfrm>
            <a:off x="5494804" y="2595012"/>
            <a:ext cx="3344878" cy="713043"/>
          </a:xfrm>
          <a:prstGeom prst="rect">
            <a:avLst/>
          </a:prstGeom>
          <a:noFill/>
        </p:spPr>
        <p:txBody>
          <a:bodyPr wrap="square" lIns="0" tIns="0" rIns="0" bIns="0" rtlCol="0" anchor="ctr" anchorCtr="0">
            <a:noAutofit/>
          </a:bodyPr>
          <a:lstStyle/>
          <a:p>
            <a:pPr marL="0" indent="0" algn="l">
              <a:lnSpc>
                <a:spcPct val="100000"/>
              </a:lnSpc>
              <a:spcBef>
                <a:spcPts val="0"/>
              </a:spcBef>
              <a:spcAft>
                <a:spcPts val="0"/>
              </a:spcAft>
              <a:buSzPct val="100000"/>
              <a:buFontTx/>
            </a:pPr>
            <a:r>
              <a:rPr lang="zh-CN" altLang="en-US" sz="2400" b="1" dirty="0">
                <a:solidFill>
                  <a:srgbClr val="333333"/>
                </a:solidFill>
                <a:cs typeface="微软雅黑" panose="020B0503020204020204" charset="-122"/>
              </a:rPr>
              <a:t>工程部工作</a:t>
            </a:r>
            <a:endParaRPr lang="zh-CN" altLang="en-US" sz="2400" b="1" dirty="0">
              <a:solidFill>
                <a:srgbClr val="333333"/>
              </a:solidFill>
              <a:cs typeface="微软雅黑" panose="020B0503020204020204" charset="-122"/>
            </a:endParaRPr>
          </a:p>
        </p:txBody>
      </p:sp>
      <p:sp>
        <p:nvSpPr>
          <p:cNvPr id="15" name="矩形: 圆角 2"/>
          <p:cNvSpPr/>
          <p:nvPr>
            <p:custDataLst>
              <p:tags r:id="rId7"/>
            </p:custDataLst>
          </p:nvPr>
        </p:nvSpPr>
        <p:spPr>
          <a:xfrm>
            <a:off x="4136225" y="522923"/>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endParaRPr lang="zh-CN" altLang="en-US">
              <a:solidFill>
                <a:schemeClr val="tx1">
                  <a:lumMod val="75000"/>
                  <a:lumOff val="25000"/>
                </a:schemeClr>
              </a:solidFill>
              <a:cs typeface="微软雅黑" panose="020B0503020204020204" charset="-122"/>
              <a:sym typeface="+mn-ea"/>
            </a:endParaRPr>
          </a:p>
        </p:txBody>
      </p:sp>
      <p:sp>
        <p:nvSpPr>
          <p:cNvPr id="16" name="椭圆 15"/>
          <p:cNvSpPr/>
          <p:nvPr>
            <p:custDataLst>
              <p:tags r:id="rId8"/>
            </p:custDataLst>
          </p:nvPr>
        </p:nvSpPr>
        <p:spPr>
          <a:xfrm>
            <a:off x="4143257" y="529486"/>
            <a:ext cx="708823" cy="708823"/>
          </a:xfrm>
          <a:prstGeom prst="ellipse">
            <a:avLst/>
          </a:prstGeom>
          <a:gradFill>
            <a:gsLst>
              <a:gs pos="0">
                <a:schemeClr val="accent1">
                  <a:lumMod val="0"/>
                  <a:lumOff val="100000"/>
                </a:schemeClr>
              </a:gs>
              <a:gs pos="100000">
                <a:schemeClr val="accent1">
                  <a:lumMod val="0"/>
                  <a:lumOff val="100000"/>
                </a:schemeClr>
              </a:gs>
            </a:gsLst>
            <a:path path="circle">
              <a:fillToRect l="100000" t="100000"/>
            </a:path>
            <a:tileRect r="-100000" b="-100000"/>
          </a:gradFill>
          <a:ln>
            <a:noFill/>
          </a:ln>
          <a:effectLst>
            <a:outerShdw blurRad="50800" dist="38100" algn="l" rotWithShape="0">
              <a:schemeClr val="accent1">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zh-CN" altLang="en-US">
              <a:cs typeface="微软雅黑" panose="020B0503020204020204" charset="-122"/>
            </a:endParaRPr>
          </a:p>
        </p:txBody>
      </p:sp>
      <p:sp>
        <p:nvSpPr>
          <p:cNvPr id="17" name="序号"/>
          <p:cNvSpPr/>
          <p:nvPr>
            <p:custDataLst>
              <p:tags r:id="rId9"/>
            </p:custDataLst>
          </p:nvPr>
        </p:nvSpPr>
        <p:spPr>
          <a:xfrm>
            <a:off x="4208889" y="603087"/>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l">
              <a:buClrTx/>
              <a:buSzTx/>
              <a:buFontTx/>
            </a:pPr>
            <a:r>
              <a:rPr lang="zh-CN" altLang="en-US" sz="2400" b="1">
                <a:solidFill>
                  <a:srgbClr val="FFFFFF"/>
                </a:solidFill>
                <a:latin typeface="+mj-ea"/>
                <a:ea typeface="+mj-ea"/>
                <a:cs typeface="微软雅黑" panose="020B0503020204020204" charset="-122"/>
                <a:sym typeface="+mn-ea"/>
              </a:rPr>
              <a:t>01</a:t>
            </a:r>
            <a:endParaRPr lang="zh-CN" altLang="en-US" sz="2400" b="1">
              <a:solidFill>
                <a:srgbClr val="FFFFFF"/>
              </a:solidFill>
              <a:latin typeface="+mj-ea"/>
              <a:ea typeface="+mj-ea"/>
              <a:cs typeface="微软雅黑" panose="020B0503020204020204" charset="-122"/>
              <a:sym typeface="+mn-ea"/>
            </a:endParaRPr>
          </a:p>
        </p:txBody>
      </p:sp>
      <p:sp>
        <p:nvSpPr>
          <p:cNvPr id="18" name="标题"/>
          <p:cNvSpPr txBox="1"/>
          <p:nvPr>
            <p:custDataLst>
              <p:tags r:id="rId10"/>
            </p:custDataLst>
          </p:nvPr>
        </p:nvSpPr>
        <p:spPr>
          <a:xfrm>
            <a:off x="5221963" y="522923"/>
            <a:ext cx="3344878" cy="713043"/>
          </a:xfrm>
          <a:prstGeom prst="rect">
            <a:avLst/>
          </a:prstGeom>
          <a:noFill/>
        </p:spPr>
        <p:txBody>
          <a:bodyPr wrap="square" lIns="0" tIns="0" rIns="0" bIns="0" rtlCol="0" anchor="ctr" anchorCtr="0">
            <a:noAutofit/>
          </a:bodyPr>
          <a:lstStyle>
            <a:defPPr>
              <a:defRPr lang="zh-CN"/>
            </a:defPPr>
            <a:lvl1pPr>
              <a:defRPr sz="2400" b="1"/>
            </a:lvl1pPr>
          </a:lstStyle>
          <a:p>
            <a:pPr marL="0" indent="0" algn="l">
              <a:lnSpc>
                <a:spcPct val="100000"/>
              </a:lnSpc>
              <a:spcBef>
                <a:spcPts val="0"/>
              </a:spcBef>
              <a:spcAft>
                <a:spcPts val="0"/>
              </a:spcAft>
              <a:buSzPct val="100000"/>
              <a:buFontTx/>
            </a:pPr>
            <a:r>
              <a:rPr lang="zh-CN" altLang="en-US" dirty="0">
                <a:solidFill>
                  <a:srgbClr val="333333"/>
                </a:solidFill>
                <a:cs typeface="微软雅黑" panose="020B0503020204020204" charset="-122"/>
              </a:rPr>
              <a:t>安保部工作</a:t>
            </a:r>
            <a:endParaRPr lang="zh-CN" altLang="en-US" dirty="0">
              <a:solidFill>
                <a:srgbClr val="333333"/>
              </a:solidFill>
              <a:cs typeface="微软雅黑" panose="020B0503020204020204" charset="-122"/>
            </a:endParaRPr>
          </a:p>
        </p:txBody>
      </p:sp>
      <p:sp>
        <p:nvSpPr>
          <p:cNvPr id="22" name="标题"/>
          <p:cNvSpPr txBox="1"/>
          <p:nvPr>
            <p:custDataLst>
              <p:tags r:id="rId11"/>
            </p:custDataLst>
          </p:nvPr>
        </p:nvSpPr>
        <p:spPr>
          <a:xfrm>
            <a:off x="5487896" y="3611372"/>
            <a:ext cx="3344878" cy="713043"/>
          </a:xfrm>
          <a:prstGeom prst="rect">
            <a:avLst/>
          </a:prstGeom>
          <a:noFill/>
        </p:spPr>
        <p:txBody>
          <a:bodyPr wrap="square" lIns="0" tIns="0" rIns="0" bIns="0" rtlCol="0" anchor="ctr" anchorCtr="0">
            <a:noAutofit/>
          </a:bodyPr>
          <a:lstStyle/>
          <a:p>
            <a:pPr algn="l">
              <a:buClrTx/>
              <a:buSzTx/>
              <a:buFontTx/>
            </a:pPr>
            <a:r>
              <a:rPr lang="zh-CN" altLang="en-US" sz="2400" b="1" dirty="0">
                <a:solidFill>
                  <a:srgbClr val="333333"/>
                </a:solidFill>
                <a:cs typeface="微软雅黑" panose="020B0503020204020204" charset="-122"/>
              </a:rPr>
              <a:t>客服及各场馆服务</a:t>
            </a:r>
            <a:endParaRPr lang="zh-CN" altLang="en-US" sz="2400" b="1" dirty="0">
              <a:solidFill>
                <a:srgbClr val="333333"/>
              </a:solidFill>
              <a:cs typeface="微软雅黑" panose="020B0503020204020204" charset="-122"/>
            </a:endParaRPr>
          </a:p>
        </p:txBody>
      </p:sp>
      <p:sp>
        <p:nvSpPr>
          <p:cNvPr id="3" name="任意多边形: 形状 1"/>
          <p:cNvSpPr/>
          <p:nvPr>
            <p:custDataLst>
              <p:tags r:id="rId12"/>
            </p:custDataLst>
          </p:nvPr>
        </p:nvSpPr>
        <p:spPr>
          <a:xfrm>
            <a:off x="1022910" y="3616167"/>
            <a:ext cx="1476840" cy="156368"/>
          </a:xfrm>
          <a:custGeom>
            <a:avLst/>
            <a:gdLst/>
            <a:ahLst/>
            <a:cxnLst/>
            <a:rect l="l" t="t" r="r" b="b"/>
            <a:pathLst>
              <a:path w="1476840" h="156368">
                <a:moveTo>
                  <a:pt x="262872" y="17581"/>
                </a:moveTo>
                <a:cubicBezTo>
                  <a:pt x="247441" y="17581"/>
                  <a:pt x="234939" y="23180"/>
                  <a:pt x="225368" y="34380"/>
                </a:cubicBezTo>
                <a:cubicBezTo>
                  <a:pt x="215796" y="45579"/>
                  <a:pt x="211010" y="60262"/>
                  <a:pt x="211010" y="78428"/>
                </a:cubicBezTo>
                <a:cubicBezTo>
                  <a:pt x="211010" y="96725"/>
                  <a:pt x="215682" y="111391"/>
                  <a:pt x="225026" y="122428"/>
                </a:cubicBezTo>
                <a:cubicBezTo>
                  <a:pt x="234369" y="133464"/>
                  <a:pt x="246562" y="138983"/>
                  <a:pt x="261603" y="138983"/>
                </a:cubicBezTo>
                <a:cubicBezTo>
                  <a:pt x="277750" y="138983"/>
                  <a:pt x="290431" y="133692"/>
                  <a:pt x="299644" y="123111"/>
                </a:cubicBezTo>
                <a:cubicBezTo>
                  <a:pt x="308858" y="112531"/>
                  <a:pt x="313465" y="97734"/>
                  <a:pt x="313465" y="78721"/>
                </a:cubicBezTo>
                <a:cubicBezTo>
                  <a:pt x="313465" y="59187"/>
                  <a:pt x="308956" y="44114"/>
                  <a:pt x="299937" y="33501"/>
                </a:cubicBezTo>
                <a:cubicBezTo>
                  <a:pt x="290919" y="22887"/>
                  <a:pt x="278564" y="17581"/>
                  <a:pt x="262872" y="17581"/>
                </a:cubicBezTo>
                <a:close/>
                <a:moveTo>
                  <a:pt x="1204108" y="2540"/>
                </a:moveTo>
                <a:lnTo>
                  <a:pt x="1310860" y="2540"/>
                </a:lnTo>
                <a:lnTo>
                  <a:pt x="1310860" y="19925"/>
                </a:lnTo>
                <a:lnTo>
                  <a:pt x="1267202" y="19925"/>
                </a:lnTo>
                <a:lnTo>
                  <a:pt x="1267202" y="153828"/>
                </a:lnTo>
                <a:lnTo>
                  <a:pt x="1247570" y="153828"/>
                </a:lnTo>
                <a:lnTo>
                  <a:pt x="1247570" y="19925"/>
                </a:lnTo>
                <a:lnTo>
                  <a:pt x="1204108" y="19925"/>
                </a:lnTo>
                <a:close/>
                <a:moveTo>
                  <a:pt x="990842" y="2540"/>
                </a:moveTo>
                <a:lnTo>
                  <a:pt x="1015357" y="2540"/>
                </a:lnTo>
                <a:lnTo>
                  <a:pt x="1089389" y="118179"/>
                </a:lnTo>
                <a:cubicBezTo>
                  <a:pt x="1092905" y="123649"/>
                  <a:pt x="1094989" y="127132"/>
                  <a:pt x="1095640" y="128630"/>
                </a:cubicBezTo>
                <a:lnTo>
                  <a:pt x="1096031" y="128630"/>
                </a:lnTo>
                <a:cubicBezTo>
                  <a:pt x="1095380" y="124332"/>
                  <a:pt x="1095054" y="116975"/>
                  <a:pt x="1095054" y="106557"/>
                </a:cubicBezTo>
                <a:lnTo>
                  <a:pt x="1095054" y="2540"/>
                </a:lnTo>
                <a:lnTo>
                  <a:pt x="1114392" y="2540"/>
                </a:lnTo>
                <a:lnTo>
                  <a:pt x="1114392" y="153828"/>
                </a:lnTo>
                <a:lnTo>
                  <a:pt x="1091245" y="153828"/>
                </a:lnTo>
                <a:lnTo>
                  <a:pt x="1015161" y="36138"/>
                </a:lnTo>
                <a:cubicBezTo>
                  <a:pt x="1013012" y="32817"/>
                  <a:pt x="1011287" y="29529"/>
                  <a:pt x="1009985" y="26273"/>
                </a:cubicBezTo>
                <a:lnTo>
                  <a:pt x="1009399" y="26273"/>
                </a:lnTo>
                <a:cubicBezTo>
                  <a:pt x="1009920" y="29659"/>
                  <a:pt x="1010180" y="36724"/>
                  <a:pt x="1010180" y="47467"/>
                </a:cubicBezTo>
                <a:lnTo>
                  <a:pt x="1010180" y="153828"/>
                </a:lnTo>
                <a:lnTo>
                  <a:pt x="990842" y="153828"/>
                </a:lnTo>
                <a:close/>
                <a:moveTo>
                  <a:pt x="819392" y="2540"/>
                </a:moveTo>
                <a:lnTo>
                  <a:pt x="897331" y="2540"/>
                </a:lnTo>
                <a:lnTo>
                  <a:pt x="897331" y="19925"/>
                </a:lnTo>
                <a:lnTo>
                  <a:pt x="838925" y="19925"/>
                </a:lnTo>
                <a:lnTo>
                  <a:pt x="838925" y="68368"/>
                </a:lnTo>
                <a:lnTo>
                  <a:pt x="893034" y="68368"/>
                </a:lnTo>
                <a:lnTo>
                  <a:pt x="893034" y="85656"/>
                </a:lnTo>
                <a:lnTo>
                  <a:pt x="838925" y="85656"/>
                </a:lnTo>
                <a:lnTo>
                  <a:pt x="838925" y="136541"/>
                </a:lnTo>
                <a:lnTo>
                  <a:pt x="900750" y="136541"/>
                </a:lnTo>
                <a:lnTo>
                  <a:pt x="900750" y="153828"/>
                </a:lnTo>
                <a:lnTo>
                  <a:pt x="819392" y="153828"/>
                </a:lnTo>
                <a:close/>
                <a:moveTo>
                  <a:pt x="632608" y="2540"/>
                </a:moveTo>
                <a:lnTo>
                  <a:pt x="739359" y="2540"/>
                </a:lnTo>
                <a:lnTo>
                  <a:pt x="739359" y="19925"/>
                </a:lnTo>
                <a:lnTo>
                  <a:pt x="695702" y="19925"/>
                </a:lnTo>
                <a:lnTo>
                  <a:pt x="695702" y="153828"/>
                </a:lnTo>
                <a:lnTo>
                  <a:pt x="676070" y="153828"/>
                </a:lnTo>
                <a:lnTo>
                  <a:pt x="676070" y="19925"/>
                </a:lnTo>
                <a:lnTo>
                  <a:pt x="632608" y="19925"/>
                </a:lnTo>
                <a:close/>
                <a:moveTo>
                  <a:pt x="419342" y="2540"/>
                </a:moveTo>
                <a:lnTo>
                  <a:pt x="443857" y="2540"/>
                </a:lnTo>
                <a:lnTo>
                  <a:pt x="517889" y="118179"/>
                </a:lnTo>
                <a:cubicBezTo>
                  <a:pt x="521405" y="123649"/>
                  <a:pt x="523489" y="127132"/>
                  <a:pt x="524140" y="128630"/>
                </a:cubicBezTo>
                <a:lnTo>
                  <a:pt x="524531" y="128630"/>
                </a:lnTo>
                <a:cubicBezTo>
                  <a:pt x="523880" y="124332"/>
                  <a:pt x="523554" y="116975"/>
                  <a:pt x="523554" y="106557"/>
                </a:cubicBezTo>
                <a:lnTo>
                  <a:pt x="523554" y="2540"/>
                </a:lnTo>
                <a:lnTo>
                  <a:pt x="542892" y="2540"/>
                </a:lnTo>
                <a:lnTo>
                  <a:pt x="542892" y="153828"/>
                </a:lnTo>
                <a:lnTo>
                  <a:pt x="519745" y="153828"/>
                </a:lnTo>
                <a:lnTo>
                  <a:pt x="443661" y="36138"/>
                </a:lnTo>
                <a:cubicBezTo>
                  <a:pt x="441513" y="32817"/>
                  <a:pt x="439787" y="29529"/>
                  <a:pt x="438485" y="26273"/>
                </a:cubicBezTo>
                <a:lnTo>
                  <a:pt x="437899" y="26273"/>
                </a:lnTo>
                <a:cubicBezTo>
                  <a:pt x="438420" y="29659"/>
                  <a:pt x="438680" y="36724"/>
                  <a:pt x="438680" y="47467"/>
                </a:cubicBezTo>
                <a:lnTo>
                  <a:pt x="438680" y="153828"/>
                </a:lnTo>
                <a:lnTo>
                  <a:pt x="419342" y="153828"/>
                </a:lnTo>
                <a:close/>
                <a:moveTo>
                  <a:pt x="1437284" y="0"/>
                </a:moveTo>
                <a:cubicBezTo>
                  <a:pt x="1452325" y="0"/>
                  <a:pt x="1463362" y="1823"/>
                  <a:pt x="1470394" y="5470"/>
                </a:cubicBezTo>
                <a:lnTo>
                  <a:pt x="1470394" y="26761"/>
                </a:lnTo>
                <a:cubicBezTo>
                  <a:pt x="1461278" y="20446"/>
                  <a:pt x="1449753" y="17288"/>
                  <a:pt x="1435819" y="17288"/>
                </a:cubicBezTo>
                <a:cubicBezTo>
                  <a:pt x="1426573" y="17288"/>
                  <a:pt x="1419037" y="19225"/>
                  <a:pt x="1413209" y="23099"/>
                </a:cubicBezTo>
                <a:cubicBezTo>
                  <a:pt x="1407382" y="26973"/>
                  <a:pt x="1404468" y="32361"/>
                  <a:pt x="1404468" y="39263"/>
                </a:cubicBezTo>
                <a:cubicBezTo>
                  <a:pt x="1404468" y="45384"/>
                  <a:pt x="1406486" y="50365"/>
                  <a:pt x="1410523" y="54206"/>
                </a:cubicBezTo>
                <a:cubicBezTo>
                  <a:pt x="1414560" y="58048"/>
                  <a:pt x="1423318" y="63289"/>
                  <a:pt x="1436796" y="69931"/>
                </a:cubicBezTo>
                <a:cubicBezTo>
                  <a:pt x="1451642" y="77028"/>
                  <a:pt x="1462027" y="84125"/>
                  <a:pt x="1467952" y="91223"/>
                </a:cubicBezTo>
                <a:cubicBezTo>
                  <a:pt x="1473878" y="98320"/>
                  <a:pt x="1476840" y="106296"/>
                  <a:pt x="1476840" y="115151"/>
                </a:cubicBezTo>
                <a:cubicBezTo>
                  <a:pt x="1476840" y="128434"/>
                  <a:pt x="1472022" y="138624"/>
                  <a:pt x="1462385" y="145722"/>
                </a:cubicBezTo>
                <a:cubicBezTo>
                  <a:pt x="1452749" y="152819"/>
                  <a:pt x="1439368" y="156368"/>
                  <a:pt x="1422244" y="156368"/>
                </a:cubicBezTo>
                <a:cubicBezTo>
                  <a:pt x="1416253" y="156368"/>
                  <a:pt x="1409270" y="155537"/>
                  <a:pt x="1401294" y="153877"/>
                </a:cubicBezTo>
                <a:cubicBezTo>
                  <a:pt x="1393317" y="152217"/>
                  <a:pt x="1387506" y="150149"/>
                  <a:pt x="1383860" y="147675"/>
                </a:cubicBezTo>
                <a:lnTo>
                  <a:pt x="1383860" y="125407"/>
                </a:lnTo>
                <a:cubicBezTo>
                  <a:pt x="1388483" y="129444"/>
                  <a:pt x="1394668" y="132764"/>
                  <a:pt x="1402417" y="135369"/>
                </a:cubicBezTo>
                <a:cubicBezTo>
                  <a:pt x="1410165" y="137973"/>
                  <a:pt x="1417523" y="139276"/>
                  <a:pt x="1424490" y="139276"/>
                </a:cubicBezTo>
                <a:cubicBezTo>
                  <a:pt x="1445716" y="139276"/>
                  <a:pt x="1456330" y="131722"/>
                  <a:pt x="1456330" y="116616"/>
                </a:cubicBezTo>
                <a:cubicBezTo>
                  <a:pt x="1456330" y="112384"/>
                  <a:pt x="1455190" y="108575"/>
                  <a:pt x="1452911" y="105189"/>
                </a:cubicBezTo>
                <a:cubicBezTo>
                  <a:pt x="1450632" y="101803"/>
                  <a:pt x="1447507" y="98808"/>
                  <a:pt x="1443535" y="96204"/>
                </a:cubicBezTo>
                <a:cubicBezTo>
                  <a:pt x="1439563" y="93599"/>
                  <a:pt x="1432108" y="89595"/>
                  <a:pt x="1421169" y="84191"/>
                </a:cubicBezTo>
                <a:cubicBezTo>
                  <a:pt x="1405998" y="76637"/>
                  <a:pt x="1396003" y="69622"/>
                  <a:pt x="1391185" y="63143"/>
                </a:cubicBezTo>
                <a:cubicBezTo>
                  <a:pt x="1386367" y="56664"/>
                  <a:pt x="1383957" y="49258"/>
                  <a:pt x="1383957" y="40923"/>
                </a:cubicBezTo>
                <a:cubicBezTo>
                  <a:pt x="1383957" y="28357"/>
                  <a:pt x="1389004" y="18395"/>
                  <a:pt x="1399096" y="11037"/>
                </a:cubicBezTo>
                <a:cubicBezTo>
                  <a:pt x="1409188" y="3679"/>
                  <a:pt x="1421918" y="0"/>
                  <a:pt x="1437284" y="0"/>
                </a:cubicBezTo>
                <a:close/>
                <a:moveTo>
                  <a:pt x="264044" y="0"/>
                </a:moveTo>
                <a:cubicBezTo>
                  <a:pt x="285076" y="0"/>
                  <a:pt x="302005" y="7065"/>
                  <a:pt x="314832" y="21194"/>
                </a:cubicBezTo>
                <a:cubicBezTo>
                  <a:pt x="327659" y="35324"/>
                  <a:pt x="334073" y="53718"/>
                  <a:pt x="334073" y="76377"/>
                </a:cubicBezTo>
                <a:cubicBezTo>
                  <a:pt x="334073" y="100924"/>
                  <a:pt x="327496" y="120393"/>
                  <a:pt x="314344" y="134783"/>
                </a:cubicBezTo>
                <a:cubicBezTo>
                  <a:pt x="301191" y="149173"/>
                  <a:pt x="283611" y="156368"/>
                  <a:pt x="261603" y="156368"/>
                </a:cubicBezTo>
                <a:cubicBezTo>
                  <a:pt x="240115" y="156368"/>
                  <a:pt x="222893" y="149303"/>
                  <a:pt x="209936" y="135173"/>
                </a:cubicBezTo>
                <a:cubicBezTo>
                  <a:pt x="196979" y="121044"/>
                  <a:pt x="190500" y="102650"/>
                  <a:pt x="190500" y="79991"/>
                </a:cubicBezTo>
                <a:cubicBezTo>
                  <a:pt x="190500" y="55574"/>
                  <a:pt x="197109" y="36138"/>
                  <a:pt x="210327" y="21683"/>
                </a:cubicBezTo>
                <a:cubicBezTo>
                  <a:pt x="223544" y="7228"/>
                  <a:pt x="241450" y="0"/>
                  <a:pt x="264044" y="0"/>
                </a:cubicBezTo>
                <a:close/>
                <a:moveTo>
                  <a:pt x="77451" y="0"/>
                </a:moveTo>
                <a:cubicBezTo>
                  <a:pt x="91906" y="0"/>
                  <a:pt x="103854" y="2051"/>
                  <a:pt x="113295" y="6153"/>
                </a:cubicBezTo>
                <a:lnTo>
                  <a:pt x="113295" y="26566"/>
                </a:lnTo>
                <a:cubicBezTo>
                  <a:pt x="102487" y="20576"/>
                  <a:pt x="90604" y="17581"/>
                  <a:pt x="77646" y="17581"/>
                </a:cubicBezTo>
                <a:cubicBezTo>
                  <a:pt x="60782" y="17581"/>
                  <a:pt x="47044" y="23197"/>
                  <a:pt x="36430" y="34428"/>
                </a:cubicBezTo>
                <a:cubicBezTo>
                  <a:pt x="25817" y="45660"/>
                  <a:pt x="20510" y="60815"/>
                  <a:pt x="20510" y="79893"/>
                </a:cubicBezTo>
                <a:cubicBezTo>
                  <a:pt x="20510" y="97994"/>
                  <a:pt x="25459" y="112368"/>
                  <a:pt x="35356" y="123014"/>
                </a:cubicBezTo>
                <a:cubicBezTo>
                  <a:pt x="45253" y="133660"/>
                  <a:pt x="58210" y="138983"/>
                  <a:pt x="74228" y="138983"/>
                </a:cubicBezTo>
                <a:cubicBezTo>
                  <a:pt x="89204" y="138983"/>
                  <a:pt x="102226" y="135597"/>
                  <a:pt x="113295" y="128825"/>
                </a:cubicBezTo>
                <a:lnTo>
                  <a:pt x="113295" y="147577"/>
                </a:lnTo>
                <a:cubicBezTo>
                  <a:pt x="102161" y="153437"/>
                  <a:pt x="88195" y="156368"/>
                  <a:pt x="71396" y="156368"/>
                </a:cubicBezTo>
                <a:cubicBezTo>
                  <a:pt x="49713" y="156368"/>
                  <a:pt x="32393" y="149482"/>
                  <a:pt x="19436" y="135711"/>
                </a:cubicBezTo>
                <a:cubicBezTo>
                  <a:pt x="6479" y="121939"/>
                  <a:pt x="0" y="103724"/>
                  <a:pt x="0" y="81065"/>
                </a:cubicBezTo>
                <a:cubicBezTo>
                  <a:pt x="0" y="56713"/>
                  <a:pt x="7293" y="37114"/>
                  <a:pt x="21878" y="22269"/>
                </a:cubicBezTo>
                <a:cubicBezTo>
                  <a:pt x="36463" y="7423"/>
                  <a:pt x="54987" y="0"/>
                  <a:pt x="77451" y="0"/>
                </a:cubicBez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圆角 2"/>
          <p:cNvSpPr/>
          <p:nvPr>
            <p:custDataLst>
              <p:tags r:id="rId13"/>
            </p:custDataLst>
          </p:nvPr>
        </p:nvSpPr>
        <p:spPr>
          <a:xfrm>
            <a:off x="4657351" y="2594377"/>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endParaRPr lang="zh-CN" altLang="en-US">
              <a:solidFill>
                <a:schemeClr val="tx1">
                  <a:lumMod val="75000"/>
                  <a:lumOff val="25000"/>
                </a:schemeClr>
              </a:solidFill>
              <a:cs typeface="微软雅黑" panose="020B0503020204020204" charset="-122"/>
              <a:sym typeface="+mn-ea"/>
            </a:endParaRPr>
          </a:p>
        </p:txBody>
      </p:sp>
      <p:sp>
        <p:nvSpPr>
          <p:cNvPr id="51" name="标题"/>
          <p:cNvSpPr txBox="1"/>
          <p:nvPr>
            <p:custDataLst>
              <p:tags r:id="rId14"/>
            </p:custDataLst>
          </p:nvPr>
        </p:nvSpPr>
        <p:spPr>
          <a:xfrm>
            <a:off x="5743089" y="2594377"/>
            <a:ext cx="3344878" cy="713043"/>
          </a:xfrm>
          <a:prstGeom prst="rect">
            <a:avLst/>
          </a:prstGeom>
          <a:noFill/>
        </p:spPr>
        <p:txBody>
          <a:bodyPr wrap="square" lIns="0" tIns="0" rIns="0" bIns="0" rtlCol="0" anchor="ctr" anchorCtr="0">
            <a:noAutofit/>
          </a:bodyPr>
          <a:lstStyle/>
          <a:p>
            <a:pPr marL="0" indent="0" algn="l">
              <a:lnSpc>
                <a:spcPct val="100000"/>
              </a:lnSpc>
              <a:spcBef>
                <a:spcPts val="0"/>
              </a:spcBef>
              <a:spcAft>
                <a:spcPts val="0"/>
              </a:spcAft>
              <a:buSzPct val="100000"/>
              <a:buFontTx/>
            </a:pPr>
            <a:r>
              <a:rPr lang="zh-CN" altLang="en-US" sz="2400" b="1" dirty="0">
                <a:solidFill>
                  <a:srgbClr val="333333"/>
                </a:solidFill>
                <a:cs typeface="微软雅黑" panose="020B0503020204020204" charset="-122"/>
              </a:rPr>
              <a:t>工程部工作</a:t>
            </a:r>
            <a:endParaRPr lang="zh-CN" altLang="en-US" sz="2400" b="1" dirty="0">
              <a:solidFill>
                <a:srgbClr val="333333"/>
              </a:solidFill>
              <a:cs typeface="微软雅黑" panose="020B0503020204020204" charset="-122"/>
            </a:endParaRPr>
          </a:p>
        </p:txBody>
      </p:sp>
      <p:sp>
        <p:nvSpPr>
          <p:cNvPr id="52" name="序号"/>
          <p:cNvSpPr/>
          <p:nvPr>
            <p:custDataLst>
              <p:tags r:id="rId15"/>
            </p:custDataLst>
          </p:nvPr>
        </p:nvSpPr>
        <p:spPr>
          <a:xfrm>
            <a:off x="4723030" y="2671367"/>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03</a:t>
            </a:r>
            <a:endParaRPr lang="zh-CN" altLang="en-US" sz="2400" b="1" dirty="0">
              <a:solidFill>
                <a:srgbClr val="FFFFFF"/>
              </a:solidFill>
              <a:latin typeface="+mj-ea"/>
              <a:ea typeface="+mj-ea"/>
              <a:cs typeface="微软雅黑" panose="020B0503020204020204" charset="-122"/>
              <a:sym typeface="+mn-ea"/>
            </a:endParaRPr>
          </a:p>
        </p:txBody>
      </p:sp>
      <p:sp>
        <p:nvSpPr>
          <p:cNvPr id="13" name="矩形: 圆角 2"/>
          <p:cNvSpPr/>
          <p:nvPr>
            <p:custDataLst>
              <p:tags r:id="rId16"/>
            </p:custDataLst>
          </p:nvPr>
        </p:nvSpPr>
        <p:spPr>
          <a:xfrm>
            <a:off x="4656925" y="3549777"/>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endParaRPr lang="zh-CN" altLang="en-US">
              <a:solidFill>
                <a:schemeClr val="tx1">
                  <a:lumMod val="75000"/>
                  <a:lumOff val="25000"/>
                </a:schemeClr>
              </a:solidFill>
              <a:cs typeface="微软雅黑" panose="020B0503020204020204" charset="-122"/>
              <a:sym typeface="+mn-ea"/>
            </a:endParaRPr>
          </a:p>
        </p:txBody>
      </p:sp>
      <p:sp>
        <p:nvSpPr>
          <p:cNvPr id="20" name="序号"/>
          <p:cNvSpPr/>
          <p:nvPr>
            <p:custDataLst>
              <p:tags r:id="rId17"/>
            </p:custDataLst>
          </p:nvPr>
        </p:nvSpPr>
        <p:spPr>
          <a:xfrm>
            <a:off x="4729589" y="3629942"/>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04</a:t>
            </a:r>
            <a:endParaRPr lang="zh-CN" altLang="en-US" sz="2400" b="1" dirty="0">
              <a:solidFill>
                <a:srgbClr val="FFFFFF"/>
              </a:solidFill>
              <a:latin typeface="+mj-ea"/>
              <a:ea typeface="+mj-ea"/>
              <a:cs typeface="微软雅黑" panose="020B0503020204020204" charset="-122"/>
              <a:sym typeface="+mn-ea"/>
            </a:endParaRPr>
          </a:p>
        </p:txBody>
      </p:sp>
      <p:sp>
        <p:nvSpPr>
          <p:cNvPr id="23" name="标题"/>
          <p:cNvSpPr txBox="1"/>
          <p:nvPr>
            <p:custDataLst>
              <p:tags r:id="rId18"/>
            </p:custDataLst>
          </p:nvPr>
        </p:nvSpPr>
        <p:spPr>
          <a:xfrm>
            <a:off x="5760946" y="3549777"/>
            <a:ext cx="3344878" cy="713043"/>
          </a:xfrm>
          <a:prstGeom prst="rect">
            <a:avLst/>
          </a:prstGeom>
          <a:noFill/>
        </p:spPr>
        <p:txBody>
          <a:bodyPr wrap="square" lIns="0" tIns="0" rIns="0" bIns="0" rtlCol="0" anchor="ctr" anchorCtr="0">
            <a:noAutofit/>
          </a:bodyPr>
          <a:lstStyle/>
          <a:p>
            <a:pPr algn="l">
              <a:buClrTx/>
              <a:buSzTx/>
              <a:buFontTx/>
            </a:pPr>
            <a:r>
              <a:rPr lang="zh-CN" altLang="en-US" sz="2400" b="1" dirty="0">
                <a:solidFill>
                  <a:srgbClr val="333333"/>
                </a:solidFill>
                <a:cs typeface="微软雅黑" panose="020B0503020204020204" charset="-122"/>
              </a:rPr>
              <a:t>客服及各场馆服务</a:t>
            </a:r>
            <a:endParaRPr lang="zh-CN" altLang="en-US" sz="2400" b="1" dirty="0">
              <a:solidFill>
                <a:srgbClr val="333333"/>
              </a:solidFill>
              <a:cs typeface="微软雅黑" panose="020B0503020204020204" charset="-122"/>
            </a:endParaRPr>
          </a:p>
        </p:txBody>
      </p:sp>
      <p:sp>
        <p:nvSpPr>
          <p:cNvPr id="24" name="矩形: 圆角 2"/>
          <p:cNvSpPr/>
          <p:nvPr>
            <p:custDataLst>
              <p:tags r:id="rId19"/>
            </p:custDataLst>
          </p:nvPr>
        </p:nvSpPr>
        <p:spPr>
          <a:xfrm>
            <a:off x="4408640" y="4589272"/>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r>
              <a:rPr lang="en-US" altLang="zh-CN" sz="2400" b="1">
                <a:solidFill>
                  <a:schemeClr val="tx1">
                    <a:lumMod val="75000"/>
                    <a:lumOff val="25000"/>
                  </a:schemeClr>
                </a:solidFill>
                <a:cs typeface="微软雅黑" panose="020B0503020204020204" charset="-122"/>
                <a:sym typeface="+mn-ea"/>
              </a:rPr>
              <a:t>             </a:t>
            </a:r>
            <a:r>
              <a:rPr lang="zh-CN" altLang="en-US" sz="2400" b="1">
                <a:solidFill>
                  <a:schemeClr val="tx1">
                    <a:lumMod val="75000"/>
                    <a:lumOff val="25000"/>
                  </a:schemeClr>
                </a:solidFill>
                <a:cs typeface="微软雅黑" panose="020B0503020204020204" charset="-122"/>
                <a:sym typeface="+mn-ea"/>
              </a:rPr>
              <a:t>特色活动</a:t>
            </a:r>
            <a:endParaRPr lang="zh-CN" altLang="en-US" sz="2400" b="1">
              <a:solidFill>
                <a:schemeClr val="tx1">
                  <a:lumMod val="75000"/>
                  <a:lumOff val="25000"/>
                </a:schemeClr>
              </a:solidFill>
              <a:cs typeface="微软雅黑" panose="020B0503020204020204" charset="-122"/>
              <a:sym typeface="+mn-ea"/>
            </a:endParaRPr>
          </a:p>
        </p:txBody>
      </p:sp>
      <p:sp>
        <p:nvSpPr>
          <p:cNvPr id="25" name="序号"/>
          <p:cNvSpPr/>
          <p:nvPr>
            <p:custDataLst>
              <p:tags r:id="rId20"/>
            </p:custDataLst>
          </p:nvPr>
        </p:nvSpPr>
        <p:spPr>
          <a:xfrm>
            <a:off x="4481304" y="4669437"/>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a:t>
            </a:r>
            <a:r>
              <a:rPr lang="en-US" altLang="zh-CN" sz="2400" b="1" dirty="0">
                <a:solidFill>
                  <a:srgbClr val="FFFFFF"/>
                </a:solidFill>
                <a:latin typeface="+mj-ea"/>
                <a:ea typeface="+mj-ea"/>
                <a:cs typeface="微软雅黑" panose="020B0503020204020204" charset="-122"/>
                <a:sym typeface="+mn-ea"/>
              </a:rPr>
              <a:t>5</a:t>
            </a:r>
            <a:endParaRPr lang="en-US" altLang="zh-CN" sz="2400" b="1" dirty="0">
              <a:solidFill>
                <a:srgbClr val="FFFFFF"/>
              </a:solidFill>
              <a:latin typeface="+mj-ea"/>
              <a:ea typeface="+mj-ea"/>
              <a:cs typeface="微软雅黑" panose="020B0503020204020204" charset="-122"/>
              <a:sym typeface="+mn-ea"/>
            </a:endParaRPr>
          </a:p>
        </p:txBody>
      </p:sp>
      <p:sp>
        <p:nvSpPr>
          <p:cNvPr id="27" name="序号"/>
          <p:cNvSpPr/>
          <p:nvPr>
            <p:custDataLst>
              <p:tags r:id="rId21"/>
            </p:custDataLst>
          </p:nvPr>
        </p:nvSpPr>
        <p:spPr>
          <a:xfrm>
            <a:off x="4201904" y="5545737"/>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a:t>
            </a:r>
            <a:r>
              <a:rPr lang="en-US" altLang="zh-CN" sz="2400" b="1" dirty="0">
                <a:solidFill>
                  <a:srgbClr val="FFFFFF"/>
                </a:solidFill>
                <a:latin typeface="+mj-ea"/>
                <a:ea typeface="+mj-ea"/>
                <a:cs typeface="微软雅黑" panose="020B0503020204020204" charset="-122"/>
                <a:sym typeface="+mn-ea"/>
              </a:rPr>
              <a:t>6</a:t>
            </a:r>
            <a:endParaRPr lang="en-US" altLang="zh-CN" sz="2400" b="1" dirty="0">
              <a:solidFill>
                <a:srgbClr val="FFFFFF"/>
              </a:solidFill>
              <a:latin typeface="+mj-ea"/>
              <a:ea typeface="+mj-ea"/>
              <a:cs typeface="微软雅黑" panose="020B0503020204020204" charset="-122"/>
              <a:sym typeface="+mn-ea"/>
            </a:endParaRPr>
          </a:p>
        </p:txBody>
      </p:sp>
      <p:sp>
        <p:nvSpPr>
          <p:cNvPr id="28" name="矩形: 圆角 2"/>
          <p:cNvSpPr/>
          <p:nvPr>
            <p:custDataLst>
              <p:tags r:id="rId22"/>
            </p:custDataLst>
          </p:nvPr>
        </p:nvSpPr>
        <p:spPr>
          <a:xfrm>
            <a:off x="4028275" y="5543677"/>
            <a:ext cx="4703456" cy="715387"/>
          </a:xfrm>
          <a:prstGeom prst="roundRect">
            <a:avLst>
              <a:gd name="adj" fmla="val 50000"/>
            </a:avLst>
          </a:prstGeom>
          <a:gradFill>
            <a:gsLst>
              <a:gs pos="0">
                <a:schemeClr val="bg2">
                  <a:lumMod val="9000"/>
                  <a:lumOff val="91000"/>
                </a:schemeClr>
              </a:gs>
              <a:gs pos="100000">
                <a:schemeClr val="bg2">
                  <a:lumMod val="10000"/>
                  <a:lumOff val="90000"/>
                </a:schemeClr>
              </a:gs>
            </a:gsLst>
            <a:path path="circle">
              <a:fillToRect l="100000" t="100000"/>
            </a:path>
            <a:tileRect r="-100000" b="-100000"/>
          </a:gradFill>
          <a:ln>
            <a:noFill/>
          </a:ln>
          <a:effectLst>
            <a:outerShdw blurRad="63500" dist="50800" dir="5400000" algn="t" rotWithShape="0">
              <a:schemeClr val="accent1">
                <a:lumMod val="60000"/>
                <a:lumOff val="4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l">
              <a:buClrTx/>
              <a:buSzTx/>
              <a:buFontTx/>
            </a:pPr>
            <a:r>
              <a:rPr lang="en-US" altLang="zh-CN" sz="2400" b="1">
                <a:solidFill>
                  <a:schemeClr val="tx1">
                    <a:lumMod val="75000"/>
                    <a:lumOff val="25000"/>
                  </a:schemeClr>
                </a:solidFill>
                <a:cs typeface="微软雅黑" panose="020B0503020204020204" charset="-122"/>
                <a:sym typeface="+mn-ea"/>
              </a:rPr>
              <a:t>           </a:t>
            </a:r>
            <a:r>
              <a:rPr lang="zh-CN" altLang="en-US" sz="2400" b="1">
                <a:solidFill>
                  <a:schemeClr val="tx1">
                    <a:lumMod val="75000"/>
                    <a:lumOff val="25000"/>
                  </a:schemeClr>
                </a:solidFill>
                <a:cs typeface="微软雅黑" panose="020B0503020204020204" charset="-122"/>
                <a:sym typeface="+mn-ea"/>
              </a:rPr>
              <a:t>明年上半年工作计划</a:t>
            </a:r>
            <a:endParaRPr lang="zh-CN" altLang="en-US" sz="2400" b="1">
              <a:solidFill>
                <a:schemeClr val="tx1">
                  <a:lumMod val="75000"/>
                  <a:lumOff val="25000"/>
                </a:schemeClr>
              </a:solidFill>
              <a:cs typeface="微软雅黑" panose="020B0503020204020204" charset="-122"/>
              <a:sym typeface="+mn-ea"/>
            </a:endParaRPr>
          </a:p>
        </p:txBody>
      </p:sp>
      <p:sp>
        <p:nvSpPr>
          <p:cNvPr id="29" name="序号"/>
          <p:cNvSpPr/>
          <p:nvPr>
            <p:custDataLst>
              <p:tags r:id="rId23"/>
            </p:custDataLst>
          </p:nvPr>
        </p:nvSpPr>
        <p:spPr>
          <a:xfrm>
            <a:off x="4100939" y="5623842"/>
            <a:ext cx="577091" cy="561621"/>
          </a:xfrm>
          <a:prstGeom prst="ellipse">
            <a:avLst/>
          </a:prstGeom>
          <a:gradFill flip="none" rotWithShape="1">
            <a:gsLst>
              <a:gs pos="0">
                <a:schemeClr val="accent1"/>
              </a:gs>
              <a:gs pos="100000">
                <a:schemeClr val="accent1">
                  <a:alpha val="100000"/>
                  <a:lumMod val="70000"/>
                  <a:lumOff val="30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l">
              <a:buClrTx/>
              <a:buSzTx/>
              <a:buFontTx/>
            </a:pPr>
            <a:r>
              <a:rPr lang="zh-CN" altLang="en-US" sz="2400" b="1" dirty="0">
                <a:solidFill>
                  <a:srgbClr val="FFFFFF"/>
                </a:solidFill>
                <a:latin typeface="+mj-ea"/>
                <a:ea typeface="+mj-ea"/>
                <a:cs typeface="微软雅黑" panose="020B0503020204020204" charset="-122"/>
                <a:sym typeface="+mn-ea"/>
              </a:rPr>
              <a:t>0</a:t>
            </a:r>
            <a:r>
              <a:rPr lang="en-US" altLang="zh-CN" sz="2400" b="1" dirty="0">
                <a:solidFill>
                  <a:srgbClr val="FFFFFF"/>
                </a:solidFill>
                <a:latin typeface="+mj-ea"/>
                <a:ea typeface="+mj-ea"/>
                <a:cs typeface="微软雅黑" panose="020B0503020204020204" charset="-122"/>
                <a:sym typeface="+mn-ea"/>
              </a:rPr>
              <a:t>6</a:t>
            </a:r>
            <a:endParaRPr lang="en-US" altLang="zh-CN" sz="2400" b="1" dirty="0">
              <a:solidFill>
                <a:srgbClr val="FFFFFF"/>
              </a:solidFill>
              <a:latin typeface="+mj-ea"/>
              <a:ea typeface="+mj-ea"/>
              <a:cs typeface="微软雅黑" panose="020B0503020204020204" charset="-122"/>
              <a:sym typeface="+mn-ea"/>
            </a:endParaRPr>
          </a:p>
        </p:txBody>
      </p:sp>
    </p:spTree>
    <p:custDataLst>
      <p:tags r:id="rId2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5154930" y="2627630"/>
            <a:ext cx="5598795" cy="867410"/>
          </a:xfrm>
        </p:spPr>
        <p:txBody>
          <a:bodyPr/>
          <a:lstStyle/>
          <a:p>
            <a:r>
              <a:rPr dirty="0">
                <a:solidFill>
                  <a:srgbClr val="333333"/>
                </a:solidFill>
                <a:sym typeface="+mn-ea"/>
              </a:rPr>
              <a:t>客服及各场馆服务</a:t>
            </a:r>
            <a:endParaRPr lang="zh-CN" altLang="en-US"/>
          </a:p>
        </p:txBody>
      </p:sp>
      <p:sp>
        <p:nvSpPr>
          <p:cNvPr id="3" name="文本占位符 2"/>
          <p:cNvSpPr>
            <a:spLocks noGrp="1"/>
          </p:cNvSpPr>
          <p:nvPr>
            <p:ph type="body" sz="quarter" idx="13"/>
            <p:custDataLst>
              <p:tags r:id="rId2"/>
            </p:custDataLst>
          </p:nvPr>
        </p:nvSpPr>
        <p:spPr>
          <a:xfrm>
            <a:off x="2571750" y="2798445"/>
            <a:ext cx="1917700" cy="631190"/>
          </a:xfrm>
        </p:spPr>
        <p:txBody>
          <a:bodyPr/>
          <a:lstStyle/>
          <a:p>
            <a:r>
              <a:rPr lang="zh-CN" altLang="en-US"/>
              <a:t>第 四章</a:t>
            </a:r>
            <a:endParaRPr lang="zh-CN" altLang="en-US"/>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教务及会务</a:t>
            </a:r>
            <a:endParaRPr lang="zh-CN" altLang="en-US" sz="2800" dirty="0">
              <a:sym typeface="+mn-ea"/>
            </a:endParaRPr>
          </a:p>
        </p:txBody>
      </p:sp>
      <p:sp>
        <p:nvSpPr>
          <p:cNvPr id="4" name="内容占位符 1"/>
          <p:cNvSpPr>
            <a:spLocks noGrp="1"/>
          </p:cNvSpPr>
          <p:nvPr>
            <p:custDataLst>
              <p:tags r:id="rId2"/>
            </p:custDataLst>
          </p:nvPr>
        </p:nvSpPr>
        <p:spPr>
          <a:xfrm>
            <a:off x="695960" y="1301749"/>
            <a:ext cx="1080000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sz="1600">
                <a:sym typeface="+mn-ea"/>
              </a:rPr>
              <a:t>        </a:t>
            </a:r>
            <a:r>
              <a:rPr sz="1600">
                <a:sym typeface="+mn-ea"/>
              </a:rPr>
              <a:t>配备专门的客服负责教务管理，</a:t>
            </a:r>
            <a:r>
              <a:rPr lang="zh-CN" sz="1600">
                <a:sym typeface="+mn-ea"/>
              </a:rPr>
              <a:t>每日</a:t>
            </a:r>
            <a:r>
              <a:rPr sz="1600">
                <a:sym typeface="+mn-ea"/>
              </a:rPr>
              <a:t>根据校教务处的总课表、临时加课安排</a:t>
            </a:r>
            <a:r>
              <a:rPr lang="zh-CN" sz="1600">
                <a:sym typeface="+mn-ea"/>
              </a:rPr>
              <a:t>值班员</a:t>
            </a:r>
            <a:r>
              <a:rPr sz="1600">
                <a:sym typeface="+mn-ea"/>
              </a:rPr>
              <a:t>及时开关教室，</a:t>
            </a:r>
            <a:r>
              <a:rPr lang="zh-CN" sz="1600">
                <a:sym typeface="+mn-ea"/>
              </a:rPr>
              <a:t>检查、</a:t>
            </a:r>
            <a:r>
              <a:rPr sz="1600">
                <a:sym typeface="+mn-ea"/>
              </a:rPr>
              <a:t>督促保洁员做好教室的清洁工作，确保教学活动的</a:t>
            </a:r>
            <a:r>
              <a:rPr lang="zh-CN" sz="1600">
                <a:sym typeface="+mn-ea"/>
              </a:rPr>
              <a:t>顺利</a:t>
            </a:r>
            <a:r>
              <a:rPr sz="1600">
                <a:sym typeface="+mn-ea"/>
              </a:rPr>
              <a:t>进行。</a:t>
            </a:r>
            <a:endParaRPr lang="zh-CN" altLang="en-US" sz="1600" dirty="0"/>
          </a:p>
          <a:p>
            <a:pPr fontAlgn="auto">
              <a:lnSpc>
                <a:spcPct val="150000"/>
              </a:lnSpc>
            </a:pPr>
            <a:r>
              <a:rPr lang="en-US" sz="1600">
                <a:sym typeface="+mn-ea"/>
              </a:rPr>
              <a:t> </a:t>
            </a:r>
            <a:r>
              <a:rPr sz="1600">
                <a:sym typeface="+mn-ea"/>
              </a:rPr>
              <a:t>物业还</a:t>
            </a:r>
            <a:r>
              <a:rPr lang="zh-CN" sz="1600">
                <a:sym typeface="+mn-ea"/>
              </a:rPr>
              <a:t>负责</a:t>
            </a:r>
            <a:r>
              <a:rPr sz="1600">
                <a:sym typeface="+mn-ea"/>
              </a:rPr>
              <a:t>校区会议室的</a:t>
            </a:r>
            <a:r>
              <a:rPr lang="zh-CN" sz="1600">
                <a:sym typeface="+mn-ea"/>
              </a:rPr>
              <a:t>清洁、茶水等各项</a:t>
            </a:r>
            <a:r>
              <a:rPr sz="1600">
                <a:sym typeface="+mn-ea"/>
              </a:rPr>
              <a:t>服务工作，</a:t>
            </a:r>
            <a:r>
              <a:rPr lang="zh-CN" sz="1600">
                <a:sym typeface="+mn-ea"/>
              </a:rPr>
              <a:t>客服都会提前做好准备，保证会议的顺利进行。</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tretch>
            <a:fillRect/>
          </a:stretch>
        </p:blipFill>
        <p:spPr>
          <a:xfrm>
            <a:off x="8870315" y="2999740"/>
            <a:ext cx="2154555" cy="2875280"/>
          </a:xfrm>
          <a:prstGeom prst="rect">
            <a:avLst/>
          </a:prstGeom>
        </p:spPr>
      </p:pic>
      <p:pic>
        <p:nvPicPr>
          <p:cNvPr id="5" name="图片 4"/>
          <p:cNvPicPr>
            <a:picLocks noChangeAspect="1"/>
          </p:cNvPicPr>
          <p:nvPr/>
        </p:nvPicPr>
        <p:blipFill>
          <a:blip r:embed="rId4" cstate="screen"/>
          <a:stretch>
            <a:fillRect/>
          </a:stretch>
        </p:blipFill>
        <p:spPr>
          <a:xfrm>
            <a:off x="3334385" y="2999740"/>
            <a:ext cx="2186940" cy="2875280"/>
          </a:xfrm>
          <a:prstGeom prst="rect">
            <a:avLst/>
          </a:prstGeom>
        </p:spPr>
      </p:pic>
      <p:pic>
        <p:nvPicPr>
          <p:cNvPr id="6" name="图片 5"/>
          <p:cNvPicPr>
            <a:picLocks noChangeAspect="1"/>
          </p:cNvPicPr>
          <p:nvPr/>
        </p:nvPicPr>
        <p:blipFill>
          <a:blip r:embed="rId5" cstate="screen"/>
          <a:stretch>
            <a:fillRect/>
          </a:stretch>
        </p:blipFill>
        <p:spPr>
          <a:xfrm>
            <a:off x="949960" y="2999740"/>
            <a:ext cx="1877060" cy="2875280"/>
          </a:xfrm>
          <a:prstGeom prst="rect">
            <a:avLst/>
          </a:prstGeom>
        </p:spPr>
      </p:pic>
      <p:pic>
        <p:nvPicPr>
          <p:cNvPr id="7" name="图片 6"/>
          <p:cNvPicPr>
            <a:picLocks noChangeAspect="1"/>
          </p:cNvPicPr>
          <p:nvPr/>
        </p:nvPicPr>
        <p:blipFill>
          <a:blip r:embed="rId6" cstate="screen"/>
          <a:srcRect t="10693" b="17822"/>
          <a:stretch>
            <a:fillRect/>
          </a:stretch>
        </p:blipFill>
        <p:spPr>
          <a:xfrm>
            <a:off x="6154420" y="2999740"/>
            <a:ext cx="1803400" cy="2875280"/>
          </a:xfrm>
          <a:prstGeom prst="rect">
            <a:avLst/>
          </a:prstGeom>
        </p:spPr>
      </p:pic>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005840" y="292690"/>
            <a:ext cx="10800000" cy="720000"/>
          </a:xfrm>
        </p:spPr>
        <p:txBody>
          <a:bodyPr vert="horz" wrap="square" lIns="0" tIns="0" rIns="0" bIns="0" rtlCol="0" anchor="b">
            <a:normAutofit/>
          </a:bodyPr>
          <a:lstStyle/>
          <a:p>
            <a:pPr lvl="0" algn="l">
              <a:buClrTx/>
              <a:buSzTx/>
              <a:buFontTx/>
            </a:pPr>
            <a:r>
              <a:rPr lang="zh-CN" altLang="en-US" sz="2800" dirty="0">
                <a:sym typeface="+mn-ea"/>
              </a:rPr>
              <a:t>场馆管理</a:t>
            </a:r>
            <a:endParaRPr lang="zh-CN" altLang="en-US" sz="2800" dirty="0">
              <a:sym typeface="+mn-ea"/>
            </a:endParaRPr>
          </a:p>
        </p:txBody>
      </p:sp>
      <p:sp>
        <p:nvSpPr>
          <p:cNvPr id="4" name="内容占位符 1"/>
          <p:cNvSpPr>
            <a:spLocks noGrp="1"/>
          </p:cNvSpPr>
          <p:nvPr>
            <p:custDataLst>
              <p:tags r:id="rId2"/>
            </p:custDataLst>
          </p:nvPr>
        </p:nvSpPr>
        <p:spPr>
          <a:xfrm>
            <a:off x="763905" y="1235075"/>
            <a:ext cx="10800080" cy="459168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r>
              <a:rPr lang="en-US" sz="1600">
                <a:sym typeface="+mn-ea"/>
              </a:rPr>
              <a:t>       </a:t>
            </a:r>
            <a:r>
              <a:rPr sz="1600">
                <a:sym typeface="+mn-ea"/>
              </a:rPr>
              <a:t>物业还负责科技会堂、报告厅、羽毛球馆</a:t>
            </a:r>
            <a:r>
              <a:rPr lang="zh-CN" sz="1600">
                <a:sym typeface="+mn-ea"/>
              </a:rPr>
              <a:t>的开关门、卫生等</a:t>
            </a:r>
            <a:r>
              <a:rPr sz="1600">
                <a:sym typeface="+mn-ea"/>
              </a:rPr>
              <a:t>各项工作，</a:t>
            </a:r>
            <a:r>
              <a:rPr lang="zh-CN" sz="1600">
                <a:sym typeface="+mn-ea"/>
              </a:rPr>
              <a:t>管理员每次都提前做好各项准备工作保障各场馆的顺利使用。</a:t>
            </a:r>
            <a:endParaRPr lang="en-US" altLang="zh-CN" sz="1600" dirty="0">
              <a:solidFill>
                <a:schemeClr val="tx1"/>
              </a:solidFill>
              <a:latin typeface="+mn-ea"/>
              <a:cs typeface="宋体" panose="02010600030101010101" pitchFamily="2" charset="-122"/>
              <a:sym typeface="+mn-ea"/>
            </a:endParaRPr>
          </a:p>
          <a:p>
            <a:pPr fontAlgn="auto">
              <a:lnSpc>
                <a:spcPct val="150000"/>
              </a:lnSpc>
            </a:pP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3" cstate="screen"/>
          <a:srcRect t="13704" r="-7881" b="6480"/>
          <a:stretch>
            <a:fillRect/>
          </a:stretch>
        </p:blipFill>
        <p:spPr>
          <a:xfrm>
            <a:off x="949325" y="2331085"/>
            <a:ext cx="2146935" cy="3758565"/>
          </a:xfrm>
          <a:prstGeom prst="rect">
            <a:avLst/>
          </a:prstGeom>
        </p:spPr>
      </p:pic>
      <p:pic>
        <p:nvPicPr>
          <p:cNvPr id="5" name="图片 4"/>
          <p:cNvPicPr>
            <a:picLocks noChangeAspect="1"/>
          </p:cNvPicPr>
          <p:nvPr/>
        </p:nvPicPr>
        <p:blipFill>
          <a:blip r:embed="rId4" cstate="screen"/>
          <a:srcRect r="-508" b="29225"/>
          <a:stretch>
            <a:fillRect/>
          </a:stretch>
        </p:blipFill>
        <p:spPr>
          <a:xfrm>
            <a:off x="3405505" y="2330450"/>
            <a:ext cx="2136775" cy="3844925"/>
          </a:xfrm>
          <a:prstGeom prst="rect">
            <a:avLst/>
          </a:prstGeom>
        </p:spPr>
      </p:pic>
      <p:pic>
        <p:nvPicPr>
          <p:cNvPr id="6" name="图片 5"/>
          <p:cNvPicPr>
            <a:picLocks noChangeAspect="1"/>
          </p:cNvPicPr>
          <p:nvPr/>
        </p:nvPicPr>
        <p:blipFill>
          <a:blip r:embed="rId5" cstate="screen"/>
          <a:stretch>
            <a:fillRect/>
          </a:stretch>
        </p:blipFill>
        <p:spPr>
          <a:xfrm>
            <a:off x="5792470" y="2331085"/>
            <a:ext cx="2613660" cy="3844290"/>
          </a:xfrm>
          <a:prstGeom prst="rect">
            <a:avLst/>
          </a:prstGeom>
        </p:spPr>
      </p:pic>
      <p:pic>
        <p:nvPicPr>
          <p:cNvPr id="7" name="图片 6"/>
          <p:cNvPicPr>
            <a:picLocks noChangeAspect="1"/>
          </p:cNvPicPr>
          <p:nvPr/>
        </p:nvPicPr>
        <p:blipFill>
          <a:blip r:embed="rId6" cstate="screen"/>
          <a:stretch>
            <a:fillRect/>
          </a:stretch>
        </p:blipFill>
        <p:spPr>
          <a:xfrm>
            <a:off x="8762365" y="2331085"/>
            <a:ext cx="2733675" cy="3843655"/>
          </a:xfrm>
          <a:prstGeom prst="rect">
            <a:avLst/>
          </a:prstGeom>
        </p:spPr>
      </p:pic>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6409690" y="2455545"/>
            <a:ext cx="2964180" cy="972820"/>
          </a:xfrm>
        </p:spPr>
        <p:txBody>
          <a:bodyPr/>
          <a:lstStyle/>
          <a:p>
            <a:r>
              <a:rPr lang="zh-CN" altLang="en-US"/>
              <a:t>特色活动</a:t>
            </a:r>
            <a:endParaRPr lang="zh-CN" altLang="en-US"/>
          </a:p>
        </p:txBody>
      </p:sp>
      <p:sp>
        <p:nvSpPr>
          <p:cNvPr id="3" name="文本占位符 2"/>
          <p:cNvSpPr>
            <a:spLocks noGrp="1"/>
          </p:cNvSpPr>
          <p:nvPr>
            <p:ph type="body" sz="quarter" idx="13"/>
            <p:custDataLst>
              <p:tags r:id="rId2"/>
            </p:custDataLst>
          </p:nvPr>
        </p:nvSpPr>
        <p:spPr>
          <a:xfrm>
            <a:off x="3136265" y="2778125"/>
            <a:ext cx="1917700" cy="564515"/>
          </a:xfrm>
        </p:spPr>
        <p:txBody>
          <a:bodyPr/>
          <a:lstStyle/>
          <a:p>
            <a:r>
              <a:rPr lang="zh-CN" altLang="en-US"/>
              <a:t>第 五 章</a:t>
            </a:r>
            <a:endParaRPr lang="zh-CN" altLang="en-US"/>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custDataLst>
              <p:tags r:id="rId1"/>
            </p:custDataLst>
          </p:nvPr>
        </p:nvSpPr>
        <p:spPr>
          <a:xfrm>
            <a:off x="631190" y="993140"/>
            <a:ext cx="10800080" cy="459168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r>
              <a:rPr lang="en-US" altLang="zh-CN" sz="1600" dirty="0">
                <a:solidFill>
                  <a:schemeClr val="tx1"/>
                </a:solidFill>
                <a:latin typeface="+mn-ea"/>
                <a:cs typeface="宋体" panose="02010600030101010101" pitchFamily="2" charset="-122"/>
                <a:sym typeface="+mn-ea"/>
              </a:rPr>
              <a:t>      </a:t>
            </a:r>
            <a:r>
              <a:rPr lang="zh-CN" altLang="en-US" sz="1600" dirty="0">
                <a:solidFill>
                  <a:schemeClr val="tx1"/>
                </a:solidFill>
                <a:latin typeface="+mn-ea"/>
                <a:cs typeface="宋体" panose="02010600030101010101" pitchFamily="2" charset="-122"/>
                <a:sym typeface="+mn-ea"/>
              </a:rPr>
              <a:t>公司贯彻学校</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文化育人、师生为本</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的服务理念，注重加强物业与师生员工的共同交流。校庆当天，特举办</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贺校庆，迎端午</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活动，并精心准备了端午节传统礼品香包和五彩手链作为礼物及</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射五毒</a:t>
            </a:r>
            <a:r>
              <a:rPr lang="en-US" altLang="zh-CN" sz="1600" dirty="0">
                <a:solidFill>
                  <a:schemeClr val="tx1"/>
                </a:solidFill>
                <a:latin typeface="+mn-ea"/>
                <a:cs typeface="宋体" panose="02010600030101010101" pitchFamily="2" charset="-122"/>
                <a:sym typeface="+mn-ea"/>
              </a:rPr>
              <a:t>”</a:t>
            </a:r>
            <a:r>
              <a:rPr lang="zh-CN" altLang="en-US" sz="1600" dirty="0">
                <a:solidFill>
                  <a:schemeClr val="tx1"/>
                </a:solidFill>
                <a:latin typeface="+mn-ea"/>
                <a:cs typeface="宋体" panose="02010600030101010101" pitchFamily="2" charset="-122"/>
                <a:sym typeface="+mn-ea"/>
              </a:rPr>
              <a:t>的传统游戏，广大师生员工积极参与，和大家一起分享校庆的喜悦，现场排起长队，热闹非凡，受到师生员工的一致好评！</a:t>
            </a:r>
            <a:endParaRPr lang="en-US" altLang="zh-CN" sz="1600"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2" cstate="screen"/>
          <a:stretch>
            <a:fillRect/>
          </a:stretch>
        </p:blipFill>
        <p:spPr>
          <a:xfrm>
            <a:off x="5942965" y="2458720"/>
            <a:ext cx="4849495" cy="4123690"/>
          </a:xfrm>
          <a:prstGeom prst="rect">
            <a:avLst/>
          </a:prstGeom>
        </p:spPr>
      </p:pic>
      <p:pic>
        <p:nvPicPr>
          <p:cNvPr id="5" name="图片 4"/>
          <p:cNvPicPr>
            <a:picLocks noChangeAspect="1"/>
          </p:cNvPicPr>
          <p:nvPr/>
        </p:nvPicPr>
        <p:blipFill>
          <a:blip r:embed="rId3" cstate="screen"/>
          <a:stretch>
            <a:fillRect/>
          </a:stretch>
        </p:blipFill>
        <p:spPr>
          <a:xfrm>
            <a:off x="905510" y="2458720"/>
            <a:ext cx="4240530" cy="4118610"/>
          </a:xfrm>
          <a:prstGeom prst="rect">
            <a:avLst/>
          </a:prstGeom>
        </p:spPr>
      </p:pic>
      <p:sp>
        <p:nvSpPr>
          <p:cNvPr id="7" name="文本框 6"/>
          <p:cNvSpPr txBox="1"/>
          <p:nvPr/>
        </p:nvSpPr>
        <p:spPr>
          <a:xfrm>
            <a:off x="695960" y="409575"/>
            <a:ext cx="6096000" cy="521970"/>
          </a:xfrm>
          <a:prstGeom prst="rect">
            <a:avLst/>
          </a:prstGeom>
          <a:noFill/>
        </p:spPr>
        <p:txBody>
          <a:bodyPr wrap="square" rtlCol="0" anchor="t">
            <a:spAutoFit/>
          </a:bodyPr>
          <a:lstStyle/>
          <a:p>
            <a:r>
              <a:rPr lang="zh-CN" altLang="en-US" sz="2800" b="1" dirty="0">
                <a:latin typeface="+mn-ea"/>
                <a:cs typeface="宋体" panose="02010600030101010101" pitchFamily="2" charset="-122"/>
                <a:sym typeface="+mn-ea"/>
              </a:rPr>
              <a:t>贺校庆，迎端午</a:t>
            </a:r>
            <a:endParaRPr lang="zh-CN" altLang="en-US" sz="2800" b="1" dirty="0">
              <a:latin typeface="+mn-ea"/>
              <a:cs typeface="宋体" panose="02010600030101010101" pitchFamily="2" charset="-122"/>
              <a:sym typeface="+mn-ea"/>
            </a:endParaRPr>
          </a:p>
        </p:txBody>
      </p:sp>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custDataLst>
              <p:tags r:id="rId1"/>
            </p:custDataLst>
          </p:nvPr>
        </p:nvSpPr>
        <p:spPr>
          <a:xfrm>
            <a:off x="1607185" y="1057275"/>
            <a:ext cx="4190365" cy="75120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r>
              <a:rPr lang="zh-CN" altLang="en-US" sz="2800" b="1" dirty="0">
                <a:solidFill>
                  <a:schemeClr val="tx1"/>
                </a:solidFill>
                <a:latin typeface="+mn-ea"/>
                <a:cs typeface="宋体" panose="02010600030101010101" pitchFamily="2" charset="-122"/>
                <a:sym typeface="+mn-ea"/>
              </a:rPr>
              <a:t>迎接新学期</a:t>
            </a:r>
            <a:endParaRPr lang="zh-CN" altLang="en-US" sz="2800" b="1" dirty="0">
              <a:solidFill>
                <a:schemeClr val="tx1"/>
              </a:solidFill>
              <a:latin typeface="+mn-ea"/>
              <a:cs typeface="宋体" panose="02010600030101010101" pitchFamily="2" charset="-122"/>
              <a:sym typeface="+mn-ea"/>
            </a:endParaRPr>
          </a:p>
        </p:txBody>
      </p:sp>
      <p:pic>
        <p:nvPicPr>
          <p:cNvPr id="2" name="图片 1"/>
          <p:cNvPicPr>
            <a:picLocks noChangeAspect="1"/>
          </p:cNvPicPr>
          <p:nvPr/>
        </p:nvPicPr>
        <p:blipFill>
          <a:blip r:embed="rId2" cstate="screen"/>
          <a:srcRect b="10243"/>
          <a:stretch>
            <a:fillRect/>
          </a:stretch>
        </p:blipFill>
        <p:spPr>
          <a:xfrm>
            <a:off x="1243330" y="2399030"/>
            <a:ext cx="5466715" cy="3583305"/>
          </a:xfrm>
          <a:prstGeom prst="rect">
            <a:avLst/>
          </a:prstGeom>
        </p:spPr>
      </p:pic>
      <p:pic>
        <p:nvPicPr>
          <p:cNvPr id="5" name="图片 4"/>
          <p:cNvPicPr>
            <a:picLocks noChangeAspect="1"/>
          </p:cNvPicPr>
          <p:nvPr/>
        </p:nvPicPr>
        <p:blipFill>
          <a:blip r:embed="rId3" cstate="screen"/>
          <a:srcRect b="27621"/>
          <a:stretch>
            <a:fillRect/>
          </a:stretch>
        </p:blipFill>
        <p:spPr>
          <a:xfrm>
            <a:off x="7169785" y="1461135"/>
            <a:ext cx="3845560" cy="4647565"/>
          </a:xfrm>
          <a:prstGeom prst="rect">
            <a:avLst/>
          </a:prstGeom>
        </p:spPr>
      </p:pic>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庆祝教师节</a:t>
            </a:r>
            <a:endParaRPr lang="zh-CN" altLang="en-US" sz="2800" dirty="0">
              <a:sym typeface="+mn-ea"/>
            </a:endParaRPr>
          </a:p>
        </p:txBody>
      </p:sp>
      <p:sp>
        <p:nvSpPr>
          <p:cNvPr id="4" name="内容占位符 1"/>
          <p:cNvSpPr>
            <a:spLocks noGrp="1"/>
          </p:cNvSpPr>
          <p:nvPr>
            <p:custDataLst>
              <p:tags r:id="rId2"/>
            </p:custDataLst>
          </p:nvPr>
        </p:nvSpPr>
        <p:spPr>
          <a:xfrm>
            <a:off x="695960" y="1583690"/>
            <a:ext cx="10800080" cy="459168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endParaRPr lang="en-US" altLang="zh-CN" sz="1600" dirty="0">
              <a:solidFill>
                <a:schemeClr val="tx1"/>
              </a:solidFill>
              <a:latin typeface="+mn-ea"/>
              <a:cs typeface="宋体" panose="02010600030101010101" pitchFamily="2" charset="-122"/>
              <a:sym typeface="+mn-ea"/>
            </a:endParaRPr>
          </a:p>
        </p:txBody>
      </p:sp>
      <p:sp>
        <p:nvSpPr>
          <p:cNvPr id="2" name="文本框 1"/>
          <p:cNvSpPr txBox="1"/>
          <p:nvPr/>
        </p:nvSpPr>
        <p:spPr>
          <a:xfrm>
            <a:off x="695960" y="1214755"/>
            <a:ext cx="10898505" cy="895985"/>
          </a:xfrm>
          <a:prstGeom prst="rect">
            <a:avLst/>
          </a:prstGeom>
        </p:spPr>
        <p:txBody>
          <a:bodyPr wrap="square">
            <a:noAutofit/>
          </a:bodyPr>
          <a:lstStyle/>
          <a:p>
            <a:pPr indent="0" algn="just" defTabSz="266700" fontAlgn="auto">
              <a:lnSpc>
                <a:spcPts val="2420"/>
              </a:lnSpc>
              <a:spcBef>
                <a:spcPct val="0"/>
              </a:spcBef>
              <a:spcAft>
                <a:spcPct val="0"/>
              </a:spcAft>
            </a:pPr>
            <a:r>
              <a:rPr lang="en-US" altLang="zh-CN" sz="1600" b="0">
                <a:solidFill>
                  <a:srgbClr val="000000"/>
                </a:solidFill>
                <a:latin typeface="宋体" panose="02010600030101010101" pitchFamily="2" charset="-122"/>
                <a:ea typeface="宋体" panose="02010600030101010101" pitchFamily="2" charset="-122"/>
              </a:rPr>
              <a:t>    </a:t>
            </a:r>
            <a:r>
              <a:rPr lang="zh-CN" altLang="en-US" sz="1600" b="0">
                <a:solidFill>
                  <a:srgbClr val="000000"/>
                </a:solidFill>
                <a:latin typeface="宋体" panose="02010600030101010101" pitchFamily="2" charset="-122"/>
                <a:ea typeface="宋体" panose="02010600030101010101" pitchFamily="2" charset="-122"/>
              </a:rPr>
              <a:t>物业为表达对各位老师的尊敬和感激之情，加强与老师的情感交流，营造尊师重道的良好氛围，</a:t>
            </a:r>
            <a:r>
              <a:rPr lang="zh-CN" altLang="en-US" sz="1600">
                <a:solidFill>
                  <a:srgbClr val="000000"/>
                </a:solidFill>
                <a:latin typeface="宋体" panose="02010600030101010101" pitchFamily="2" charset="-122"/>
                <a:ea typeface="宋体" panose="02010600030101010101" pitchFamily="2" charset="-122"/>
                <a:sym typeface="+mn-ea"/>
              </a:rPr>
              <a:t>精心选取了现场制作非遗漆扇作为礼物，</a:t>
            </a:r>
            <a:r>
              <a:rPr lang="en-US" altLang="zh-CN" sz="1600" b="0">
                <a:solidFill>
                  <a:srgbClr val="000000"/>
                </a:solidFill>
                <a:latin typeface="宋体" panose="02010600030101010101" pitchFamily="2" charset="-122"/>
                <a:ea typeface="宋体" panose="02010600030101010101" pitchFamily="2" charset="-122"/>
              </a:rPr>
              <a:t>9</a:t>
            </a:r>
            <a:r>
              <a:rPr lang="zh-CN" altLang="en-US" sz="1600" b="0">
                <a:solidFill>
                  <a:srgbClr val="000000"/>
                </a:solidFill>
                <a:latin typeface="宋体" panose="02010600030101010101" pitchFamily="2" charset="-122"/>
                <a:ea typeface="宋体" panose="02010600030101010101" pitchFamily="2" charset="-122"/>
              </a:rPr>
              <a:t>月</a:t>
            </a:r>
            <a:r>
              <a:rPr lang="en-US" altLang="zh-CN" sz="1600" b="0">
                <a:solidFill>
                  <a:srgbClr val="000000"/>
                </a:solidFill>
                <a:latin typeface="宋体" panose="02010600030101010101" pitchFamily="2" charset="-122"/>
                <a:ea typeface="宋体" panose="02010600030101010101" pitchFamily="2" charset="-122"/>
              </a:rPr>
              <a:t>10</a:t>
            </a:r>
            <a:r>
              <a:rPr lang="zh-CN" altLang="en-US" sz="1600" b="0">
                <a:solidFill>
                  <a:srgbClr val="000000"/>
                </a:solidFill>
                <a:latin typeface="宋体" panose="02010600030101010101" pitchFamily="2" charset="-122"/>
                <a:ea typeface="宋体" panose="02010600030101010101" pitchFamily="2" charset="-122"/>
              </a:rPr>
              <a:t>日教师节活动现场，热闹非凡，参与的老师络绎不绝，受到了各位老师的热烈欢迎，多位老师表达对活动的赞扬，活动取得圆满成功。</a:t>
            </a:r>
            <a:endParaRPr lang="zh-CN" altLang="en-US" sz="1600" b="0">
              <a:solidFill>
                <a:srgbClr val="00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cstate="screen"/>
          <a:stretch>
            <a:fillRect/>
          </a:stretch>
        </p:blipFill>
        <p:spPr>
          <a:xfrm>
            <a:off x="6114415" y="2329180"/>
            <a:ext cx="4107815" cy="4107815"/>
          </a:xfrm>
          <a:prstGeom prst="rect">
            <a:avLst/>
          </a:prstGeom>
        </p:spPr>
      </p:pic>
      <p:pic>
        <p:nvPicPr>
          <p:cNvPr id="6" name="图片 5"/>
          <p:cNvPicPr>
            <a:picLocks noChangeAspect="1"/>
          </p:cNvPicPr>
          <p:nvPr/>
        </p:nvPicPr>
        <p:blipFill>
          <a:blip r:embed="rId4" cstate="screen"/>
          <a:stretch>
            <a:fillRect/>
          </a:stretch>
        </p:blipFill>
        <p:spPr>
          <a:xfrm>
            <a:off x="1203960" y="2328545"/>
            <a:ext cx="4269740" cy="3977640"/>
          </a:xfrm>
          <a:prstGeom prst="rect">
            <a:avLst/>
          </a:prstGeom>
        </p:spPr>
      </p:pic>
    </p:spTree>
    <p:custDataLst>
      <p:tags r:id="rId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5250180" y="2503805"/>
            <a:ext cx="6182360" cy="924560"/>
          </a:xfrm>
        </p:spPr>
        <p:txBody>
          <a:bodyPr/>
          <a:lstStyle/>
          <a:p>
            <a:r>
              <a:rPr lang="zh-CN" altLang="en-US"/>
              <a:t>明年上半年工作计划</a:t>
            </a:r>
            <a:endParaRPr lang="zh-CN" altLang="en-US"/>
          </a:p>
        </p:txBody>
      </p:sp>
      <p:sp>
        <p:nvSpPr>
          <p:cNvPr id="3" name="文本占位符 2"/>
          <p:cNvSpPr>
            <a:spLocks noGrp="1"/>
          </p:cNvSpPr>
          <p:nvPr>
            <p:ph type="body" sz="quarter" idx="13"/>
            <p:custDataLst>
              <p:tags r:id="rId2"/>
            </p:custDataLst>
          </p:nvPr>
        </p:nvSpPr>
        <p:spPr>
          <a:xfrm>
            <a:off x="2915920" y="2816137"/>
            <a:ext cx="1917700" cy="526416"/>
          </a:xfrm>
        </p:spPr>
        <p:txBody>
          <a:bodyPr/>
          <a:lstStyle/>
          <a:p>
            <a:r>
              <a:rPr lang="zh-CN" altLang="en-US"/>
              <a:t>第 六</a:t>
            </a:r>
            <a:r>
              <a:rPr lang="en-US" altLang="zh-CN"/>
              <a:t> </a:t>
            </a:r>
            <a:r>
              <a:rPr lang="zh-CN" altLang="en-US"/>
              <a:t>章</a:t>
            </a:r>
            <a:endParaRPr lang="zh-CN" altLang="en-US"/>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custDataLst>
              <p:tags r:id="rId1"/>
            </p:custDataLst>
          </p:nvPr>
        </p:nvSpPr>
        <p:spPr>
          <a:xfrm>
            <a:off x="695960" y="1583690"/>
            <a:ext cx="10800080" cy="459168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endParaRPr lang="en-US" altLang="zh-CN" sz="1600" dirty="0">
              <a:solidFill>
                <a:schemeClr val="tx1"/>
              </a:solidFill>
              <a:latin typeface="+mn-ea"/>
              <a:cs typeface="宋体" panose="02010600030101010101" pitchFamily="2" charset="-122"/>
              <a:sym typeface="+mn-ea"/>
            </a:endParaRPr>
          </a:p>
        </p:txBody>
      </p:sp>
      <p:sp>
        <p:nvSpPr>
          <p:cNvPr id="2" name="文本框 1"/>
          <p:cNvSpPr txBox="1"/>
          <p:nvPr/>
        </p:nvSpPr>
        <p:spPr>
          <a:xfrm>
            <a:off x="695960" y="1214755"/>
            <a:ext cx="11245850" cy="4587875"/>
          </a:xfrm>
          <a:prstGeom prst="rect">
            <a:avLst/>
          </a:prstGeom>
        </p:spPr>
        <p:txBody>
          <a:bodyPr wrap="square">
            <a:noAutofit/>
          </a:bodyPr>
          <a:lstStyle/>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sym typeface="+mn-ea"/>
              </a:rPr>
              <a:t>1</a:t>
            </a:r>
            <a:r>
              <a:rPr lang="zh-CN" altLang="en-US" sz="2400" dirty="0">
                <a:latin typeface="华文仿宋" panose="02010600040101010101" charset="-122"/>
                <a:ea typeface="华文仿宋" panose="02010600040101010101" charset="-122"/>
                <a:sym typeface="+mn-ea"/>
              </a:rPr>
              <a:t>、</a:t>
            </a:r>
            <a:r>
              <a:rPr lang="zh-CN" altLang="en-US" sz="2400" dirty="0">
                <a:latin typeface="华文仿宋" panose="02010600040101010101" charset="-122"/>
                <a:ea typeface="华文仿宋" panose="02010600040101010101" charset="-122"/>
                <a:cs typeface="华文仿宋" panose="02010600040101010101" charset="-122"/>
                <a:sym typeface="+mn-ea"/>
              </a:rPr>
              <a:t>做好冬季扫雪工作准备，冬季管道防冻防裂的预防保暖工作以及发生冻裂事件的抢修工作。</a:t>
            </a:r>
            <a:endParaRPr lang="zh-CN" altLang="en-US" sz="2400" dirty="0">
              <a:latin typeface="华文仿宋" panose="02010600040101010101" charset="-122"/>
              <a:ea typeface="华文仿宋" panose="02010600040101010101" charset="-122"/>
              <a:cs typeface="华文仿宋" panose="02010600040101010101" charset="-122"/>
              <a:sym typeface="+mn-ea"/>
            </a:endParaRPr>
          </a:p>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cs typeface="华文仿宋" panose="02010600040101010101" charset="-122"/>
                <a:sym typeface="+mn-ea"/>
              </a:rPr>
              <a:t>2</a:t>
            </a:r>
            <a:r>
              <a:rPr lang="zh-CN" altLang="en-US" sz="2400" dirty="0">
                <a:latin typeface="华文仿宋" panose="02010600040101010101" charset="-122"/>
                <a:ea typeface="华文仿宋" panose="02010600040101010101" charset="-122"/>
                <a:cs typeface="华文仿宋" panose="02010600040101010101" charset="-122"/>
                <a:sym typeface="+mn-ea"/>
              </a:rPr>
              <a:t>、做好寒假、春节期间的安全用电，防火防盗、楼宇进出等各项安全管理工作。</a:t>
            </a:r>
            <a:endParaRPr lang="zh-CN" altLang="en-US" sz="2400" dirty="0">
              <a:latin typeface="华文仿宋" panose="02010600040101010101" charset="-122"/>
              <a:ea typeface="华文仿宋" panose="02010600040101010101" charset="-122"/>
              <a:cs typeface="华文仿宋" panose="02010600040101010101" charset="-122"/>
              <a:sym typeface="+mn-ea"/>
            </a:endParaRPr>
          </a:p>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cs typeface="华文仿宋" panose="02010600040101010101" charset="-122"/>
                <a:sym typeface="+mn-ea"/>
              </a:rPr>
              <a:t>3</a:t>
            </a:r>
            <a:r>
              <a:rPr lang="zh-CN" altLang="en-US" sz="2400" dirty="0">
                <a:latin typeface="华文仿宋" panose="02010600040101010101" charset="-122"/>
                <a:ea typeface="华文仿宋" panose="02010600040101010101" charset="-122"/>
                <a:cs typeface="华文仿宋" panose="02010600040101010101" charset="-122"/>
                <a:sym typeface="+mn-ea"/>
              </a:rPr>
              <a:t>、做好</a:t>
            </a:r>
            <a:r>
              <a:rPr lang="en-US" altLang="zh-CN" sz="2400" dirty="0">
                <a:latin typeface="华文仿宋" panose="02010600040101010101" charset="-122"/>
                <a:ea typeface="华文仿宋" panose="02010600040101010101" charset="-122"/>
                <a:cs typeface="华文仿宋" panose="02010600040101010101" charset="-122"/>
                <a:sym typeface="+mn-ea"/>
              </a:rPr>
              <a:t>2025</a:t>
            </a:r>
            <a:r>
              <a:rPr lang="zh-CN" altLang="en-US" sz="2400" dirty="0">
                <a:latin typeface="华文仿宋" panose="02010600040101010101" charset="-122"/>
                <a:ea typeface="华文仿宋" panose="02010600040101010101" charset="-122"/>
                <a:cs typeface="华文仿宋" panose="02010600040101010101" charset="-122"/>
                <a:sym typeface="+mn-ea"/>
              </a:rPr>
              <a:t>年春季绿植、树木的维护、修剪、病虫害防治工作。</a:t>
            </a:r>
            <a:endParaRPr lang="zh-CN" altLang="en-US" sz="2400" dirty="0">
              <a:latin typeface="华文仿宋" panose="02010600040101010101" charset="-122"/>
              <a:ea typeface="华文仿宋" panose="02010600040101010101" charset="-122"/>
              <a:cs typeface="华文仿宋" panose="02010600040101010101" charset="-122"/>
              <a:sym typeface="+mn-ea"/>
            </a:endParaRPr>
          </a:p>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cs typeface="华文仿宋" panose="02010600040101010101" charset="-122"/>
                <a:sym typeface="+mn-ea"/>
              </a:rPr>
              <a:t>4</a:t>
            </a:r>
            <a:r>
              <a:rPr lang="zh-CN" altLang="en-US" sz="2400" dirty="0">
                <a:latin typeface="华文仿宋" panose="02010600040101010101" charset="-122"/>
                <a:ea typeface="华文仿宋" panose="02010600040101010101" charset="-122"/>
                <a:cs typeface="华文仿宋" panose="02010600040101010101" charset="-122"/>
                <a:sym typeface="+mn-ea"/>
              </a:rPr>
              <a:t>、对校园卫生环境进行细化检查，加强检查监督，保障校园有一个良好整洁的环境。</a:t>
            </a:r>
            <a:endParaRPr lang="zh-CN" altLang="en-US" sz="2400" b="1" dirty="0">
              <a:solidFill>
                <a:schemeClr val="accent6"/>
              </a:solidFill>
              <a:latin typeface="微软雅黑" panose="020B0503020204020204" charset="-122"/>
              <a:ea typeface="微软雅黑" panose="020B0503020204020204" charset="-122"/>
            </a:endParaRPr>
          </a:p>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cs typeface="华文仿宋" panose="02010600040101010101" charset="-122"/>
                <a:sym typeface="+mn-ea"/>
              </a:rPr>
              <a:t>5</a:t>
            </a:r>
            <a:r>
              <a:rPr lang="zh-CN" altLang="en-US" sz="2400" dirty="0">
                <a:latin typeface="华文仿宋" panose="02010600040101010101" charset="-122"/>
                <a:ea typeface="华文仿宋" panose="02010600040101010101" charset="-122"/>
                <a:cs typeface="华文仿宋" panose="02010600040101010101" charset="-122"/>
                <a:sym typeface="+mn-ea"/>
              </a:rPr>
              <a:t>、利用寒假期间对水电设施设备进行检查维护，消除隐患，为来年做好充分准备。</a:t>
            </a:r>
            <a:endParaRPr lang="zh-CN" altLang="en-US" sz="2400" dirty="0">
              <a:latin typeface="华文仿宋" panose="02010600040101010101" charset="-122"/>
              <a:ea typeface="华文仿宋" panose="02010600040101010101" charset="-122"/>
              <a:cs typeface="华文仿宋" panose="02010600040101010101" charset="-122"/>
              <a:sym typeface="+mn-ea"/>
            </a:endParaRPr>
          </a:p>
          <a:p>
            <a:pPr indent="0" algn="just" defTabSz="266700" fontAlgn="auto">
              <a:lnSpc>
                <a:spcPts val="3780"/>
              </a:lnSpc>
              <a:spcBef>
                <a:spcPct val="0"/>
              </a:spcBef>
              <a:spcAft>
                <a:spcPct val="0"/>
              </a:spcAft>
            </a:pPr>
            <a:r>
              <a:rPr lang="en-US" altLang="zh-CN" sz="2400" dirty="0">
                <a:latin typeface="华文仿宋" panose="02010600040101010101" charset="-122"/>
                <a:ea typeface="华文仿宋" panose="02010600040101010101" charset="-122"/>
                <a:cs typeface="华文仿宋" panose="02010600040101010101" charset="-122"/>
                <a:sym typeface="+mn-ea"/>
              </a:rPr>
              <a:t>6</a:t>
            </a:r>
            <a:r>
              <a:rPr lang="zh-CN" altLang="en-US" sz="2400" dirty="0">
                <a:latin typeface="华文仿宋" panose="02010600040101010101" charset="-122"/>
                <a:ea typeface="华文仿宋" panose="02010600040101010101" charset="-122"/>
                <a:cs typeface="华文仿宋" panose="02010600040101010101" charset="-122"/>
                <a:sym typeface="+mn-ea"/>
              </a:rPr>
              <a:t>、新的一年要继续加强对员工安全方面业务能力的培训，提高全体员工的安全意识，以及处理突发性安全事件的能力。</a:t>
            </a:r>
            <a:endParaRPr lang="zh-CN" altLang="en-US" sz="2400" dirty="0">
              <a:latin typeface="华文仿宋" panose="02010600040101010101" charset="-122"/>
              <a:ea typeface="华文仿宋" panose="02010600040101010101" charset="-122"/>
              <a:cs typeface="华文仿宋" panose="02010600040101010101" charset="-122"/>
              <a:sym typeface="+mn-ea"/>
            </a:endParaRPr>
          </a:p>
          <a:p>
            <a:pPr marL="0" indent="0" algn="just" defTabSz="266700" fontAlgn="auto">
              <a:lnSpc>
                <a:spcPts val="3780"/>
              </a:lnSpc>
              <a:spcBef>
                <a:spcPct val="0"/>
              </a:spcBef>
              <a:spcAft>
                <a:spcPct val="0"/>
              </a:spcAft>
            </a:pPr>
            <a:endParaRPr lang="zh-CN" altLang="en-US" sz="2400" b="0" dirty="0">
              <a:solidFill>
                <a:srgbClr val="000000"/>
              </a:solidFill>
              <a:latin typeface="华文仿宋" panose="02010600040101010101" charset="-122"/>
              <a:ea typeface="华文仿宋" panose="02010600040101010101" charset="-122"/>
              <a:cs typeface="华文仿宋" panose="02010600040101010101" charset="-122"/>
              <a:sym typeface="+mn-ea"/>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p:txBody>
          <a:bodyPr/>
          <a:lstStyle/>
          <a:p>
            <a:pPr marL="0" indent="0" algn="r">
              <a:lnSpc>
                <a:spcPct val="100000"/>
              </a:lnSpc>
              <a:spcBef>
                <a:spcPts val="0"/>
              </a:spcBef>
              <a:spcAft>
                <a:spcPts val="0"/>
              </a:spcAft>
              <a:buSzPct val="100000"/>
            </a:pPr>
            <a:r>
              <a:rPr lang="zh-CN" altLang="en-US" dirty="0"/>
              <a:t>谢谢！</a:t>
            </a:r>
            <a:endParaRPr lang="zh-CN" altLang="en-US"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6156325" y="2480945"/>
            <a:ext cx="3837305" cy="947420"/>
          </a:xfrm>
        </p:spPr>
        <p:txBody>
          <a:bodyPr/>
          <a:lstStyle/>
          <a:p>
            <a:r>
              <a:rPr dirty="0">
                <a:solidFill>
                  <a:srgbClr val="333333"/>
                </a:solidFill>
                <a:sym typeface="+mn-ea"/>
              </a:rPr>
              <a:t>安保部工作</a:t>
            </a:r>
            <a:endParaRPr lang="zh-CN" altLang="en-US"/>
          </a:p>
        </p:txBody>
      </p:sp>
      <p:sp>
        <p:nvSpPr>
          <p:cNvPr id="3" name="文本占位符 2"/>
          <p:cNvSpPr>
            <a:spLocks noGrp="1"/>
          </p:cNvSpPr>
          <p:nvPr>
            <p:ph type="body" sz="quarter" idx="13"/>
            <p:custDataLst>
              <p:tags r:id="rId2"/>
            </p:custDataLst>
          </p:nvPr>
        </p:nvSpPr>
        <p:spPr>
          <a:xfrm>
            <a:off x="3087370" y="2797810"/>
            <a:ext cx="1971040" cy="554355"/>
          </a:xfrm>
        </p:spPr>
        <p:txBody>
          <a:bodyPr/>
          <a:lstStyle/>
          <a:p>
            <a:r>
              <a:rPr lang="zh-CN" altLang="en-US"/>
              <a:t>第 一 章</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custDataLst>
              <p:tags r:id="rId1"/>
            </p:custDataLst>
          </p:nvPr>
        </p:nvSpPr>
        <p:spPr>
          <a:xfrm>
            <a:off x="544195" y="665480"/>
            <a:ext cx="10800080" cy="1449070"/>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100" dirty="0">
                <a:latin typeface="宋体" panose="02010600030101010101" pitchFamily="2" charset="-122"/>
                <a:cs typeface="宋体" panose="02010600030101010101" pitchFamily="2" charset="-122"/>
                <a:sym typeface="+mn-ea"/>
              </a:rPr>
              <a:t>   </a:t>
            </a:r>
            <a:r>
              <a:rPr lang="en-US" altLang="zh-CN" sz="1500" dirty="0">
                <a:latin typeface="宋体" panose="02010600030101010101" pitchFamily="2" charset="-122"/>
                <a:cs typeface="宋体" panose="02010600030101010101" pitchFamily="2" charset="-122"/>
                <a:sym typeface="+mn-ea"/>
              </a:rPr>
              <a:t> </a:t>
            </a:r>
            <a:r>
              <a:rPr lang="zh-CN" altLang="en-US" sz="1500" dirty="0">
                <a:latin typeface="宋体" panose="02010600030101010101" pitchFamily="2" charset="-122"/>
                <a:cs typeface="宋体" panose="02010600030101010101" pitchFamily="2" charset="-122"/>
                <a:sym typeface="+mn-ea"/>
              </a:rPr>
              <a:t>物业安保主要工作是负责楼宇的安全值守、巡视工作。</a:t>
            </a:r>
            <a:endParaRPr lang="zh-CN" altLang="en-US" sz="1500" dirty="0">
              <a:latin typeface="宋体" panose="02010600030101010101" pitchFamily="2" charset="-122"/>
              <a:cs typeface="宋体" panose="02010600030101010101" pitchFamily="2" charset="-122"/>
              <a:sym typeface="+mn-ea"/>
            </a:endParaRPr>
          </a:p>
          <a:p>
            <a:pPr marL="0" indent="0">
              <a:lnSpc>
                <a:spcPct val="150000"/>
              </a:lnSpc>
              <a:buNone/>
            </a:pPr>
            <a:r>
              <a:rPr lang="zh-CN" altLang="en-US" sz="1500" dirty="0">
                <a:latin typeface="宋体" panose="02010600030101010101" pitchFamily="2" charset="-122"/>
                <a:cs typeface="宋体" panose="02010600030101010101" pitchFamily="2" charset="-122"/>
                <a:sym typeface="+mn-ea"/>
              </a:rPr>
              <a:t> </a:t>
            </a:r>
            <a:r>
              <a:rPr lang="en-US" altLang="zh-CN" sz="1500" dirty="0">
                <a:latin typeface="宋体" panose="02010600030101010101" pitchFamily="2" charset="-122"/>
                <a:cs typeface="宋体" panose="02010600030101010101" pitchFamily="2" charset="-122"/>
                <a:sym typeface="+mn-ea"/>
              </a:rPr>
              <a:t>   </a:t>
            </a:r>
            <a:r>
              <a:rPr lang="zh-CN" altLang="en-US" sz="1500" dirty="0">
                <a:latin typeface="宋体" panose="02010600030101010101" pitchFamily="2" charset="-122"/>
                <a:cs typeface="宋体" panose="02010600030101010101" pitchFamily="2" charset="-122"/>
                <a:sym typeface="+mn-ea"/>
              </a:rPr>
              <a:t>每天需要白天门岗固定值班、晚上巡逻打点制度，</a:t>
            </a:r>
            <a:r>
              <a:rPr lang="zh-CN" altLang="en-US" sz="1500" dirty="0">
                <a:latin typeface="宋体" panose="02010600030101010101" pitchFamily="2" charset="-122"/>
                <a:sym typeface="+mn-ea"/>
              </a:rPr>
              <a:t>包括外来人员登记、教室的开关门、装修施工监督管理、故障报修、楼顶进出等事项，</a:t>
            </a:r>
            <a:r>
              <a:rPr lang="zh-CN" sz="1500" dirty="0">
                <a:latin typeface="宋体" panose="02010600030101010101" pitchFamily="2" charset="-122"/>
                <a:cs typeface="宋体" panose="02010600030101010101" pitchFamily="2" charset="-122"/>
                <a:sym typeface="+mn-ea"/>
              </a:rPr>
              <a:t>值班员</a:t>
            </a:r>
            <a:r>
              <a:rPr sz="1500" dirty="0" err="1">
                <a:latin typeface="宋体" panose="02010600030101010101" pitchFamily="2" charset="-122"/>
                <a:cs typeface="宋体" panose="02010600030101010101" pitchFamily="2" charset="-122"/>
                <a:sym typeface="+mn-ea"/>
              </a:rPr>
              <a:t>每日早晚需在楼宇门口执行早迎晚送</a:t>
            </a:r>
            <a:r>
              <a:rPr lang="zh-CN" sz="1500" dirty="0">
                <a:latin typeface="宋体" panose="02010600030101010101" pitchFamily="2" charset="-122"/>
                <a:cs typeface="宋体" panose="02010600030101010101" pitchFamily="2" charset="-122"/>
                <a:sym typeface="+mn-ea"/>
              </a:rPr>
              <a:t>。</a:t>
            </a:r>
            <a:endParaRPr lang="zh-CN" sz="1500" dirty="0">
              <a:latin typeface="宋体" panose="02010600030101010101" pitchFamily="2" charset="-122"/>
              <a:cs typeface="宋体" panose="02010600030101010101" pitchFamily="2" charset="-122"/>
              <a:sym typeface="+mn-ea"/>
            </a:endParaRPr>
          </a:p>
          <a:p>
            <a:pPr marL="0" indent="0">
              <a:lnSpc>
                <a:spcPct val="150000"/>
              </a:lnSpc>
              <a:buNone/>
            </a:pPr>
            <a:r>
              <a:rPr lang="zh-CN" sz="1500" dirty="0">
                <a:latin typeface="宋体" panose="02010600030101010101" pitchFamily="2" charset="-122"/>
                <a:cs typeface="宋体" panose="02010600030101010101" pitchFamily="2" charset="-122"/>
                <a:sym typeface="+mn-ea"/>
              </a:rPr>
              <a:t> </a:t>
            </a:r>
            <a:r>
              <a:rPr lang="en-US" altLang="zh-CN" sz="1500" dirty="0">
                <a:latin typeface="宋体" panose="02010600030101010101" pitchFamily="2" charset="-122"/>
                <a:cs typeface="宋体" panose="02010600030101010101" pitchFamily="2" charset="-122"/>
                <a:sym typeface="+mn-ea"/>
              </a:rPr>
              <a:t>   </a:t>
            </a:r>
            <a:r>
              <a:rPr lang="zh-CN" altLang="en-US" sz="1500" dirty="0">
                <a:latin typeface="宋体" panose="02010600030101010101" pitchFamily="2" charset="-122"/>
                <a:cs typeface="宋体" panose="02010600030101010101" pitchFamily="2" charset="-122"/>
                <a:sym typeface="+mn-ea"/>
              </a:rPr>
              <a:t>安保人员通过日常巡视及时发现异常情况，有效避免故障的发生，财产的损失。从</a:t>
            </a:r>
            <a:r>
              <a:rPr lang="en-US" altLang="zh-CN" sz="1500" dirty="0">
                <a:latin typeface="宋体" panose="02010600030101010101" pitchFamily="2" charset="-122"/>
                <a:cs typeface="宋体" panose="02010600030101010101" pitchFamily="2" charset="-122"/>
                <a:sym typeface="+mn-ea"/>
              </a:rPr>
              <a:t>6</a:t>
            </a:r>
            <a:r>
              <a:rPr lang="zh-CN" altLang="en-US" sz="1500" dirty="0">
                <a:latin typeface="宋体" panose="02010600030101010101" pitchFamily="2" charset="-122"/>
                <a:cs typeface="宋体" panose="02010600030101010101" pitchFamily="2" charset="-122"/>
                <a:sym typeface="+mn-ea"/>
              </a:rPr>
              <a:t>月到</a:t>
            </a:r>
            <a:r>
              <a:rPr lang="en-US" altLang="zh-CN" sz="1500" dirty="0">
                <a:latin typeface="宋体" panose="02010600030101010101" pitchFamily="2" charset="-122"/>
                <a:cs typeface="宋体" panose="02010600030101010101" pitchFamily="2" charset="-122"/>
                <a:sym typeface="+mn-ea"/>
              </a:rPr>
              <a:t>11</a:t>
            </a:r>
            <a:r>
              <a:rPr lang="zh-CN" altLang="en-US" sz="1500" dirty="0">
                <a:latin typeface="宋体" panose="02010600030101010101" pitchFamily="2" charset="-122"/>
                <a:cs typeface="宋体" panose="02010600030101010101" pitchFamily="2" charset="-122"/>
                <a:sym typeface="+mn-ea"/>
              </a:rPr>
              <a:t>月各楼宇共捡到遗失物品</a:t>
            </a:r>
            <a:r>
              <a:rPr lang="en-US" altLang="zh-CN" sz="1500" dirty="0">
                <a:latin typeface="宋体" panose="02010600030101010101" pitchFamily="2" charset="-122"/>
                <a:cs typeface="宋体" panose="02010600030101010101" pitchFamily="2" charset="-122"/>
                <a:sym typeface="+mn-ea"/>
              </a:rPr>
              <a:t>107</a:t>
            </a:r>
            <a:r>
              <a:rPr lang="zh-CN" altLang="en-US" sz="1500" dirty="0">
                <a:latin typeface="宋体" panose="02010600030101010101" pitchFamily="2" charset="-122"/>
                <a:cs typeface="宋体" panose="02010600030101010101" pitchFamily="2" charset="-122"/>
                <a:sym typeface="+mn-ea"/>
              </a:rPr>
              <a:t>件，接待外来访客</a:t>
            </a:r>
            <a:r>
              <a:rPr lang="en-US" altLang="zh-CN" sz="1500" dirty="0">
                <a:latin typeface="宋体" panose="02010600030101010101" pitchFamily="2" charset="-122"/>
                <a:cs typeface="宋体" panose="02010600030101010101" pitchFamily="2" charset="-122"/>
                <a:sym typeface="+mn-ea"/>
              </a:rPr>
              <a:t>3664</a:t>
            </a:r>
            <a:r>
              <a:rPr lang="zh-CN" altLang="en-US" sz="1500" dirty="0">
                <a:latin typeface="宋体" panose="02010600030101010101" pitchFamily="2" charset="-122"/>
                <a:cs typeface="宋体" panose="02010600030101010101" pitchFamily="2" charset="-122"/>
                <a:sym typeface="+mn-ea"/>
              </a:rPr>
              <a:t>人次。</a:t>
            </a:r>
            <a:endParaRPr lang="zh-CN" altLang="en-US" sz="1000" dirty="0">
              <a:solidFill>
                <a:schemeClr val="tx1"/>
              </a:solidFill>
              <a:latin typeface="宋体" panose="02010600030101010101" pitchFamily="2" charset="-122"/>
              <a:cs typeface="宋体" panose="02010600030101010101" pitchFamily="2" charset="-122"/>
              <a:sym typeface="+mn-ea"/>
            </a:endParaRPr>
          </a:p>
        </p:txBody>
      </p:sp>
      <p:pic>
        <p:nvPicPr>
          <p:cNvPr id="5" name="图片 4"/>
          <p:cNvPicPr>
            <a:picLocks noChangeAspect="1"/>
          </p:cNvPicPr>
          <p:nvPr/>
        </p:nvPicPr>
        <p:blipFill>
          <a:blip r:embed="rId2" cstate="screen"/>
          <a:srcRect t="25522" r="15839"/>
          <a:stretch>
            <a:fillRect/>
          </a:stretch>
        </p:blipFill>
        <p:spPr>
          <a:xfrm>
            <a:off x="1085215" y="2854960"/>
            <a:ext cx="2530475" cy="2987040"/>
          </a:xfrm>
          <a:prstGeom prst="rect">
            <a:avLst/>
          </a:prstGeom>
        </p:spPr>
      </p:pic>
      <p:pic>
        <p:nvPicPr>
          <p:cNvPr id="6" name="图片 5"/>
          <p:cNvPicPr>
            <a:picLocks noChangeAspect="1"/>
          </p:cNvPicPr>
          <p:nvPr/>
        </p:nvPicPr>
        <p:blipFill>
          <a:blip r:embed="rId3" cstate="screen"/>
          <a:stretch>
            <a:fillRect/>
          </a:stretch>
        </p:blipFill>
        <p:spPr>
          <a:xfrm>
            <a:off x="4159250" y="2854960"/>
            <a:ext cx="2602230" cy="2987040"/>
          </a:xfrm>
          <a:prstGeom prst="rect">
            <a:avLst/>
          </a:prstGeom>
        </p:spPr>
      </p:pic>
      <p:pic>
        <p:nvPicPr>
          <p:cNvPr id="7" name="图片 6"/>
          <p:cNvPicPr>
            <a:picLocks noChangeAspect="1"/>
          </p:cNvPicPr>
          <p:nvPr/>
        </p:nvPicPr>
        <p:blipFill>
          <a:blip r:embed="rId4" cstate="screen"/>
          <a:stretch>
            <a:fillRect/>
          </a:stretch>
        </p:blipFill>
        <p:spPr>
          <a:xfrm>
            <a:off x="7633335" y="2854960"/>
            <a:ext cx="2736850" cy="2986405"/>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8055" y="137115"/>
            <a:ext cx="10800000" cy="720000"/>
          </a:xfrm>
        </p:spPr>
        <p:txBody>
          <a:bodyPr/>
          <a:lstStyle/>
          <a:p>
            <a:r>
              <a:rPr lang="zh-CN" altLang="en-US" sz="2800"/>
              <a:t>施工监督管理</a:t>
            </a:r>
            <a:endParaRPr lang="zh-CN" altLang="en-US" sz="2800"/>
          </a:p>
        </p:txBody>
      </p:sp>
      <p:sp>
        <p:nvSpPr>
          <p:cNvPr id="3" name="内容占位符 2"/>
          <p:cNvSpPr>
            <a:spLocks noGrp="1"/>
          </p:cNvSpPr>
          <p:nvPr>
            <p:ph idx="1"/>
          </p:nvPr>
        </p:nvSpPr>
        <p:spPr>
          <a:xfrm>
            <a:off x="695960" y="1128395"/>
            <a:ext cx="10800080" cy="5095240"/>
          </a:xfrm>
        </p:spPr>
        <p:txBody>
          <a:bodyPr/>
          <a:lstStyle/>
          <a:p>
            <a:pPr fontAlgn="auto">
              <a:lnSpc>
                <a:spcPts val="2720"/>
              </a:lnSpc>
            </a:pPr>
            <a:r>
              <a:rPr lang="en-US" altLang="zh-CN" sz="1600" dirty="0"/>
              <a:t>      </a:t>
            </a:r>
            <a:r>
              <a:rPr lang="zh-CN" altLang="en-US" sz="1600" dirty="0"/>
              <a:t>今年暑假期间校区有综合楼、公卫楼卫生间改造、综合楼南边电梯、图书馆楼顶防水等施工。我们每日对施工人员、施工现场进行巡查，尤其是动火施工，必检查施工证、施工现场准备等确保安全施工、文明施工。</a:t>
            </a:r>
            <a:endParaRPr lang="zh-CN" altLang="en-US" sz="1600" dirty="0"/>
          </a:p>
        </p:txBody>
      </p:sp>
      <p:pic>
        <p:nvPicPr>
          <p:cNvPr id="4" name="图片 3"/>
          <p:cNvPicPr>
            <a:picLocks noChangeAspect="1"/>
          </p:cNvPicPr>
          <p:nvPr/>
        </p:nvPicPr>
        <p:blipFill>
          <a:blip r:embed="rId1" cstate="screen"/>
          <a:stretch>
            <a:fillRect/>
          </a:stretch>
        </p:blipFill>
        <p:spPr>
          <a:xfrm>
            <a:off x="1427480" y="2486660"/>
            <a:ext cx="2404110" cy="3210560"/>
          </a:xfrm>
          <a:prstGeom prst="rect">
            <a:avLst/>
          </a:prstGeom>
        </p:spPr>
      </p:pic>
      <p:pic>
        <p:nvPicPr>
          <p:cNvPr id="5" name="图片 4"/>
          <p:cNvPicPr>
            <a:picLocks noChangeAspect="1"/>
          </p:cNvPicPr>
          <p:nvPr/>
        </p:nvPicPr>
        <p:blipFill>
          <a:blip r:embed="rId2" cstate="screen"/>
          <a:stretch>
            <a:fillRect/>
          </a:stretch>
        </p:blipFill>
        <p:spPr>
          <a:xfrm>
            <a:off x="5122545" y="2486660"/>
            <a:ext cx="2325370" cy="3185795"/>
          </a:xfrm>
          <a:prstGeom prst="rect">
            <a:avLst/>
          </a:prstGeom>
        </p:spPr>
      </p:pic>
      <p:pic>
        <p:nvPicPr>
          <p:cNvPr id="6" name="图片 5"/>
          <p:cNvPicPr>
            <a:picLocks noChangeAspect="1"/>
          </p:cNvPicPr>
          <p:nvPr/>
        </p:nvPicPr>
        <p:blipFill>
          <a:blip r:embed="rId3" cstate="screen"/>
          <a:stretch>
            <a:fillRect/>
          </a:stretch>
        </p:blipFill>
        <p:spPr>
          <a:xfrm>
            <a:off x="8738870" y="2486660"/>
            <a:ext cx="2325370" cy="327025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sz="2800" dirty="0">
                <a:sym typeface="+mn-ea"/>
              </a:rPr>
              <a:t>消防安全巡查</a:t>
            </a:r>
            <a:endParaRPr lang="zh-CN" altLang="en-US" sz="2800" dirty="0">
              <a:sym typeface="+mn-ea"/>
            </a:endParaRPr>
          </a:p>
        </p:txBody>
      </p:sp>
      <p:sp>
        <p:nvSpPr>
          <p:cNvPr id="4" name="内容占位符 1"/>
          <p:cNvSpPr>
            <a:spLocks noGrp="1"/>
          </p:cNvSpPr>
          <p:nvPr>
            <p:custDataLst>
              <p:tags r:id="rId2"/>
            </p:custDataLst>
          </p:nvPr>
        </p:nvSpPr>
        <p:spPr>
          <a:xfrm>
            <a:off x="538480" y="2221230"/>
            <a:ext cx="4361180" cy="228790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3120"/>
              </a:lnSpc>
            </a:pPr>
            <a:r>
              <a:rPr lang="en-US" altLang="zh-CN" sz="1600" dirty="0">
                <a:latin typeface="宋体" panose="02010600030101010101" pitchFamily="2" charset="-122"/>
                <a:cs typeface="宋体" panose="02010600030101010101" pitchFamily="2" charset="-122"/>
                <a:sym typeface="+mn-ea"/>
              </a:rPr>
              <a:t>    </a:t>
            </a:r>
            <a:r>
              <a:rPr lang="zh-CN" altLang="en-US" sz="1600" dirty="0">
                <a:latin typeface="宋体" panose="02010600030101010101" pitchFamily="2" charset="-122"/>
                <a:cs typeface="宋体" panose="02010600030101010101" pitchFamily="2" charset="-122"/>
                <a:sym typeface="+mn-ea"/>
              </a:rPr>
              <a:t>值班员还对消防设施实行每日巡查与定期检查相结合的方式，发现问题及时上报维保单位并跟进维修进度，</a:t>
            </a:r>
            <a:r>
              <a:rPr lang="en-US" altLang="zh-CN" sz="1600" dirty="0">
                <a:latin typeface="宋体" panose="02010600030101010101" pitchFamily="2" charset="-122"/>
                <a:cs typeface="宋体" panose="02010600030101010101" pitchFamily="2" charset="-122"/>
                <a:sym typeface="+mn-ea"/>
              </a:rPr>
              <a:t>9</a:t>
            </a:r>
            <a:r>
              <a:rPr lang="zh-CN" altLang="en-US" sz="1600" dirty="0">
                <a:latin typeface="宋体" panose="02010600030101010101" pitchFamily="2" charset="-122"/>
                <a:cs typeface="宋体" panose="02010600030101010101" pitchFamily="2" charset="-122"/>
                <a:sym typeface="+mn-ea"/>
              </a:rPr>
              <a:t>月份配合校区更换了图书馆、公卫楼、文枢楼等楼宇的灭火器，</a:t>
            </a:r>
            <a:r>
              <a:rPr lang="en-US" altLang="zh-CN" sz="1600" dirty="0">
                <a:latin typeface="宋体" panose="02010600030101010101" pitchFamily="2" charset="-122"/>
                <a:cs typeface="宋体" panose="02010600030101010101" pitchFamily="2" charset="-122"/>
                <a:sym typeface="+mn-ea"/>
              </a:rPr>
              <a:t>6</a:t>
            </a:r>
            <a:r>
              <a:rPr lang="zh-CN" altLang="en-US" sz="1600" dirty="0">
                <a:latin typeface="宋体" panose="02010600030101010101" pitchFamily="2" charset="-122"/>
                <a:cs typeface="宋体" panose="02010600030101010101" pitchFamily="2" charset="-122"/>
                <a:sym typeface="+mn-ea"/>
              </a:rPr>
              <a:t>月到</a:t>
            </a:r>
            <a:r>
              <a:rPr lang="en-US" altLang="zh-CN" sz="1600" dirty="0">
                <a:latin typeface="宋体" panose="02010600030101010101" pitchFamily="2" charset="-122"/>
                <a:cs typeface="宋体" panose="02010600030101010101" pitchFamily="2" charset="-122"/>
                <a:sym typeface="+mn-ea"/>
              </a:rPr>
              <a:t>11</a:t>
            </a:r>
            <a:r>
              <a:rPr lang="zh-CN" altLang="en-US" sz="1600" dirty="0">
                <a:latin typeface="宋体" panose="02010600030101010101" pitchFamily="2" charset="-122"/>
                <a:cs typeface="宋体" panose="02010600030101010101" pitchFamily="2" charset="-122"/>
                <a:sym typeface="+mn-ea"/>
              </a:rPr>
              <a:t>月共上报了各类消防设施维修</a:t>
            </a:r>
            <a:r>
              <a:rPr lang="en-US" altLang="zh-CN" sz="1600" dirty="0">
                <a:latin typeface="宋体" panose="02010600030101010101" pitchFamily="2" charset="-122"/>
                <a:cs typeface="宋体" panose="02010600030101010101" pitchFamily="2" charset="-122"/>
                <a:sym typeface="+mn-ea"/>
              </a:rPr>
              <a:t>27</a:t>
            </a:r>
            <a:r>
              <a:rPr lang="zh-CN" altLang="en-US" sz="1600" dirty="0">
                <a:latin typeface="宋体" panose="02010600030101010101" pitchFamily="2" charset="-122"/>
                <a:cs typeface="宋体" panose="02010600030101010101" pitchFamily="2" charset="-122"/>
                <a:sym typeface="+mn-ea"/>
              </a:rPr>
              <a:t>次。</a:t>
            </a:r>
            <a:endParaRPr lang="zh-CN" altLang="en-US" sz="1600" dirty="0">
              <a:latin typeface="宋体" panose="02010600030101010101" pitchFamily="2" charset="-122"/>
              <a:cs typeface="宋体" panose="02010600030101010101" pitchFamily="2" charset="-122"/>
              <a:sym typeface="+mn-ea"/>
            </a:endParaRPr>
          </a:p>
          <a:p>
            <a:pPr fontAlgn="auto">
              <a:lnSpc>
                <a:spcPts val="3120"/>
              </a:lnSpc>
            </a:pPr>
            <a:endParaRPr lang="zh-CN" altLang="en-US" sz="1600" dirty="0">
              <a:solidFill>
                <a:schemeClr val="tx1"/>
              </a:solidFill>
              <a:latin typeface="宋体" panose="02010600030101010101" pitchFamily="2" charset="-122"/>
              <a:cs typeface="宋体" panose="02010600030101010101" pitchFamily="2" charset="-122"/>
              <a:sym typeface="+mn-ea"/>
            </a:endParaRPr>
          </a:p>
        </p:txBody>
      </p:sp>
      <p:sp>
        <p:nvSpPr>
          <p:cNvPr id="2" name="文本框 1"/>
          <p:cNvSpPr txBox="1"/>
          <p:nvPr/>
        </p:nvSpPr>
        <p:spPr>
          <a:xfrm>
            <a:off x="3048000" y="3247390"/>
            <a:ext cx="6096000" cy="363220"/>
          </a:xfrm>
          <a:prstGeom prst="rect">
            <a:avLst/>
          </a:prstGeom>
          <a:noFill/>
        </p:spPr>
        <p:txBody>
          <a:bodyPr wrap="square" rtlCol="0" anchor="t">
            <a:spAutoFit/>
          </a:bodyPr>
          <a:lstStyle/>
          <a:p>
            <a:pPr>
              <a:lnSpc>
                <a:spcPts val="2120"/>
              </a:lnSpc>
            </a:pPr>
            <a:r>
              <a:rPr lang="zh-CN" altLang="en-US" sz="1600" dirty="0">
                <a:latin typeface="宋体" panose="02010600030101010101" pitchFamily="2" charset="-122"/>
                <a:cs typeface="宋体" panose="02010600030101010101" pitchFamily="2" charset="-122"/>
                <a:sym typeface="+mn-ea"/>
              </a:rPr>
              <a:t> </a:t>
            </a:r>
            <a:endParaRPr lang="zh-CN" altLang="en-US" sz="1600" dirty="0">
              <a:latin typeface="宋体" panose="02010600030101010101" pitchFamily="2" charset="-122"/>
              <a:cs typeface="宋体" panose="02010600030101010101" pitchFamily="2" charset="-122"/>
              <a:sym typeface="+mn-ea"/>
            </a:endParaRPr>
          </a:p>
        </p:txBody>
      </p:sp>
      <p:pic>
        <p:nvPicPr>
          <p:cNvPr id="5" name="图片 4"/>
          <p:cNvPicPr>
            <a:picLocks noChangeAspect="1"/>
          </p:cNvPicPr>
          <p:nvPr/>
        </p:nvPicPr>
        <p:blipFill>
          <a:blip r:embed="rId3" cstate="screen"/>
          <a:stretch>
            <a:fillRect/>
          </a:stretch>
        </p:blipFill>
        <p:spPr>
          <a:xfrm>
            <a:off x="6316980" y="960755"/>
            <a:ext cx="2166620" cy="2406650"/>
          </a:xfrm>
          <a:prstGeom prst="rect">
            <a:avLst/>
          </a:prstGeom>
        </p:spPr>
      </p:pic>
      <p:pic>
        <p:nvPicPr>
          <p:cNvPr id="6" name="图片 5"/>
          <p:cNvPicPr>
            <a:picLocks noChangeAspect="1"/>
          </p:cNvPicPr>
          <p:nvPr/>
        </p:nvPicPr>
        <p:blipFill>
          <a:blip r:embed="rId4" cstate="screen"/>
          <a:stretch>
            <a:fillRect/>
          </a:stretch>
        </p:blipFill>
        <p:spPr>
          <a:xfrm>
            <a:off x="8860790" y="960120"/>
            <a:ext cx="1924685" cy="2407285"/>
          </a:xfrm>
          <a:prstGeom prst="rect">
            <a:avLst/>
          </a:prstGeom>
        </p:spPr>
      </p:pic>
      <p:pic>
        <p:nvPicPr>
          <p:cNvPr id="7" name="图片 6"/>
          <p:cNvPicPr>
            <a:picLocks noChangeAspect="1"/>
          </p:cNvPicPr>
          <p:nvPr/>
        </p:nvPicPr>
        <p:blipFill>
          <a:blip r:embed="rId5" cstate="screen"/>
          <a:stretch>
            <a:fillRect/>
          </a:stretch>
        </p:blipFill>
        <p:spPr>
          <a:xfrm>
            <a:off x="8861425" y="3610610"/>
            <a:ext cx="1924050" cy="2329815"/>
          </a:xfrm>
          <a:prstGeom prst="rect">
            <a:avLst/>
          </a:prstGeom>
        </p:spPr>
      </p:pic>
      <p:pic>
        <p:nvPicPr>
          <p:cNvPr id="8" name="图片 7"/>
          <p:cNvPicPr>
            <a:picLocks noChangeAspect="1"/>
          </p:cNvPicPr>
          <p:nvPr/>
        </p:nvPicPr>
        <p:blipFill>
          <a:blip r:embed="rId6" cstate="screen"/>
          <a:stretch>
            <a:fillRect/>
          </a:stretch>
        </p:blipFill>
        <p:spPr>
          <a:xfrm>
            <a:off x="6316980" y="3610610"/>
            <a:ext cx="2166620" cy="2329815"/>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vert="horz" wrap="square" lIns="0" tIns="0" rIns="0" bIns="0" rtlCol="0" anchor="b">
            <a:normAutofit/>
          </a:bodyPr>
          <a:lstStyle/>
          <a:p>
            <a:pPr lvl="0" algn="l">
              <a:buClrTx/>
              <a:buSzTx/>
              <a:buFontTx/>
            </a:pPr>
            <a:r>
              <a:rPr lang="zh-CN" altLang="en-US" dirty="0">
                <a:sym typeface="+mn-ea"/>
              </a:rPr>
              <a:t>消防安全值守</a:t>
            </a:r>
            <a:endParaRPr lang="zh-CN" altLang="en-US" dirty="0">
              <a:sym typeface="+mn-ea"/>
            </a:endParaRPr>
          </a:p>
        </p:txBody>
      </p:sp>
      <p:sp>
        <p:nvSpPr>
          <p:cNvPr id="4" name="内容占位符 1"/>
          <p:cNvSpPr>
            <a:spLocks noGrp="1"/>
          </p:cNvSpPr>
          <p:nvPr>
            <p:custDataLst>
              <p:tags r:id="rId2"/>
            </p:custDataLst>
          </p:nvPr>
        </p:nvSpPr>
        <p:spPr>
          <a:xfrm>
            <a:off x="695960" y="1301750"/>
            <a:ext cx="10800080" cy="1308100"/>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a:solidFill>
                  <a:schemeClr val="tx1"/>
                </a:solidFill>
                <a:latin typeface="宋体" panose="02010600030101010101" pitchFamily="2" charset="-122"/>
                <a:cs typeface="宋体" panose="02010600030101010101" pitchFamily="2" charset="-122"/>
                <a:sym typeface="+mn-ea"/>
              </a:rPr>
              <a:t>    </a:t>
            </a:r>
            <a:r>
              <a:rPr lang="zh-CN" altLang="en-US" sz="1600" dirty="0">
                <a:solidFill>
                  <a:schemeClr val="tx1"/>
                </a:solidFill>
                <a:latin typeface="宋体" panose="02010600030101010101" pitchFamily="2" charset="-122"/>
                <a:cs typeface="宋体" panose="02010600030101010101" pitchFamily="2" charset="-122"/>
                <a:sym typeface="+mn-ea"/>
              </a:rPr>
              <a:t>消防监控室是丁家桥校区各楼宇消防设施设备的监控中心，在保障校区消防安全方面发挥重要的作用，值班人员除了做好</a:t>
            </a:r>
            <a:r>
              <a:rPr lang="en-US" altLang="zh-CN" sz="1600" dirty="0">
                <a:solidFill>
                  <a:schemeClr val="tx1"/>
                </a:solidFill>
                <a:latin typeface="宋体" panose="02010600030101010101" pitchFamily="2" charset="-122"/>
                <a:cs typeface="宋体" panose="02010600030101010101" pitchFamily="2" charset="-122"/>
                <a:sym typeface="+mn-ea"/>
              </a:rPr>
              <a:t>24</a:t>
            </a:r>
            <a:r>
              <a:rPr lang="zh-CN" altLang="en-US" sz="1600" dirty="0">
                <a:solidFill>
                  <a:schemeClr val="tx1"/>
                </a:solidFill>
                <a:latin typeface="宋体" panose="02010600030101010101" pitchFamily="2" charset="-122"/>
                <a:cs typeface="宋体" panose="02010600030101010101" pitchFamily="2" charset="-122"/>
                <a:sym typeface="+mn-ea"/>
              </a:rPr>
              <a:t>小时值班，还要加强消防设备的每日巡视和每月检查。同时还要配合消防维保单位做好消防设施设备的各项检测工作，确保设施设备的完好，运行正常。</a:t>
            </a:r>
            <a:r>
              <a:rPr lang="en-US" altLang="zh-CN" sz="1600" dirty="0">
                <a:solidFill>
                  <a:schemeClr val="tx1"/>
                </a:solidFill>
                <a:latin typeface="宋体" panose="02010600030101010101" pitchFamily="2" charset="-122"/>
                <a:cs typeface="宋体" panose="02010600030101010101" pitchFamily="2" charset="-122"/>
                <a:sym typeface="+mn-ea"/>
              </a:rPr>
              <a:t>6</a:t>
            </a:r>
            <a:r>
              <a:rPr lang="zh-CN" altLang="en-US" sz="1600" dirty="0">
                <a:solidFill>
                  <a:schemeClr val="tx1"/>
                </a:solidFill>
                <a:latin typeface="宋体" panose="02010600030101010101" pitchFamily="2" charset="-122"/>
                <a:cs typeface="宋体" panose="02010600030101010101" pitchFamily="2" charset="-122"/>
                <a:sym typeface="+mn-ea"/>
              </a:rPr>
              <a:t>月到</a:t>
            </a:r>
            <a:r>
              <a:rPr lang="en-US" altLang="zh-CN" sz="1600" dirty="0">
                <a:solidFill>
                  <a:schemeClr val="tx1"/>
                </a:solidFill>
                <a:latin typeface="宋体" panose="02010600030101010101" pitchFamily="2" charset="-122"/>
                <a:cs typeface="宋体" panose="02010600030101010101" pitchFamily="2" charset="-122"/>
                <a:sym typeface="+mn-ea"/>
              </a:rPr>
              <a:t>11</a:t>
            </a:r>
            <a:r>
              <a:rPr lang="zh-CN" altLang="en-US" sz="1600" dirty="0">
                <a:solidFill>
                  <a:schemeClr val="tx1"/>
                </a:solidFill>
                <a:latin typeface="宋体" panose="02010600030101010101" pitchFamily="2" charset="-122"/>
                <a:cs typeface="宋体" panose="02010600030101010101" pitchFamily="2" charset="-122"/>
                <a:sym typeface="+mn-ea"/>
              </a:rPr>
              <a:t>月共处理各类消防报警</a:t>
            </a:r>
            <a:r>
              <a:rPr lang="en-US" altLang="zh-CN" sz="1600" dirty="0">
                <a:solidFill>
                  <a:schemeClr val="tx1"/>
                </a:solidFill>
                <a:latin typeface="宋体" panose="02010600030101010101" pitchFamily="2" charset="-122"/>
                <a:cs typeface="宋体" panose="02010600030101010101" pitchFamily="2" charset="-122"/>
                <a:sym typeface="+mn-ea"/>
              </a:rPr>
              <a:t>45</a:t>
            </a:r>
            <a:r>
              <a:rPr lang="zh-CN" altLang="en-US" sz="1600" dirty="0">
                <a:solidFill>
                  <a:schemeClr val="tx1"/>
                </a:solidFill>
                <a:latin typeface="宋体" panose="02010600030101010101" pitchFamily="2" charset="-122"/>
                <a:cs typeface="宋体" panose="02010600030101010101" pitchFamily="2" charset="-122"/>
                <a:sym typeface="+mn-ea"/>
              </a:rPr>
              <a:t>次。</a:t>
            </a:r>
            <a:endParaRPr lang="zh-CN" altLang="en-US" sz="1600" dirty="0">
              <a:solidFill>
                <a:schemeClr val="tx1"/>
              </a:solidFill>
              <a:latin typeface="宋体" panose="02010600030101010101" pitchFamily="2" charset="-122"/>
              <a:cs typeface="宋体" panose="02010600030101010101" pitchFamily="2" charset="-122"/>
              <a:sym typeface="+mn-ea"/>
            </a:endParaRPr>
          </a:p>
          <a:p>
            <a:pPr>
              <a:lnSpc>
                <a:spcPct val="150000"/>
              </a:lnSpc>
            </a:pPr>
            <a:endParaRPr lang="zh-CN" altLang="en-US" sz="1600" dirty="0">
              <a:solidFill>
                <a:schemeClr val="tx1"/>
              </a:solidFill>
              <a:latin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3" cstate="screen"/>
          <a:srcRect l="4476" r="6538" b="1692"/>
          <a:stretch>
            <a:fillRect/>
          </a:stretch>
        </p:blipFill>
        <p:spPr>
          <a:xfrm>
            <a:off x="925830" y="3117215"/>
            <a:ext cx="2278380" cy="2286635"/>
          </a:xfrm>
          <a:prstGeom prst="rect">
            <a:avLst/>
          </a:prstGeom>
        </p:spPr>
      </p:pic>
      <p:pic>
        <p:nvPicPr>
          <p:cNvPr id="5" name="图片 4"/>
          <p:cNvPicPr>
            <a:picLocks noChangeAspect="1"/>
          </p:cNvPicPr>
          <p:nvPr/>
        </p:nvPicPr>
        <p:blipFill>
          <a:blip r:embed="rId4" cstate="screen"/>
          <a:srcRect t="13229" r="-251"/>
          <a:stretch>
            <a:fillRect/>
          </a:stretch>
        </p:blipFill>
        <p:spPr>
          <a:xfrm>
            <a:off x="3822065" y="3117215"/>
            <a:ext cx="2141855" cy="2286000"/>
          </a:xfrm>
          <a:prstGeom prst="rect">
            <a:avLst/>
          </a:prstGeom>
        </p:spPr>
      </p:pic>
      <p:pic>
        <p:nvPicPr>
          <p:cNvPr id="6" name="图片 5"/>
          <p:cNvPicPr>
            <a:picLocks noChangeAspect="1"/>
          </p:cNvPicPr>
          <p:nvPr/>
        </p:nvPicPr>
        <p:blipFill>
          <a:blip r:embed="rId5" cstate="screen"/>
          <a:srcRect t="22340" r="-5921" b="27584"/>
          <a:stretch>
            <a:fillRect/>
          </a:stretch>
        </p:blipFill>
        <p:spPr>
          <a:xfrm>
            <a:off x="9461500" y="3117215"/>
            <a:ext cx="2158365" cy="2286000"/>
          </a:xfrm>
          <a:prstGeom prst="rect">
            <a:avLst/>
          </a:prstGeom>
        </p:spPr>
      </p:pic>
      <p:pic>
        <p:nvPicPr>
          <p:cNvPr id="7" name="图片 6"/>
          <p:cNvPicPr>
            <a:picLocks noChangeAspect="1"/>
          </p:cNvPicPr>
          <p:nvPr/>
        </p:nvPicPr>
        <p:blipFill>
          <a:blip r:embed="rId6" cstate="screen"/>
          <a:stretch>
            <a:fillRect/>
          </a:stretch>
        </p:blipFill>
        <p:spPr>
          <a:xfrm>
            <a:off x="6740525" y="3117215"/>
            <a:ext cx="2005330" cy="2286000"/>
          </a:xfrm>
          <a:prstGeom prst="rect">
            <a:avLst/>
          </a:prstGeom>
        </p:spPr>
      </p:pic>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322070" y="138385"/>
            <a:ext cx="10800000" cy="720000"/>
          </a:xfrm>
        </p:spPr>
        <p:txBody>
          <a:bodyPr vert="horz" wrap="square" lIns="0" tIns="0" rIns="0" bIns="0" rtlCol="0" anchor="b">
            <a:normAutofit/>
          </a:bodyPr>
          <a:lstStyle/>
          <a:p>
            <a:pPr lvl="0" algn="l">
              <a:buClrTx/>
              <a:buSzTx/>
              <a:buFontTx/>
            </a:pPr>
            <a:r>
              <a:rPr lang="zh-CN" altLang="en-US" sz="2800" dirty="0">
                <a:sym typeface="+mn-ea"/>
              </a:rPr>
              <a:t>消防安全培训</a:t>
            </a:r>
            <a:endParaRPr lang="zh-CN" altLang="en-US" sz="2800" dirty="0">
              <a:sym typeface="+mn-ea"/>
            </a:endParaRPr>
          </a:p>
        </p:txBody>
      </p:sp>
      <p:sp>
        <p:nvSpPr>
          <p:cNvPr id="4" name="内容占位符 1"/>
          <p:cNvSpPr>
            <a:spLocks noGrp="1"/>
          </p:cNvSpPr>
          <p:nvPr>
            <p:custDataLst>
              <p:tags r:id="rId2"/>
            </p:custDataLst>
          </p:nvPr>
        </p:nvSpPr>
        <p:spPr>
          <a:xfrm>
            <a:off x="695960" y="1301750"/>
            <a:ext cx="6031230" cy="1257935"/>
          </a:xfrm>
          <a:prstGeom prst="rect">
            <a:avLst/>
          </a:prstGeom>
        </p:spPr>
        <p:txBody>
          <a:bodyPr vert="horz" wrap="square" lIns="0" tIns="0" rIns="0" bIns="0" rtlCol="0">
            <a:normAutofit fontScale="25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580"/>
              </a:lnSpc>
            </a:pPr>
            <a:r>
              <a:rPr lang="en-US" altLang="zh-CN" sz="1600" dirty="0">
                <a:solidFill>
                  <a:schemeClr val="tx1"/>
                </a:solidFill>
                <a:latin typeface="+mn-ea"/>
                <a:cs typeface="宋体" panose="02010600030101010101" pitchFamily="2" charset="-122"/>
                <a:sym typeface="微软雅黑 Light" panose="020B0502040204020203" charset="-122"/>
              </a:rPr>
              <a:t>       </a:t>
            </a:r>
            <a:r>
              <a:rPr lang="zh-CN" altLang="en-US" sz="5600" dirty="0">
                <a:solidFill>
                  <a:schemeClr val="tx1"/>
                </a:solidFill>
                <a:latin typeface="+mn-ea"/>
                <a:cs typeface="宋体" panose="02010600030101010101" pitchFamily="2" charset="-122"/>
                <a:sym typeface="微软雅黑 Light" panose="020B0502040204020203" charset="-122"/>
              </a:rPr>
              <a:t>消防工作除了日常的监控值守、设备设施巡查外，我们还注重对员工的安全培训，经常组织员工观看培训视频，也多次请消防维保单位对值班员进行消防主机操作和发生紧急情况处置流程等方面的培训，从而</a:t>
            </a:r>
            <a:r>
              <a:rPr lang="zh-CN" altLang="en-US" sz="5600" dirty="0">
                <a:latin typeface="+mn-ea"/>
                <a:cs typeface="宋体" panose="02010600030101010101" pitchFamily="2" charset="-122"/>
                <a:sym typeface="微软雅黑 Light" panose="020B0502040204020203" charset="-122"/>
              </a:rPr>
              <a:t>提高员工的安全意识和对突发事件的处理能力。</a:t>
            </a:r>
            <a:endParaRPr lang="zh-CN" altLang="en-US" sz="5600" dirty="0">
              <a:solidFill>
                <a:schemeClr val="tx1"/>
              </a:solidFill>
              <a:latin typeface="+mn-ea"/>
              <a:cs typeface="宋体" panose="02010600030101010101" pitchFamily="2" charset="-122"/>
              <a:sym typeface="微软雅黑 Light" panose="020B0502040204020203" charset="-122"/>
            </a:endParaRPr>
          </a:p>
        </p:txBody>
      </p:sp>
      <p:pic>
        <p:nvPicPr>
          <p:cNvPr id="2" name="图片 1"/>
          <p:cNvPicPr>
            <a:picLocks noChangeAspect="1"/>
          </p:cNvPicPr>
          <p:nvPr/>
        </p:nvPicPr>
        <p:blipFill>
          <a:blip r:embed="rId3" cstate="screen"/>
          <a:stretch>
            <a:fillRect/>
          </a:stretch>
        </p:blipFill>
        <p:spPr>
          <a:xfrm>
            <a:off x="6966585" y="1301750"/>
            <a:ext cx="4735830" cy="4648200"/>
          </a:xfrm>
          <a:prstGeom prst="rect">
            <a:avLst/>
          </a:prstGeom>
        </p:spPr>
      </p:pic>
      <p:pic>
        <p:nvPicPr>
          <p:cNvPr id="5" name="图片 4"/>
          <p:cNvPicPr>
            <a:picLocks noChangeAspect="1"/>
          </p:cNvPicPr>
          <p:nvPr/>
        </p:nvPicPr>
        <p:blipFill>
          <a:blip r:embed="rId4" cstate="screen"/>
          <a:stretch>
            <a:fillRect/>
          </a:stretch>
        </p:blipFill>
        <p:spPr>
          <a:xfrm>
            <a:off x="735330" y="3178175"/>
            <a:ext cx="2752725" cy="2771775"/>
          </a:xfrm>
          <a:prstGeom prst="rect">
            <a:avLst/>
          </a:prstGeom>
        </p:spPr>
      </p:pic>
      <p:pic>
        <p:nvPicPr>
          <p:cNvPr id="6" name="图片 5"/>
          <p:cNvPicPr>
            <a:picLocks noChangeAspect="1"/>
          </p:cNvPicPr>
          <p:nvPr/>
        </p:nvPicPr>
        <p:blipFill>
          <a:blip r:embed="rId5" cstate="screen"/>
          <a:stretch>
            <a:fillRect/>
          </a:stretch>
        </p:blipFill>
        <p:spPr>
          <a:xfrm>
            <a:off x="4008755" y="3121660"/>
            <a:ext cx="2588260" cy="282829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14_4*l_h_i*1_4_1"/>
  <p:tag name="KSO_WM_TEMPLATE_CATEGORY" val="custom"/>
  <p:tag name="KSO_WM_TEMPLATE_INDEX" val="20230914"/>
  <p:tag name="KSO_WM_UNIT_LAYERLEVEL" val="1_1_1"/>
  <p:tag name="KSO_WM_TAG_VERSION" val="3.0"/>
  <p:tag name="KSO_WM_DIAGRAM_GROUP_CODE" val="l1-1"/>
  <p:tag name="KSO_WM_UNIT_TYPE" val="l_h_i"/>
  <p:tag name="KSO_WM_UNIT_INDEX" val="1_4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914_4*l_h_i*1_4_2"/>
  <p:tag name="KSO_WM_TEMPLATE_CATEGORY" val="custom"/>
  <p:tag name="KSO_WM_TEMPLATE_INDEX" val="20230914"/>
  <p:tag name="KSO_WM_UNIT_LAYERLEVEL" val="1_1_1"/>
  <p:tag name="KSO_WM_TAG_VERSION" val="3.0"/>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p="http://schemas.openxmlformats.org/presentationml/2006/main">
  <p:tag name="KSO_WM_SLIDE_ID" val="custom20230914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914"/>
  <p:tag name="KSO_WM_SLIDE_TYPE" val="contents"/>
  <p:tag name="KSO_WM_SLIDE_SUBTYPE" val="diag"/>
  <p:tag name="KSO_WM_SLIDE_LAYOUT" val="a_l"/>
  <p:tag name="KSO_WM_SLIDE_LAYOUT_CNT" val="1_1"/>
  <p:tag name="KSO_WM_SPECIAL_SOURCE" val="bdnull"/>
  <p:tag name="KSO_WM_DIAGRAM_GROUP_CODE" val="l1-1"/>
  <p:tag name="KSO_WM_SLIDE_DIAGTYPE" val="l"/>
  <p:tag name="KSO_WM_SLIDE_THEME_ID" val="3311903"/>
  <p:tag name="KSO_WM_SLIDE_THEME_NAME" val="小清新渐变风"/>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0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05.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1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07.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 name="RESOURCE_RECORD_KEY" val="{&quot;10&quot;:[19995596],&quot;65&quot;:[20230914]}"/>
</p:tagLst>
</file>

<file path=ppt/tags/tag108.xml><?xml version="1.0" encoding="utf-8"?>
<p:tagLst xmlns:p="http://schemas.openxmlformats.org/presentationml/2006/main">
  <p:tag name="KSO_WM_BEAUTIFY_FLAG" val="#wm#"/>
  <p:tag name="KSO_WM_TEMPLATE_CATEGORY" val="custom"/>
  <p:tag name="KSO_WM_TEMPLATE_INDEX" val="20230914"/>
</p:tagLst>
</file>

<file path=ppt/tags/tag1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11.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14.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17.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23.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26.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1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29.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32.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35.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38.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41.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44.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47.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150.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5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53.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1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56.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59.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6.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62.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65.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68.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71.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74.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7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77.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7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0.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1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83.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86.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8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89.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91.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93.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8*a*1"/>
  <p:tag name="KSO_WM_TEMPLATE_CATEGORY" val="custom"/>
  <p:tag name="KSO_WM_TEMPLATE_INDEX" val="20230914"/>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196.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7*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章节标题"/>
  <p:tag name="KSO_WM_UNIT_TEXT_TYPE" val="1"/>
</p:tagLst>
</file>

<file path=ppt/tags/tag19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14_7*e*1"/>
  <p:tag name="KSO_WM_TEMPLATE_CATEGORY" val="custom"/>
  <p:tag name="KSO_WM_TEMPLATE_INDEX" val="20230914"/>
  <p:tag name="KSO_WM_UNIT_LAYERLEVEL" val="1"/>
  <p:tag name="KSO_WM_TAG_VERSION" val="3.0"/>
  <p:tag name="KSO_WM_BEAUTIFY_FLAG" val="#wm#"/>
  <p:tag name="KSO_WM_UNIT_NOCLEAR" val="0"/>
  <p:tag name="KSO_WM_UNIT_VALUE" val="7"/>
  <p:tag name="KSO_WM_UNIT_TYPE" val="e"/>
  <p:tag name="KSO_WM_UNIT_INDEX" val="1"/>
</p:tagLst>
</file>

<file path=ppt/tags/tag199.xml><?xml version="1.0" encoding="utf-8"?>
<p:tagLst xmlns:p="http://schemas.openxmlformats.org/presentationml/2006/main">
  <p:tag name="KSO_WM_SLIDE_ID" val="custom202309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914"/>
  <p:tag name="KSO_WM_SLIDE_TYPE" val="sectionTitle"/>
  <p:tag name="KSO_WM_SLIDE_SUBTYPE" val="pureTxt"/>
  <p:tag name="KSO_WM_SLIDE_LAYOUT" val="a_e"/>
  <p:tag name="KSO_WM_SLIDE_LAYOUT_CNT" val="1_1"/>
  <p:tag name="KSO_WM_SPECIAL_SOURCE" val="bdnull"/>
  <p:tag name="KSO_WM_SLIDE_CONTENT_AREA" val="{&quot;left&quot;:&quot;168.45&quot;,&quot;top&quot;:&quot;91.9&quot;,&quot;width&quot;:&quot;660.35&quot;,&quot;height&quot;:&quot;315&quot;}"/>
  <p:tag name="KSO_WM_SLIDE_THEME_ID" val="3311903"/>
  <p:tag name="KSO_WM_SLIDE_THEME_NAME" val="小清新渐变风"/>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914_8*f*1"/>
  <p:tag name="KSO_WM_TEMPLATE_CATEGORY" val="custom"/>
  <p:tag name="KSO_WM_TEMPLATE_INDEX" val="20230914"/>
  <p:tag name="KSO_WM_UNIT_LAYERLEVEL" val="1"/>
  <p:tag name="KSO_WM_TAG_VERSION" val="3.0"/>
  <p:tag name="KSO_WM_BEAUTIFY_FLAG" val="#wm#"/>
  <p:tag name="KSO_WM_UNIT_PRESET_TEXT" val="单击此处添加文本"/>
  <p:tag name="KSO_WM_UNIT_TEXT_TYPE" val="1"/>
</p:tagLst>
</file>

<file path=ppt/tags/tag201.xml><?xml version="1.0" encoding="utf-8"?>
<p:tagLst xmlns:p="http://schemas.openxmlformats.org/presentationml/2006/main">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914"/>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2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9*a*1"/>
  <p:tag name="KSO_WM_TEMPLATE_CATEGORY" val="custom"/>
  <p:tag name="KSO_WM_TEMPLATE_INDEX" val="20230914"/>
  <p:tag name="KSO_WM_UNIT_LAYERLEVEL" val="1"/>
  <p:tag name="KSO_WM_TAG_VERSION" val="3.0"/>
  <p:tag name="KSO_WM_BEAUTIFY_FLAG" val="#wm#"/>
  <p:tag name="KSO_WM_UNIT_CONTENT_GROUP_TYPE" val="contentchip"/>
</p:tagLst>
</file>

<file path=ppt/tags/tag203.xml><?xml version="1.0" encoding="utf-8"?>
<p:tagLst xmlns:p="http://schemas.openxmlformats.org/presentationml/2006/main">
  <p:tag name="KSO_WM_SLIDE_ID" val="custom20230914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914"/>
  <p:tag name="KSO_WM_SLIDE_TYPE" val="endPage"/>
  <p:tag name="KSO_WM_SLIDE_SUBTYPE" val="pureTxt"/>
  <p:tag name="KSO_WM_SLIDE_LAYOUT" val="a_f"/>
  <p:tag name="KSO_WM_SLIDE_LAYOUT_CNT" val="1_1"/>
  <p:tag name="KSO_WM_SPECIAL_SOURCE" val="bdnull"/>
  <p:tag name="KSO_WM_SLIDE_CONTENT_AREA" val="{&quot;left&quot;:&quot;238.15&quot;,&quot;top&quot;:&quot;99.8&quot;,&quot;width&quot;:&quot;660.35&quot;,&quot;height&quot;:&quot;315&quot;}"/>
  <p:tag name="KSO_WM_SLIDE_THEME_ID" val="3311903"/>
  <p:tag name="KSO_WM_SLIDE_THEME_NAME" val="小清新渐变风"/>
</p:tagLst>
</file>

<file path=ppt/tags/tag204.xml><?xml version="1.0" encoding="utf-8"?>
<p:tagLst xmlns:p="http://schemas.openxmlformats.org/presentationml/2006/main">
  <p:tag name="RESOURCE_RECORD_KEY" val="{&quot;10&quot;:[19995596],&quot;65&quot;:[20230914]}"/>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24.xml><?xml version="1.0" encoding="utf-8"?>
<p:tagLst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xml><?xml version="1.0" encoding="utf-8"?>
<p:tagLst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Lst>
</file>

<file path=ppt/tags/tag62.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1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0914"/>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CONTENT_GROUP_TYPE" val="titlestyle"/>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914"/>
  <p:tag name="KSO_WM_SPECIAL_SOURCE" val="bdnull"/>
  <p:tag name="KSO_WM_TEMPLATE_THUMBS_INDEX" val="1、9"/>
</p:tagLst>
</file>

<file path=ppt/tags/tag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1*a*1"/>
  <p:tag name="KSO_WM_TEMPLATE_CATEGORY" val="custom"/>
  <p:tag name="KSO_WM_TEMPLATE_INDEX" val="20230914"/>
  <p:tag name="KSO_WM_UNIT_LAYERLEVEL" val="1"/>
  <p:tag name="KSO_WM_TAG_VERSION" val="3.0"/>
  <p:tag name="KSO_WM_BEAUTIFY_FLAG" val="#wm#"/>
  <p:tag name="KSO_WM_UNIT_CONTENT_GROUP_TYPE" val="contentchip"/>
  <p:tag name="KSO_WM_UNIT_PRESET_TEXT" val="单击添加文档标题"/>
  <p:tag name="KSO_WM_UNIT_TEXT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14_1*f*1"/>
  <p:tag name="KSO_WM_TEMPLATE_CATEGORY" val="custom"/>
  <p:tag name="KSO_WM_TEMPLATE_INDEX" val="20230914"/>
  <p:tag name="KSO_WM_UNIT_LAYERLEVEL" val="1"/>
  <p:tag name="KSO_WM_TAG_VERSION" val="3.0"/>
  <p:tag name="KSO_WM_BEAUTIFY_FLAG" val="#wm#"/>
  <p:tag name="KSO_WM_UNIT_SUBTYPE" val="b"/>
  <p:tag name="KSO_WM_UNIT_NOCLEAR" val="0"/>
  <p:tag name="KSO_WM_UNIT_TYPE" val="f"/>
  <p:tag name="KSO_WM_UNIT_INDEX" val="1"/>
  <p:tag name="KSO_WM_UNIT_VALUE" val="8"/>
</p:tagLst>
</file>

<file path=ppt/tags/tag77.xml><?xml version="1.0" encoding="utf-8"?>
<p:tagLst xmlns:p="http://schemas.openxmlformats.org/presentationml/2006/main">
  <p:tag name="KSO_WM_SLIDE_ID" val="custom20230914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914"/>
  <p:tag name="KSO_WM_SLIDE_TYPE" val="title"/>
  <p:tag name="KSO_WM_SLIDE_SUBTYPE" val="pureTxt"/>
  <p:tag name="KSO_WM_SLIDE_LAYOUT" val="a_b_f"/>
  <p:tag name="KSO_WM_SLIDE_LAYOUT_CNT" val="1_1_1"/>
  <p:tag name="KSO_WM_SPECIAL_SOURCE" val="bdnull"/>
  <p:tag name="KSO_WM_TEMPLATE_THUMBS_INDEX" val="1、9"/>
  <p:tag name="KSO_WM_SLIDE_CONTENT_AREA" val="{&quot;left&quot;:&quot;74.4&quot;,&quot;top&quot;:&quot;58.35&quot;,&quot;width&quot;:&quot;660.35&quot;,&quot;height&quot;:&quot;315&quot;}"/>
  <p:tag name="KSO_WM_SLIDE_THEME_ID" val="3311903"/>
  <p:tag name="KSO_WM_SLIDE_THEME_NAME" val="小清新渐变风"/>
</p:tagLst>
</file>

<file path=ppt/tags/tag78.xml><?xml version="1.0" encoding="utf-8"?>
<p:tagLst xmlns:p="http://schemas.openxmlformats.org/presentationml/2006/main">
  <p:tag name="KSO_WM_BEAUTIFY_FLAG" val="#wm#"/>
  <p:tag name="KSO_WM_TEMPLATE_CATEGORY" val="custom"/>
  <p:tag name="KSO_WM_TEMPLATE_INDEX" val="20230914"/>
  <p:tag name="KSO_WM_SLIDE_TYPE" val="text"/>
  <p:tag name="KSO_WM_SLIDE_ID" val="custom20230914_8"/>
  <p:tag name="KSO_WM_TEMPLATE_SUBCATEGORY" val="29"/>
  <p:tag name="KSO_WM_TEMPLATE_MASTER_TYPE" val="0"/>
  <p:tag name="KSO_WM_TEMPLATE_COLOR_TYPE" val="0"/>
  <p:tag name="KSO_WM_SLIDE_ITEM_CNT" val="0"/>
  <p:tag name="KSO_WM_SLIDE_INDEX" val="8"/>
  <p:tag name="KSO_WM_TAG_VERSION" val="3.0"/>
  <p:tag name="KSO_WM_SLIDE_SUBTYPE" val="pureTxt"/>
  <p:tag name="KSO_WM_SLIDE_SIZE" val="850*457"/>
  <p:tag name="KSO_WM_SLIDE_POSITION" val="54*28"/>
  <p:tag name="KSO_WM_SLIDE_LAYOUT" val="a_f"/>
  <p:tag name="KSO_WM_SLIDE_LAYOUT_CNT" val="1_1"/>
  <p:tag name="KSO_WM_SPECIAL_SOURCE" val="bdnull"/>
  <p:tag name="KSO_WM_SLIDE_LAYOUT_NAME" val="标题和内容"/>
</p:tagLst>
</file>

<file path=ppt/tags/tag79.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914_4*a*1"/>
  <p:tag name="KSO_WM_TEMPLATE_CATEGORY" val="custom"/>
  <p:tag name="KSO_WM_TEMPLATE_INDEX" val="20230914"/>
  <p:tag name="KSO_WM_UNIT_LAYERLEVEL" val="1"/>
  <p:tag name="KSO_WM_TAG_VERSION" val="3.0"/>
  <p:tag name="KSO_WM_BEAUTIFY_FLAG" val="#wm#"/>
  <p:tag name="KSO_WM_DIAGRAM_GROUP_CODE" val="l1-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2_1"/>
  <p:tag name="KSO_WM_TEMPLATE_CATEGORY" val="custom"/>
  <p:tag name="KSO_WM_TEMPLATE_INDEX" val="20230914"/>
  <p:tag name="KSO_WM_UNIT_LAYERLEVEL" val="1_1_1"/>
  <p:tag name="KSO_WM_TAG_VERSION" val="3.0"/>
  <p:tag name="KSO_WM_DIAGRAM_GROUP_CODE" val="l1-1"/>
  <p:tag name="KSO_WM_UNIT_TYPE" val="l_h_i"/>
  <p:tag name="KSO_WM_UNIT_INDEX" val="1_2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2_3"/>
  <p:tag name="KSO_WM_TEMPLATE_CATEGORY" val="custom"/>
  <p:tag name="KSO_WM_TEMPLATE_INDEX" val="20230914"/>
  <p:tag name="KSO_WM_UNIT_LAYERLEVEL" val="1_1_1"/>
  <p:tag name="KSO_WM_TAG_VERSION" val="3.0"/>
  <p:tag name="KSO_WM_DIAGRAM_GROUP_CODE" val="l1-1"/>
  <p:tag name="KSO_WM_UNIT_TYPE" val="l_h_i"/>
  <p:tag name="KSO_WM_UNIT_INDEX" val="1_2_3"/>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1,&quot;colorType&quot;:1,&quot;foreColorIndex&quot;:5,&quot;pos&quot;:0,&quot;transparency&quot;:0},{&quot;brightness&quot;:1,&quot;colorType&quot;:1,&quot;foreColorIndex&quot;:5,&quot;pos&quot;:1,&quot;transparency&quot;:0}],&quot;type&quot;:3},&quot;glow&quot;:{&quot;colorType&quot;:0},&quot;line&quot;:{&quot;type&quot;:0},&quot;shadow&quot;:{&quot;brightness&quot;:0.4000000059604645,&quot;colorType&quot;:1,&quot;foreColorIndex&quot;:5,&quot;transparency&quot;:0.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914_4*l_h_i*1_2_2"/>
  <p:tag name="KSO_WM_TEMPLATE_CATEGORY" val="custom"/>
  <p:tag name="KSO_WM_TEMPLATE_INDEX" val="20230914"/>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2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3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1_1"/>
  <p:tag name="KSO_WM_TEMPLATE_CATEGORY" val="custom"/>
  <p:tag name="KSO_WM_TEMPLATE_INDEX" val="20230914"/>
  <p:tag name="KSO_WM_UNIT_LAYERLEVEL" val="1_1_1"/>
  <p:tag name="KSO_WM_TAG_VERSION" val="3.0"/>
  <p:tag name="KSO_WM_DIAGRAM_GROUP_CODE" val="l1-1"/>
  <p:tag name="KSO_WM_UNIT_TYPE" val="l_h_i"/>
  <p:tag name="KSO_WM_UNIT_INDEX" val="1_1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1_3"/>
  <p:tag name="KSO_WM_TEMPLATE_CATEGORY" val="custom"/>
  <p:tag name="KSO_WM_TEMPLATE_INDEX" val="20230914"/>
  <p:tag name="KSO_WM_UNIT_LAYERLEVEL" val="1_1_1"/>
  <p:tag name="KSO_WM_TAG_VERSION" val="3.0"/>
  <p:tag name="KSO_WM_DIAGRAM_GROUP_CODE" val="l1-1"/>
  <p:tag name="KSO_WM_UNIT_TYPE" val="l_h_i"/>
  <p:tag name="KSO_WM_UNIT_INDEX" val="1_1_3"/>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1,&quot;colorType&quot;:1,&quot;foreColorIndex&quot;:5,&quot;pos&quot;:0,&quot;transparency&quot;:0},{&quot;brightness&quot;:1,&quot;colorType&quot;:1,&quot;foreColorIndex&quot;:5,&quot;pos&quot;:1,&quot;transparency&quot;:0}],&quot;type&quot;:3},&quot;glow&quot;:{&quot;colorType&quot;:0},&quot;line&quot;:{&quot;type&quot;:0},&quot;shadow&quot;:{&quot;brightness&quot;:0.4000000059604645,&quot;colorType&quot;:1,&quot;foreColorIndex&quot;:5,&quot;transparency&quot;:0.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914_4*l_h_i*1_1_2"/>
  <p:tag name="KSO_WM_TEMPLATE_CATEGORY" val="custom"/>
  <p:tag name="KSO_WM_TEMPLATE_INDEX" val="20230914"/>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1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8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4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0914_4*i*1"/>
  <p:tag name="KSO_WM_TEMPLATE_CATEGORY" val="custom"/>
  <p:tag name="KSO_WM_TEMPLATE_INDEX" val="20230914"/>
  <p:tag name="KSO_WM_UNIT_LAYERLEVEL" val="1"/>
  <p:tag name="KSO_WM_TAG_VERSION" val="3.0"/>
  <p:tag name="KSO_WM_BEAUTIFY_FLAG" val="#wm#"/>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3_1"/>
  <p:tag name="KSO_WM_TEMPLATE_CATEGORY" val="custom"/>
  <p:tag name="KSO_WM_TEMPLATE_INDEX" val="20230914"/>
  <p:tag name="KSO_WM_UNIT_LAYERLEVEL" val="1_1_1"/>
  <p:tag name="KSO_WM_TAG_VERSION" val="3.0"/>
  <p:tag name="KSO_WM_DIAGRAM_GROUP_CODE" val="l1-1"/>
  <p:tag name="KSO_WM_UNIT_TYPE" val="l_h_i"/>
  <p:tag name="KSO_WM_UNIT_INDEX" val="1_3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3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914_4*l_h_i*1_3_2"/>
  <p:tag name="KSO_WM_TEMPLATE_CATEGORY" val="custom"/>
  <p:tag name="KSO_WM_TEMPLATE_INDEX" val="20230914"/>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14_4*l_h_i*1_4_1"/>
  <p:tag name="KSO_WM_TEMPLATE_CATEGORY" val="custom"/>
  <p:tag name="KSO_WM_TEMPLATE_INDEX" val="20230914"/>
  <p:tag name="KSO_WM_UNIT_LAYERLEVEL" val="1_1_1"/>
  <p:tag name="KSO_WM_TAG_VERSION" val="3.0"/>
  <p:tag name="KSO_WM_DIAGRAM_GROUP_CODE" val="l1-1"/>
  <p:tag name="KSO_WM_UNIT_TYPE" val="l_h_i"/>
  <p:tag name="KSO_WM_UNIT_INDEX" val="1_4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914_4*l_h_i*1_4_2"/>
  <p:tag name="KSO_WM_TEMPLATE_CATEGORY" val="custom"/>
  <p:tag name="KSO_WM_TEMPLATE_INDEX" val="20230914"/>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914"/>
  <p:tag name="KSO_WM_UNIT_LAYERLEVEL" val="1_1_1"/>
  <p:tag name="KSO_WM_TAG_VERSION" val="3.0"/>
  <p:tag name="KSO_WM_BEAUTIFY_FLAG" val="#wm#"/>
  <p:tag name="KSO_WM_DIAGRAM_GROUP_CODE" val="l1-1"/>
  <p:tag name="KSO_WM_UNIT_TYPE" val="l_h_f"/>
  <p:tag name="KSO_WM_UNIT_ID" val="custom20230914_4*l_h_f*1_4_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此处添加文档标题"/>
  <p:tag name="KSO_WM_UNIT_TEXT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14_4*l_h_i*1_4_1"/>
  <p:tag name="KSO_WM_TEMPLATE_CATEGORY" val="custom"/>
  <p:tag name="KSO_WM_TEMPLATE_INDEX" val="20230914"/>
  <p:tag name="KSO_WM_UNIT_LAYERLEVEL" val="1_1_1"/>
  <p:tag name="KSO_WM_TAG_VERSION" val="3.0"/>
  <p:tag name="KSO_WM_DIAGRAM_GROUP_CODE" val="l1-1"/>
  <p:tag name="KSO_WM_UNIT_TYPE" val="l_h_i"/>
  <p:tag name="KSO_WM_UNIT_INDEX" val="1_4_2"/>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9100000262260437,&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4000000059604645,&quot;colorType&quot;:1,&quot;foreColorIndex&quot;:5,&quot;transparency&quot;:0.850000023841857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914_4*l_h_i*1_4_2"/>
  <p:tag name="KSO_WM_TEMPLATE_CATEGORY" val="custom"/>
  <p:tag name="KSO_WM_TEMPLATE_INDEX" val="20230914"/>
  <p:tag name="KSO_WM_UNIT_LAYERLEVEL" val="1_1_1"/>
  <p:tag name="KSO_WM_TAG_VERSION" val="3.0"/>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914_4*l_h_i*1_4_2"/>
  <p:tag name="KSO_WM_TEMPLATE_CATEGORY" val="custom"/>
  <p:tag name="KSO_WM_TEMPLATE_INDEX" val="20230914"/>
  <p:tag name="KSO_WM_UNIT_LAYERLEVEL" val="1_1_1"/>
  <p:tag name="KSO_WM_TAG_VERSION" val="3.0"/>
  <p:tag name="KSO_WM_DIAGRAM_GROUP_CODE" val="l1-1"/>
  <p:tag name="KSO_WM_DIAGRAM_VERSION" val="3"/>
  <p:tag name="KSO_WM_DIAGRAM_MAX_ITEMCNT" val="6"/>
  <p:tag name="KSO_WM_DIAGRAM_MIN_ITEMCNT" val="2"/>
  <p:tag name="KSO_WM_DIAGRAM_VIRTUALLY_FRAME" val="{&quot;height&quot;:301.2499938964844,&quot;left&quot;:322.95,&quot;top&quot;:41.17500305175781,&quot;width&quot;:527.7}"/>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清新渐变风">
  <a:themeElements>
    <a:clrScheme name="自定义 46">
      <a:dk1>
        <a:srgbClr val="000000"/>
      </a:dk1>
      <a:lt1>
        <a:srgbClr val="FFFFFF"/>
      </a:lt1>
      <a:dk2>
        <a:srgbClr val="571D11"/>
      </a:dk2>
      <a:lt2>
        <a:srgbClr val="FCF2F0"/>
      </a:lt2>
      <a:accent1>
        <a:srgbClr val="E8898D"/>
      </a:accent1>
      <a:accent2>
        <a:srgbClr val="71B9F1"/>
      </a:accent2>
      <a:accent3>
        <a:srgbClr val="E18EE4"/>
      </a:accent3>
      <a:accent4>
        <a:srgbClr val="F5B765"/>
      </a:accent4>
      <a:accent5>
        <a:srgbClr val="A095CF"/>
      </a:accent5>
      <a:accent6>
        <a:srgbClr val="CCAA72"/>
      </a:accent6>
      <a:hlink>
        <a:srgbClr val="48A1FA"/>
      </a:hlink>
      <a:folHlink>
        <a:srgbClr val="951C13"/>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3520</Words>
  <Application>WPS 演示</Application>
  <PresentationFormat>宽屏</PresentationFormat>
  <Paragraphs>216</Paragraphs>
  <Slides>39</Slides>
  <Notes>30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39</vt:i4>
      </vt:variant>
    </vt:vector>
  </HeadingPairs>
  <TitlesOfParts>
    <vt:vector size="53" baseType="lpstr">
      <vt:lpstr>Arial</vt:lpstr>
      <vt:lpstr>宋体</vt:lpstr>
      <vt:lpstr>Wingdings</vt:lpstr>
      <vt:lpstr>微软雅黑</vt:lpstr>
      <vt:lpstr>华文新魏</vt:lpstr>
      <vt:lpstr>楷体_GB2312</vt:lpstr>
      <vt:lpstr>微软雅黑 Light</vt:lpstr>
      <vt:lpstr>Arial Unicode MS</vt:lpstr>
      <vt:lpstr>Calibri</vt:lpstr>
      <vt:lpstr>华文仿宋</vt:lpstr>
      <vt:lpstr>仿宋</vt:lpstr>
      <vt:lpstr>新宋体</vt:lpstr>
      <vt:lpstr>WPS</vt:lpstr>
      <vt:lpstr>小清新渐变风</vt:lpstr>
      <vt:lpstr>丁家桥校区物业年终报告</vt:lpstr>
      <vt:lpstr>  南京新鸿运物业服务股份有限公司</vt:lpstr>
      <vt:lpstr>目录</vt:lpstr>
      <vt:lpstr>安保部工作</vt:lpstr>
      <vt:lpstr>PowerPoint 演示文稿</vt:lpstr>
      <vt:lpstr>施工监督管理</vt:lpstr>
      <vt:lpstr>消防安全巡查</vt:lpstr>
      <vt:lpstr>消防安全值守</vt:lpstr>
      <vt:lpstr>消防安全培训</vt:lpstr>
      <vt:lpstr>楼顶环境及设施的维护清理</vt:lpstr>
      <vt:lpstr>突发事件处理案例</vt:lpstr>
      <vt:lpstr>保洁部工作</vt:lpstr>
      <vt:lpstr>楼内环境清洁</vt:lpstr>
      <vt:lpstr>专项清洁，清理</vt:lpstr>
      <vt:lpstr>外环境及建筑小品的清洁</vt:lpstr>
      <vt:lpstr>外环境及建筑小品的清洁</vt:lpstr>
      <vt:lpstr>特殊天气，重大活动的保障性清洁</vt:lpstr>
      <vt:lpstr>特殊天气，重大活动的保障性清洁</vt:lpstr>
      <vt:lpstr>垃圾清运</vt:lpstr>
      <vt:lpstr>绿化工作</vt:lpstr>
      <vt:lpstr>工程部工作</vt:lpstr>
      <vt:lpstr>日常维护，维修</vt:lpstr>
      <vt:lpstr>日常维护，维修</vt:lpstr>
      <vt:lpstr>单项维修、改造</vt:lpstr>
      <vt:lpstr>单项维修、改造</vt:lpstr>
      <vt:lpstr>单项维修、改造</vt:lpstr>
      <vt:lpstr>单项维修、改造</vt:lpstr>
      <vt:lpstr>单项维修、改造</vt:lpstr>
      <vt:lpstr>配电房管理</vt:lpstr>
      <vt:lpstr>客服及各场馆服务</vt:lpstr>
      <vt:lpstr>教务及会务</vt:lpstr>
      <vt:lpstr>场馆管理</vt:lpstr>
      <vt:lpstr>特色活动</vt:lpstr>
      <vt:lpstr>PowerPoint 演示文稿</vt:lpstr>
      <vt:lpstr>PowerPoint 演示文稿</vt:lpstr>
      <vt:lpstr>庆祝教师节</vt:lpstr>
      <vt:lpstr>明年上半年工作计划</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WPS_1654239823</cp:lastModifiedBy>
  <cp:revision>31</cp:revision>
  <dcterms:created xsi:type="dcterms:W3CDTF">2023-08-09T12:44:00Z</dcterms:created>
  <dcterms:modified xsi:type="dcterms:W3CDTF">2024-12-06T02:29:56Z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BA6B495520E849029F5F177ADD4B5912_12</vt:lpwstr>
  </property>
  <property fmtid="{D5CDD505-2E9C-101B-9397-08002B2CF9AE}" pid="3" name="KSOProductBuildVer">
    <vt:lpwstr>2052-12.1.0.19302</vt:lpwstr>
  </property>
</Properties>
</file>