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7"/>
  </p:notesMasterIdLst>
  <p:sldIdLst>
    <p:sldId id="256" r:id="rId3"/>
    <p:sldId id="258" r:id="rId4"/>
    <p:sldId id="335" r:id="rId5"/>
    <p:sldId id="302" r:id="rId6"/>
    <p:sldId id="334" r:id="rId7"/>
    <p:sldId id="303" r:id="rId8"/>
    <p:sldId id="300" r:id="rId9"/>
    <p:sldId id="305" r:id="rId10"/>
    <p:sldId id="307" r:id="rId11"/>
    <p:sldId id="336" r:id="rId12"/>
    <p:sldId id="309" r:id="rId13"/>
    <p:sldId id="311" r:id="rId14"/>
    <p:sldId id="292" r:id="rId15"/>
    <p:sldId id="306" r:id="rId16"/>
    <p:sldId id="315" r:id="rId17"/>
    <p:sldId id="339" r:id="rId18"/>
    <p:sldId id="337" r:id="rId19"/>
    <p:sldId id="316" r:id="rId20"/>
    <p:sldId id="341" r:id="rId21"/>
    <p:sldId id="317" r:id="rId22"/>
    <p:sldId id="332" r:id="rId23"/>
    <p:sldId id="318" r:id="rId24"/>
    <p:sldId id="333" r:id="rId25"/>
    <p:sldId id="291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4" userDrawn="1">
          <p15:clr>
            <a:srgbClr val="A4A3A4"/>
          </p15:clr>
        </p15:guide>
        <p15:guide id="2" pos="38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49" autoAdjust="0"/>
  </p:normalViewPr>
  <p:slideViewPr>
    <p:cSldViewPr snapToGrid="0" showGuides="1">
      <p:cViewPr varScale="1">
        <p:scale>
          <a:sx n="83" d="100"/>
          <a:sy n="83" d="100"/>
        </p:scale>
        <p:origin x="595" y="67"/>
      </p:cViewPr>
      <p:guideLst>
        <p:guide orient="horz" pos="2134"/>
        <p:guide pos="38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B0B0A-7FB2-412B-859F-EC3A8F9B9D13}" type="datetimeFigureOut">
              <a:rPr lang="zh-CN" altLang="en-US" smtClean="0"/>
              <a:t>2023-12-8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F2CE-909D-4581-8BA8-8DCD318820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4463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26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36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7FB5-6D39-4107-BC1A-588064A375B3}" type="datetimeFigureOut">
              <a:rPr lang="zh-CN" altLang="en-US" smtClean="0"/>
              <a:t>2023-12-8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4770-152B-407E-B6FE-91B33E4E01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7FB5-6D39-4107-BC1A-588064A375B3}" type="datetimeFigureOut">
              <a:rPr lang="zh-CN" altLang="en-US" smtClean="0"/>
              <a:t>2023-12-8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4770-152B-407E-B6FE-91B33E4E01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7FB5-6D39-4107-BC1A-588064A375B3}" type="datetimeFigureOut">
              <a:rPr lang="zh-CN" altLang="en-US" smtClean="0"/>
              <a:t>2023-12-8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4770-152B-407E-B6FE-91B33E4E01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6769" y="117399"/>
            <a:ext cx="1701001" cy="676994"/>
          </a:xfrm>
          <a:prstGeom prst="rect">
            <a:avLst/>
          </a:prstGeom>
          <a:noFill/>
        </p:spPr>
        <p:txBody>
          <a:bodyPr wrap="square" lIns="121900" tIns="60949" rIns="121900" bIns="60949" rtlCol="0">
            <a:spAutoFit/>
          </a:bodyPr>
          <a:lstStyle/>
          <a:p>
            <a:r>
              <a:rPr lang="en-US" altLang="zh-CN" sz="3600" b="1" spc="-150" dirty="0">
                <a:solidFill>
                  <a:schemeClr val="accent1"/>
                </a:solidFill>
                <a:effectLst/>
                <a:latin typeface="Arial Black" panose="020B0A04020102020204" pitchFamily="34" charset="0"/>
                <a:ea typeface="微软雅黑" panose="020B0503020204020204" pitchFamily="34" charset="-122"/>
              </a:rPr>
              <a:t>LOGO</a:t>
            </a:r>
            <a:endParaRPr lang="zh-CN" altLang="en-US" sz="3600" b="1" spc="-150" dirty="0">
              <a:solidFill>
                <a:schemeClr val="accent1"/>
              </a:solidFill>
              <a:effectLst/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1561858" y="693329"/>
            <a:ext cx="10630142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lIns="121963" tIns="60981" rIns="121963" bIns="6098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DF659192-60C8-49F5-94DF-1E29C3FCC85C}" type="datetimeFigureOut">
              <a:rPr lang="zh-CN" altLang="en-US" smtClean="0"/>
              <a:t>2023-12-8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 lIns="121963" tIns="60981" rIns="121963" bIns="60981"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EB730883-2733-4EB0-9793-894FF9D501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DF659192-60C8-49F5-94DF-1E29C3FCC85C}" type="datetimeFigureOut">
              <a:rPr lang="zh-CN" altLang="en-US" smtClean="0"/>
              <a:t>2023-12-8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 lIns="121963" tIns="60981" rIns="121963" bIns="60981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EB730883-2733-4EB0-9793-894FF9D501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  <a:prstGeom prst="rect">
            <a:avLst/>
          </a:prstGeom>
        </p:spPr>
        <p:txBody>
          <a:bodyPr lIns="121963" tIns="60981" rIns="121963" bIns="60981"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6" cy="5853114"/>
          </a:xfrm>
          <a:prstGeom prst="rect">
            <a:avLst/>
          </a:prstGeom>
        </p:spPr>
        <p:txBody>
          <a:bodyPr lIns="121963" tIns="60981" rIns="121963" bIns="60981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  <a:prstGeom prst="rect">
            <a:avLst/>
          </a:prstGeom>
        </p:spPr>
        <p:txBody>
          <a:bodyPr lIns="121963" tIns="60981" rIns="121963" bIns="60981"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8800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6565" indent="0">
              <a:buNone/>
              <a:defRPr sz="1200"/>
            </a:lvl8pPr>
            <a:lvl9pPr marL="487616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DF659192-60C8-49F5-94DF-1E29C3FCC85C}" type="datetimeFigureOut">
              <a:rPr lang="zh-CN" altLang="en-US" smtClean="0"/>
              <a:t>2023-12-8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 lIns="121963" tIns="60981" rIns="121963" bIns="60981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EB730883-2733-4EB0-9793-894FF9D501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lIns="121963" tIns="60981" rIns="121963" bIns="60981"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121963" tIns="60981" rIns="121963" bIns="60981"/>
          <a:lstStyle>
            <a:lvl1pPr marL="0" indent="0">
              <a:buNone/>
              <a:defRPr sz="4300"/>
            </a:lvl1pPr>
            <a:lvl2pPr marL="609600" indent="0">
              <a:buNone/>
              <a:defRPr sz="3700"/>
            </a:lvl2pPr>
            <a:lvl3pPr marL="1219200" indent="0">
              <a:buNone/>
              <a:defRPr sz="3200"/>
            </a:lvl3pPr>
            <a:lvl4pPr marL="1828800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6565" indent="0">
              <a:buNone/>
              <a:defRPr sz="2700"/>
            </a:lvl8pPr>
            <a:lvl9pPr marL="4876165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 lIns="121963" tIns="60981" rIns="121963" bIns="60981"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8800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6565" indent="0">
              <a:buNone/>
              <a:defRPr sz="1200"/>
            </a:lvl8pPr>
            <a:lvl9pPr marL="487616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DF659192-60C8-49F5-94DF-1E29C3FCC85C}" type="datetimeFigureOut">
              <a:rPr lang="zh-CN" altLang="en-US" smtClean="0"/>
              <a:t>2023-12-8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 lIns="121963" tIns="60981" rIns="121963" bIns="60981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EB730883-2733-4EB0-9793-894FF9D501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lIns="121963" tIns="60981" rIns="121963" bIns="6098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 lIns="121963" tIns="60981" rIns="121963" bIns="609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DF659192-60C8-49F5-94DF-1E29C3FCC85C}" type="datetimeFigureOut">
              <a:rPr lang="zh-CN" altLang="en-US" smtClean="0"/>
              <a:t>2023-12-8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 lIns="121963" tIns="60981" rIns="121963" bIns="60981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EB730883-2733-4EB0-9793-894FF9D501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1" y="206375"/>
            <a:ext cx="2743200" cy="4387851"/>
          </a:xfrm>
          <a:prstGeom prst="rect">
            <a:avLst/>
          </a:prstGeom>
        </p:spPr>
        <p:txBody>
          <a:bodyPr vert="eaVert" lIns="121963" tIns="60981" rIns="121963" bIns="6098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  <a:prstGeom prst="rect">
            <a:avLst/>
          </a:prstGeom>
        </p:spPr>
        <p:txBody>
          <a:bodyPr vert="eaVert" lIns="121963" tIns="60981" rIns="121963" bIns="609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DF659192-60C8-49F5-94DF-1E29C3FCC85C}" type="datetimeFigureOut">
              <a:rPr lang="zh-CN" altLang="en-US" smtClean="0"/>
              <a:t>2023-12-8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 lIns="121963" tIns="60981" rIns="121963" bIns="60981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EB730883-2733-4EB0-9793-894FF9D501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7FB5-6D39-4107-BC1A-588064A375B3}" type="datetimeFigureOut">
              <a:rPr lang="zh-CN" altLang="en-US" smtClean="0"/>
              <a:t>2023-12-8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4770-152B-407E-B6FE-91B33E4E01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桌面文件\ppt底图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39" y="3177"/>
            <a:ext cx="12304504" cy="685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 userDrawn="1"/>
        </p:nvSpPr>
        <p:spPr>
          <a:xfrm>
            <a:off x="-19361" y="0"/>
            <a:ext cx="12304825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0000">
                <a:schemeClr val="bg1">
                  <a:alpha val="0"/>
                </a:schemeClr>
              </a:gs>
              <a:gs pos="98000">
                <a:schemeClr val="tx1">
                  <a:alpha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8" tIns="45693" rIns="91388" bIns="45693" anchor="ctr"/>
          <a:lstStyle/>
          <a:p>
            <a:pPr algn="ctr" eaLnBrk="0" hangingPunct="0">
              <a:defRPr/>
            </a:pPr>
            <a:endParaRPr lang="zh-CN" altLang="en-US" sz="180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lIns="91472" tIns="45736" rIns="91472" bIns="4573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lIns="91472" tIns="45736" rIns="91472" bIns="4573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91472" tIns="45736" rIns="91472" bIns="45736"/>
          <a:lstStyle/>
          <a:p>
            <a:fld id="{530820CF-B880-4189-942D-D702A7CBA730}" type="datetimeFigureOut">
              <a:rPr lang="zh-CN" altLang="en-US" smtClean="0"/>
              <a:t>2023-12-8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lIns="91472" tIns="45736" rIns="91472" bIns="45736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1" y="6356350"/>
            <a:ext cx="2743200" cy="365125"/>
          </a:xfrm>
          <a:prstGeom prst="rect">
            <a:avLst/>
          </a:prstGeom>
        </p:spPr>
        <p:txBody>
          <a:bodyPr lIns="91472" tIns="45736" rIns="91472" bIns="45736"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7FB5-6D39-4107-BC1A-588064A375B3}" type="datetimeFigureOut">
              <a:rPr lang="zh-CN" altLang="en-US" smtClean="0"/>
              <a:t>2023-12-8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4770-152B-407E-B6FE-91B33E4E01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7FB5-6D39-4107-BC1A-588064A375B3}" type="datetimeFigureOut">
              <a:rPr lang="zh-CN" altLang="en-US" smtClean="0"/>
              <a:t>2023-12-8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4770-152B-407E-B6FE-91B33E4E01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7FB5-6D39-4107-BC1A-588064A375B3}" type="datetimeFigureOut">
              <a:rPr lang="zh-CN" altLang="en-US" smtClean="0"/>
              <a:t>2023-12-8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4770-152B-407E-B6FE-91B33E4E01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7FB5-6D39-4107-BC1A-588064A375B3}" type="datetimeFigureOut">
              <a:rPr lang="zh-CN" altLang="en-US" smtClean="0"/>
              <a:t>2023-12-8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4770-152B-407E-B6FE-91B33E4E01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7FB5-6D39-4107-BC1A-588064A375B3}" type="datetimeFigureOut">
              <a:rPr lang="zh-CN" altLang="en-US" smtClean="0"/>
              <a:t>2023-12-8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4770-152B-407E-B6FE-91B33E4E01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7FB5-6D39-4107-BC1A-588064A375B3}" type="datetimeFigureOut">
              <a:rPr lang="zh-CN" altLang="en-US" smtClean="0"/>
              <a:t>2023-12-8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4770-152B-407E-B6FE-91B33E4E01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7FB5-6D39-4107-BC1A-588064A375B3}" type="datetimeFigureOut">
              <a:rPr lang="zh-CN" altLang="en-US" smtClean="0"/>
              <a:t>2023-12-8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4770-152B-407E-B6FE-91B33E4E01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0"/>
            <a:r>
              <a:rPr lang="zh-CN" altLang="en-US"/>
              <a:t>第二级</a:t>
            </a:r>
          </a:p>
          <a:p>
            <a:pPr lvl="0"/>
            <a:r>
              <a:rPr lang="zh-CN" altLang="en-US"/>
              <a:t>第三级</a:t>
            </a:r>
          </a:p>
          <a:p>
            <a:pPr lvl="0"/>
            <a:r>
              <a:rPr lang="zh-CN" altLang="en-US"/>
              <a:t>第四级</a:t>
            </a:r>
          </a:p>
          <a:p>
            <a:pPr lvl="0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2019/1/14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‹#›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1219200" rtl="0" eaLnBrk="1" latinLnBrk="0" hangingPunct="1">
        <a:spcBef>
          <a:spcPct val="0"/>
        </a:spcBef>
        <a:buNone/>
        <a:defRPr sz="58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emf"/><Relationship Id="rId4" Type="http://schemas.openxmlformats.org/officeDocument/2006/relationships/package" Target="../embeddings/Microsoft_Excel____.xls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" y="1784"/>
            <a:ext cx="12187299" cy="6857071"/>
          </a:xfrm>
          <a:prstGeom prst="rect">
            <a:avLst/>
          </a:prstGeom>
        </p:spPr>
      </p:pic>
      <p:cxnSp>
        <p:nvCxnSpPr>
          <p:cNvPr id="25" name="直接连接符 24"/>
          <p:cNvCxnSpPr/>
          <p:nvPr/>
        </p:nvCxnSpPr>
        <p:spPr>
          <a:xfrm>
            <a:off x="5324449" y="4388829"/>
            <a:ext cx="6025774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270809" y="5828573"/>
            <a:ext cx="1931670" cy="412750"/>
          </a:xfrm>
          <a:prstGeom prst="rect">
            <a:avLst/>
          </a:prstGeom>
          <a:noFill/>
        </p:spPr>
        <p:txBody>
          <a:bodyPr wrap="none" lIns="121854" tIns="60926" rIns="121854" bIns="60926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1219200"/>
            <a:r>
              <a:rPr lang="zh-CN" altLang="en-US" sz="19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汇报人：张小伟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227955" y="2817495"/>
            <a:ext cx="6307455" cy="1225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dirty="0"/>
              <a:t> </a:t>
            </a:r>
            <a:r>
              <a:rPr lang="en-US" altLang="zh-CN" sz="4000" dirty="0">
                <a:latin typeface="+mn-ea"/>
                <a:cs typeface="+mn-ea"/>
              </a:rPr>
              <a:t> </a:t>
            </a:r>
            <a:r>
              <a:rPr lang="en-US" altLang="zh-CN" sz="4000" b="1" dirty="0">
                <a:latin typeface="+mn-ea"/>
                <a:cs typeface="+mn-ea"/>
              </a:rPr>
              <a:t>  </a:t>
            </a:r>
            <a:r>
              <a:rPr lang="zh-CN" altLang="en-US" sz="5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四牌楼物业服务</a:t>
            </a:r>
          </a:p>
          <a:p>
            <a:r>
              <a:rPr lang="en-US" altLang="zh-CN" sz="50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2023</a:t>
            </a:r>
            <a:r>
              <a:rPr lang="zh-CN" altLang="en-US" sz="5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</a:t>
            </a:r>
            <a:r>
              <a:rPr lang="zh-CN" altLang="en-US" sz="50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半</a:t>
            </a:r>
            <a:r>
              <a:rPr lang="zh-CN" altLang="en-US" sz="5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年工作汇报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"/>
          <p:cNvSpPr txBox="1"/>
          <p:nvPr/>
        </p:nvSpPr>
        <p:spPr>
          <a:xfrm>
            <a:off x="1307465" y="171450"/>
            <a:ext cx="51733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zh-CN" altLang="en-US" sz="2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常规工作</a:t>
            </a:r>
            <a:r>
              <a:rPr lang="en-US" altLang="zh-CN" sz="2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其他工作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851418" y="1316558"/>
            <a:ext cx="5382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做好报纸、邮件、机要文件的收发工作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7347" y="985652"/>
            <a:ext cx="3711535" cy="494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829699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"/>
          <p:cNvSpPr txBox="1"/>
          <p:nvPr/>
        </p:nvSpPr>
        <p:spPr>
          <a:xfrm>
            <a:off x="1307465" y="171450"/>
            <a:ext cx="51733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zh-CN" altLang="en-US" sz="2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常规工作</a:t>
            </a:r>
            <a:r>
              <a:rPr lang="en-US" altLang="zh-CN" sz="2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其他工作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72894" y="911841"/>
            <a:ext cx="3750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做好校园环境日常服务保障工作</a:t>
            </a:r>
            <a:endParaRPr lang="zh-CN" altLang="en-US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协助绿物办做好校园绿化监管工作</a:t>
            </a:r>
            <a:endParaRPr lang="zh-CN" altLang="en-US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8261" y="911841"/>
            <a:ext cx="2468901" cy="534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G:\Desktop\物业服务中心\2023\工作照片\2023下半年\9月21日校园环境保障\a2d16161c9d4701d0cf39ac0e25697f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2808" y="911841"/>
            <a:ext cx="4025188" cy="301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088" y="4037610"/>
            <a:ext cx="4049908" cy="227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"/>
          <p:cNvSpPr txBox="1"/>
          <p:nvPr/>
        </p:nvSpPr>
        <p:spPr>
          <a:xfrm>
            <a:off x="1307465" y="171450"/>
            <a:ext cx="51733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zh-CN" altLang="en-US" sz="2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常规工作</a:t>
            </a:r>
            <a:r>
              <a:rPr lang="en-US" altLang="zh-CN" sz="2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其他工作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813758" y="4532386"/>
            <a:ext cx="10480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做好会场的服务保障</a:t>
            </a:r>
            <a:r>
              <a:rPr lang="zh-CN" altLang="en-US" sz="2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工作，下半年共计接待会务服务 </a:t>
            </a:r>
            <a:r>
              <a:rPr lang="en-US" altLang="zh-CN" sz="2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700</a:t>
            </a:r>
            <a:r>
              <a:rPr lang="zh-CN" altLang="en-US" sz="2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余场次，由于很多会务安排在晚上和周末，会务人员经常需要加班来保障会务活动顺利进行。</a:t>
            </a:r>
            <a:endParaRPr lang="zh-CN" altLang="en-US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219" name="Picture 3" descr="G:\Desktop\物业服务中心\2023\工作照片\2023下半年\10月14、15日大礼堂会务\3e085f84e9f18934bfe97127702b4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895" y="1176400"/>
            <a:ext cx="4965067" cy="279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G:\Desktop\物业服务中心\2023\工作照片\2023下半年\10月14、15日大礼堂会务\fcb546f031b90edff0ed78be3a29cf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9548" y="1176400"/>
            <a:ext cx="4965066" cy="279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992"/>
            <a:ext cx="3720973" cy="6856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7" name="圆角矩形 66"/>
          <p:cNvSpPr/>
          <p:nvPr/>
        </p:nvSpPr>
        <p:spPr>
          <a:xfrm>
            <a:off x="5779725" y="1994903"/>
            <a:ext cx="512660" cy="5112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9" tIns="60914" rIns="121829" bIns="60914" anchor="ctr"/>
          <a:lstStyle/>
          <a:p>
            <a:pPr algn="ctr" defTabSz="1219200">
              <a:defRPr/>
            </a:pPr>
            <a:r>
              <a:rPr lang="en-US" altLang="zh-CN" sz="3600">
                <a:solidFill>
                  <a:prstClr val="white"/>
                </a:solidFill>
                <a:latin typeface="Calibri" panose="020F0502020204030204"/>
                <a:ea typeface="Arial Unicode MS" panose="020B0604020202020204" pitchFamily="34" charset="-122"/>
                <a:cs typeface="Arial Unicode MS" panose="020B0604020202020204" pitchFamily="34" charset="-122"/>
              </a:rPr>
              <a:t>1</a:t>
            </a:r>
            <a:endParaRPr lang="zh-CN" altLang="en-US" sz="3600" dirty="0">
              <a:solidFill>
                <a:prstClr val="white"/>
              </a:solidFill>
              <a:latin typeface="Calibri" panose="020F0502020204030204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6660780" y="1994902"/>
            <a:ext cx="3740032" cy="511238"/>
            <a:chOff x="6339097" y="1573726"/>
            <a:chExt cx="3744416" cy="511504"/>
          </a:xfrm>
        </p:grpSpPr>
        <p:sp>
          <p:nvSpPr>
            <p:cNvPr id="69" name="圆角矩形 68"/>
            <p:cNvSpPr/>
            <p:nvPr/>
          </p:nvSpPr>
          <p:spPr>
            <a:xfrm>
              <a:off x="6339097" y="1573726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7" tIns="60948" rIns="121897" bIns="60948" anchor="ctr"/>
            <a:lstStyle/>
            <a:p>
              <a:pPr algn="ctr" defTabSz="1219200">
                <a:defRPr/>
              </a:pPr>
              <a:endParaRPr lang="zh-CN" altLang="en-US" sz="3600" dirty="0">
                <a:solidFill>
                  <a:prstClr val="white"/>
                </a:solidFill>
                <a:latin typeface="Calibri" panose="020F0502020204030204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6723350" y="1614014"/>
              <a:ext cx="2653075" cy="428213"/>
            </a:xfrm>
            <a:prstGeom prst="rect">
              <a:avLst/>
            </a:prstGeom>
          </p:spPr>
          <p:txBody>
            <a:bodyPr wrap="square" lIns="121897" tIns="60948" rIns="121897" bIns="60948">
              <a:spAutoFit/>
            </a:bodyPr>
            <a:lstStyle/>
            <a:p>
              <a:pPr defTabSz="1219200">
                <a:defRPr/>
              </a:pPr>
              <a:r>
                <a:rPr lang="zh-CN" altLang="en-US" sz="2000" b="1" kern="1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常规工作</a:t>
              </a:r>
            </a:p>
          </p:txBody>
        </p:sp>
      </p:grpSp>
      <p:sp>
        <p:nvSpPr>
          <p:cNvPr id="71" name="圆角矩形 70"/>
          <p:cNvSpPr/>
          <p:nvPr/>
        </p:nvSpPr>
        <p:spPr>
          <a:xfrm>
            <a:off x="5779725" y="2830920"/>
            <a:ext cx="512660" cy="5112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9" tIns="60914" rIns="121829" bIns="60914" anchor="ctr"/>
          <a:lstStyle/>
          <a:p>
            <a:pPr algn="ctr" defTabSz="1219200">
              <a:defRPr/>
            </a:pPr>
            <a:r>
              <a:rPr lang="en-US" altLang="zh-CN" sz="3600">
                <a:solidFill>
                  <a:prstClr val="white"/>
                </a:solidFill>
                <a:latin typeface="Calibri" panose="020F0502020204030204"/>
                <a:ea typeface="Arial Unicode MS" panose="020B0604020202020204" pitchFamily="34" charset="-122"/>
                <a:cs typeface="Arial Unicode MS" panose="020B0604020202020204" pitchFamily="34" charset="-122"/>
              </a:rPr>
              <a:t>2</a:t>
            </a:r>
            <a:endParaRPr lang="zh-CN" altLang="en-US" sz="3600" dirty="0">
              <a:solidFill>
                <a:prstClr val="white"/>
              </a:solidFill>
              <a:latin typeface="Calibri" panose="020F0502020204030204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6636911" y="2830920"/>
            <a:ext cx="3740032" cy="511238"/>
            <a:chOff x="6315199" y="2410178"/>
            <a:chExt cx="3744416" cy="511504"/>
          </a:xfrm>
        </p:grpSpPr>
        <p:sp>
          <p:nvSpPr>
            <p:cNvPr id="73" name="圆角矩形 72"/>
            <p:cNvSpPr/>
            <p:nvPr/>
          </p:nvSpPr>
          <p:spPr>
            <a:xfrm>
              <a:off x="6315199" y="2410178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7" tIns="60948" rIns="121897" bIns="60948" anchor="ctr"/>
            <a:lstStyle/>
            <a:p>
              <a:pPr algn="ctr" defTabSz="1219200">
                <a:defRPr/>
              </a:pPr>
              <a:endParaRPr lang="zh-CN" altLang="en-US" sz="3600" dirty="0">
                <a:solidFill>
                  <a:prstClr val="white"/>
                </a:solidFill>
                <a:latin typeface="Calibri" panose="020F0502020204030204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6747248" y="2450466"/>
              <a:ext cx="2653075" cy="428213"/>
            </a:xfrm>
            <a:prstGeom prst="rect">
              <a:avLst/>
            </a:prstGeom>
          </p:spPr>
          <p:txBody>
            <a:bodyPr wrap="square" lIns="121897" tIns="60948" rIns="121897" bIns="60948">
              <a:spAutoFit/>
            </a:bodyPr>
            <a:lstStyle/>
            <a:p>
              <a:pPr defTabSz="1219200">
                <a:defRPr/>
              </a:pPr>
              <a:r>
                <a:rPr lang="zh-CN" altLang="en-US" sz="2000" b="1" kern="1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亮点工作</a:t>
              </a:r>
            </a:p>
          </p:txBody>
        </p:sp>
      </p:grpSp>
      <p:sp>
        <p:nvSpPr>
          <p:cNvPr id="75" name="圆角矩形 74"/>
          <p:cNvSpPr/>
          <p:nvPr/>
        </p:nvSpPr>
        <p:spPr>
          <a:xfrm>
            <a:off x="5779725" y="3716312"/>
            <a:ext cx="512660" cy="5112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9" tIns="60914" rIns="121829" bIns="60914" anchor="ctr"/>
          <a:lstStyle/>
          <a:p>
            <a:pPr algn="ctr" defTabSz="1219200">
              <a:defRPr/>
            </a:pPr>
            <a:r>
              <a:rPr lang="en-US" altLang="zh-CN" sz="3600">
                <a:solidFill>
                  <a:prstClr val="white"/>
                </a:solidFill>
                <a:latin typeface="Calibri" panose="020F0502020204030204"/>
                <a:ea typeface="Arial Unicode MS" panose="020B0604020202020204" pitchFamily="34" charset="-122"/>
                <a:cs typeface="Arial Unicode MS" panose="020B0604020202020204" pitchFamily="34" charset="-122"/>
              </a:rPr>
              <a:t>3</a:t>
            </a:r>
            <a:endParaRPr lang="zh-CN" altLang="en-US" sz="3600" dirty="0">
              <a:solidFill>
                <a:prstClr val="white"/>
              </a:solidFill>
              <a:latin typeface="Calibri" panose="020F0502020204030204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6660780" y="3716310"/>
            <a:ext cx="3740032" cy="511238"/>
            <a:chOff x="6339097" y="3296031"/>
            <a:chExt cx="3744416" cy="511504"/>
          </a:xfrm>
        </p:grpSpPr>
        <p:sp>
          <p:nvSpPr>
            <p:cNvPr id="77" name="圆角矩形 76"/>
            <p:cNvSpPr/>
            <p:nvPr/>
          </p:nvSpPr>
          <p:spPr>
            <a:xfrm>
              <a:off x="6339097" y="3296031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7" tIns="60948" rIns="121897" bIns="60948" anchor="ctr"/>
            <a:lstStyle/>
            <a:p>
              <a:pPr algn="ctr" defTabSz="1219200">
                <a:defRPr/>
              </a:pPr>
              <a:endParaRPr lang="zh-CN" altLang="en-US" sz="3600" dirty="0">
                <a:solidFill>
                  <a:prstClr val="white"/>
                </a:solidFill>
                <a:latin typeface="Calibri" panose="020F0502020204030204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6723349" y="3336319"/>
              <a:ext cx="2736305" cy="428213"/>
            </a:xfrm>
            <a:prstGeom prst="rect">
              <a:avLst/>
            </a:prstGeom>
          </p:spPr>
          <p:txBody>
            <a:bodyPr wrap="square" lIns="121897" tIns="60948" rIns="121897" bIns="60948">
              <a:spAutoFit/>
            </a:bodyPr>
            <a:lstStyle/>
            <a:p>
              <a:pPr defTabSz="1219200">
                <a:defRPr/>
              </a:pPr>
              <a:r>
                <a:rPr lang="zh-CN" altLang="en-US" sz="2000" b="1" kern="1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育人工作</a:t>
              </a:r>
            </a:p>
          </p:txBody>
        </p:sp>
      </p:grpSp>
      <p:sp>
        <p:nvSpPr>
          <p:cNvPr id="79" name="圆角矩形 78"/>
          <p:cNvSpPr/>
          <p:nvPr/>
        </p:nvSpPr>
        <p:spPr>
          <a:xfrm>
            <a:off x="5779725" y="4600723"/>
            <a:ext cx="512660" cy="5112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9" tIns="60914" rIns="121829" bIns="60914" anchor="ctr"/>
          <a:lstStyle/>
          <a:p>
            <a:pPr algn="ctr" defTabSz="1219200">
              <a:defRPr/>
            </a:pPr>
            <a:r>
              <a:rPr lang="en-US" altLang="zh-CN" sz="3600">
                <a:solidFill>
                  <a:prstClr val="white"/>
                </a:solidFill>
                <a:latin typeface="Calibri" panose="020F0502020204030204"/>
                <a:ea typeface="Arial Unicode MS" panose="020B0604020202020204" pitchFamily="34" charset="-122"/>
                <a:cs typeface="Arial Unicode MS" panose="020B0604020202020204" pitchFamily="34" charset="-122"/>
              </a:rPr>
              <a:t>4</a:t>
            </a:r>
            <a:endParaRPr lang="zh-CN" altLang="en-US" sz="3600" dirty="0">
              <a:solidFill>
                <a:prstClr val="white"/>
              </a:solidFill>
              <a:latin typeface="Calibri" panose="020F0502020204030204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80" name="组合 79"/>
          <p:cNvGrpSpPr/>
          <p:nvPr/>
        </p:nvGrpSpPr>
        <p:grpSpPr>
          <a:xfrm>
            <a:off x="6660780" y="4600720"/>
            <a:ext cx="3740032" cy="511237"/>
            <a:chOff x="6339097" y="4180903"/>
            <a:chExt cx="3744416" cy="511504"/>
          </a:xfrm>
        </p:grpSpPr>
        <p:sp>
          <p:nvSpPr>
            <p:cNvPr id="81" name="圆角矩形 80"/>
            <p:cNvSpPr/>
            <p:nvPr/>
          </p:nvSpPr>
          <p:spPr>
            <a:xfrm>
              <a:off x="6339097" y="4180903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7" tIns="60948" rIns="121897" bIns="60948" anchor="ctr"/>
            <a:lstStyle/>
            <a:p>
              <a:pPr algn="ctr" defTabSz="1219200">
                <a:defRPr/>
              </a:pPr>
              <a:endParaRPr lang="zh-CN" altLang="en-US" sz="3600" dirty="0">
                <a:solidFill>
                  <a:prstClr val="white"/>
                </a:solidFill>
                <a:latin typeface="Calibri" panose="020F0502020204030204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6723349" y="4221882"/>
              <a:ext cx="2736305" cy="428214"/>
            </a:xfrm>
            <a:prstGeom prst="rect">
              <a:avLst/>
            </a:prstGeom>
          </p:spPr>
          <p:txBody>
            <a:bodyPr wrap="square" lIns="121897" tIns="60948" rIns="121897" bIns="60948">
              <a:spAutoFit/>
            </a:bodyPr>
            <a:lstStyle/>
            <a:p>
              <a:pPr defTabSz="1219200">
                <a:defRPr/>
              </a:pPr>
              <a:r>
                <a:rPr lang="zh-CN" altLang="en-US" sz="2000" b="1" kern="1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存在不足</a:t>
              </a:r>
              <a:endParaRPr lang="zh-CN" altLang="zh-CN" sz="20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338359" y="2219405"/>
            <a:ext cx="2805024" cy="2338032"/>
          </a:xfrm>
          <a:prstGeom prst="rect">
            <a:avLst/>
          </a:prstGeom>
          <a:noFill/>
        </p:spPr>
        <p:txBody>
          <a:bodyPr wrap="square" lIns="121817" tIns="60906" rIns="121817" bIns="60906">
            <a:spAutoFit/>
          </a:bodyPr>
          <a:lstStyle/>
          <a:p>
            <a:pPr algn="r" defTabSz="1219200">
              <a:defRPr/>
            </a:pPr>
            <a:r>
              <a:rPr lang="zh-CN" altLang="en-US" sz="4800" b="1" spc="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</a:p>
          <a:p>
            <a:pPr algn="r" defTabSz="1219200">
              <a:defRPr/>
            </a:pPr>
            <a:r>
              <a:rPr lang="en-US" altLang="zh-CN" sz="4800" b="1" spc="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3200" b="1" spc="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下箭头 87"/>
          <p:cNvSpPr/>
          <p:nvPr/>
        </p:nvSpPr>
        <p:spPr>
          <a:xfrm rot="16200000">
            <a:off x="4614188" y="2779308"/>
            <a:ext cx="575764" cy="679032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0" tIns="45671" rIns="91340" bIns="45671" rtlCol="0" anchor="ctr"/>
          <a:lstStyle/>
          <a:p>
            <a:pPr algn="ctr" defTabSz="1219200"/>
            <a:endParaRPr lang="zh-CN" altLang="en-US" sz="24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"/>
          <p:cNvSpPr txBox="1"/>
          <p:nvPr/>
        </p:nvSpPr>
        <p:spPr>
          <a:xfrm>
            <a:off x="1307465" y="171450"/>
            <a:ext cx="51733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zh-CN" altLang="en-US" sz="2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亮点工作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36782" y="1790255"/>
            <a:ext cx="37147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除了常规工作开展外，中心下半年还开展了一些亮点工作。</a:t>
            </a: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470057"/>
              </p:ext>
            </p:extLst>
          </p:nvPr>
        </p:nvGraphicFramePr>
        <p:xfrm>
          <a:off x="912149" y="1815465"/>
          <a:ext cx="5568661" cy="3137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工作表" r:id="rId4" imgW="3600598" imgH="2028855" progId="Excel.Sheet.12">
                  <p:embed/>
                </p:oleObj>
              </mc:Choice>
              <mc:Fallback>
                <p:oleObj name="工作表" r:id="rId4" imgW="3600598" imgH="202885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2149" y="1815465"/>
                        <a:ext cx="5568661" cy="3137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"/>
          <p:cNvSpPr txBox="1"/>
          <p:nvPr/>
        </p:nvSpPr>
        <p:spPr>
          <a:xfrm>
            <a:off x="1307465" y="171450"/>
            <a:ext cx="81756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亮点工作</a:t>
            </a:r>
            <a:r>
              <a:rPr lang="en-US" altLang="zh-CN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四牌楼校区新增教室教学保障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293" name="Picture 5" descr="G:\Desktop\物业服务中心\2023\宣传报道\20230919\图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7953" y="884045"/>
            <a:ext cx="4592979" cy="258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G:\Desktop\物业服务中心\2023\宣传报道\20230919\图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1845" y="884045"/>
            <a:ext cx="4497974" cy="253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4343" y="3578171"/>
            <a:ext cx="4592977" cy="258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G:\Desktop\物业服务中心\2023\工作照片\2023下半年\10月14日文正楼教室打扫卫生\a5f2568e7bc931f212f5972e58e5ebf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7953" y="3613301"/>
            <a:ext cx="4592979" cy="258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61845" y="6353299"/>
            <a:ext cx="9605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突击打扫文正楼五楼教室</a:t>
            </a:r>
            <a:endParaRPr lang="zh-CN" altLang="en-US" sz="24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"/>
          <p:cNvSpPr txBox="1"/>
          <p:nvPr/>
        </p:nvSpPr>
        <p:spPr>
          <a:xfrm>
            <a:off x="1307465" y="171450"/>
            <a:ext cx="81756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亮点工作</a:t>
            </a:r>
            <a:r>
              <a:rPr lang="en-US" altLang="zh-CN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四牌楼校区新增教室教学保障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267" y="863497"/>
            <a:ext cx="4879541" cy="36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G:\Desktop\物业服务中心\2023\工作照片\2023下半年\9月23日五四楼116教室打扫卫生\77c3f00b409249b4a66962a5e8ad8d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277" y="863497"/>
            <a:ext cx="6508444" cy="366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262267" y="4676163"/>
            <a:ext cx="117318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根据</a:t>
            </a:r>
            <a:r>
              <a:rPr lang="zh-CN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学校相关规划，李文正楼五楼办公室暑期搬迁腾空进行改造，作为新学期教室来使用。中心在得到这个消息后，高度重视，多次到李文正楼五楼现场了解教室改造进度情况，及时反馈给教学管理部门，并制定相应的教学保障方案。由于教室改造时间紧任务重，为确保教学顺利，中心建议多媒体及课桌椅安装单位优先保障</a:t>
            </a:r>
            <a:r>
              <a:rPr lang="en-US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间排课教室的安装进度。</a:t>
            </a:r>
            <a:r>
              <a:rPr lang="en-US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17</a:t>
            </a:r>
            <a:r>
              <a:rPr lang="zh-CN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日，李文正楼五楼</a:t>
            </a:r>
            <a:r>
              <a:rPr lang="en-US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间排课教室顺利完成多媒体及课桌椅的安装，中心立即组织人员加班加点，对这些教室及其所在楼层的走廊、楼梯、卫生间等处进行彻底保洁。另外，群贤楼报告厅于</a:t>
            </a:r>
            <a:r>
              <a:rPr lang="en-US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17</a:t>
            </a:r>
            <a:r>
              <a:rPr lang="zh-CN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日更换了新桌椅，新学期也将作为教室来使用，中心当晚安排人员对群贤楼进行清扫， 以确保新学期第一天顺利开课。</a:t>
            </a:r>
          </a:p>
        </p:txBody>
      </p:sp>
    </p:spTree>
    <p:extLst>
      <p:ext uri="{BB962C8B-B14F-4D97-AF65-F5344CB8AC3E}">
        <p14:creationId xmlns:p14="http://schemas.microsoft.com/office/powerpoint/2010/main" val="1751450711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"/>
          <p:cNvSpPr txBox="1"/>
          <p:nvPr/>
        </p:nvSpPr>
        <p:spPr>
          <a:xfrm>
            <a:off x="1307465" y="171450"/>
            <a:ext cx="81756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亮点工作</a:t>
            </a:r>
            <a:r>
              <a:rPr lang="en-US" altLang="zh-CN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四牌楼校区新增教室教学保障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290" name="Picture 2" descr="G:\Desktop\物业服务中心\2023\宣传报道\20230919\图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1405" y="1006504"/>
            <a:ext cx="4688825" cy="351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G:\Desktop\物业服务中心\2023\宣传报道\20230919\图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0464" y="1006504"/>
            <a:ext cx="4688824" cy="351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867456" y="4664288"/>
            <a:ext cx="100227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18</a:t>
            </a:r>
            <a:r>
              <a:rPr lang="zh-CN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日，新学期第一天，金石副校长，在研究生院、电教中心、总务处及物业中心有关人员的陪同下，对四牌楼校区李文正楼五楼改造教室进行了检查，他强调要持续做好教学场所的检查及维护工作，确保教学设施设备正常运行，电教中心，研究生院、总务处三方要紧密配合，为教学工作提供坚实保障，不断提升师生教学体验感受。</a:t>
            </a:r>
          </a:p>
        </p:txBody>
      </p:sp>
    </p:spTree>
    <p:extLst>
      <p:ext uri="{BB962C8B-B14F-4D97-AF65-F5344CB8AC3E}">
        <p14:creationId xmlns:p14="http://schemas.microsoft.com/office/powerpoint/2010/main" val="2822150256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"/>
          <p:cNvSpPr txBox="1"/>
          <p:nvPr/>
        </p:nvSpPr>
        <p:spPr>
          <a:xfrm>
            <a:off x="1307465" y="171450"/>
            <a:ext cx="81756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亮点工作</a:t>
            </a:r>
            <a:r>
              <a:rPr lang="en-US" altLang="zh-CN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梧桐文化节活动保障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005" y="997529"/>
            <a:ext cx="2634457" cy="35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7065" y="997528"/>
            <a:ext cx="4679820" cy="35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7974" y="997529"/>
            <a:ext cx="2634456" cy="35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60006" y="4772532"/>
            <a:ext cx="11066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秋冬</a:t>
            </a:r>
            <a:r>
              <a:rPr lang="zh-CN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季节，落叶纷纷。四牌楼校区的梧桐树也迎来了今年的最美时节</a:t>
            </a:r>
            <a:r>
              <a:rPr lang="zh-CN" altLang="zh-CN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zh-CN" altLang="en-US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一年一度的梧桐文化节也拉开了序幕。为做好梧桐文化节活动保障工作，</a:t>
            </a:r>
            <a:r>
              <a:rPr lang="zh-CN" altLang="zh-CN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四</a:t>
            </a:r>
            <a:r>
              <a:rPr lang="zh-CN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牌楼校区中央大道及涌泉池周边梧桐落叶暂缓</a:t>
            </a:r>
            <a:r>
              <a:rPr lang="zh-CN" altLang="zh-CN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清扫</a:t>
            </a:r>
            <a:r>
              <a:rPr lang="zh-CN" altLang="en-US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，营造校园里的“诗情画意”，</a:t>
            </a:r>
            <a:r>
              <a:rPr lang="en-US" altLang="zh-CN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11</a:t>
            </a:r>
            <a:r>
              <a:rPr lang="zh-CN" altLang="en-US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25</a:t>
            </a:r>
            <a:r>
              <a:rPr lang="zh-CN" altLang="en-US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日，校园梧桐文化节顺利举办。</a:t>
            </a:r>
            <a:endParaRPr lang="zh-CN" altLang="zh-CN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"/>
          <p:cNvSpPr txBox="1"/>
          <p:nvPr/>
        </p:nvSpPr>
        <p:spPr>
          <a:xfrm>
            <a:off x="1307465" y="171450"/>
            <a:ext cx="81756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亮点工作</a:t>
            </a:r>
            <a:r>
              <a:rPr lang="en-US" altLang="zh-CN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梧桐文化节活动保障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141" y="829754"/>
            <a:ext cx="3396344" cy="254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6488" y="829753"/>
            <a:ext cx="3396343" cy="254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141" y="3483972"/>
            <a:ext cx="3396344" cy="248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6488" y="3483972"/>
            <a:ext cx="3351872" cy="251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39418" y="2397526"/>
            <a:ext cx="42021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11</a:t>
            </a:r>
            <a:r>
              <a:rPr lang="zh-CN" altLang="en-US" sz="20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20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25</a:t>
            </a:r>
            <a:r>
              <a:rPr lang="zh-CN" altLang="en-US" sz="20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日，梧桐文化节当天，由研会开展的梧桐节走秀活动顺利进行，为保障活动顺利开展，按照研会的要求，为活动铺设梧桐落叶走秀台，获得同学好评！</a:t>
            </a:r>
            <a:endParaRPr lang="zh-CN" altLang="en-US" sz="20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7588590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992"/>
            <a:ext cx="3720973" cy="6856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7" name="圆角矩形 66"/>
          <p:cNvSpPr/>
          <p:nvPr/>
        </p:nvSpPr>
        <p:spPr>
          <a:xfrm>
            <a:off x="5779725" y="1994903"/>
            <a:ext cx="512660" cy="5112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9" tIns="60914" rIns="121829" bIns="60914" anchor="ctr"/>
          <a:lstStyle/>
          <a:p>
            <a:pPr algn="ctr" defTabSz="1219200">
              <a:defRPr/>
            </a:pPr>
            <a:r>
              <a:rPr lang="en-US" altLang="zh-CN" sz="3600">
                <a:solidFill>
                  <a:prstClr val="white"/>
                </a:solidFill>
                <a:latin typeface="Calibri" panose="020F0502020204030204"/>
                <a:ea typeface="Arial Unicode MS" panose="020B0604020202020204" pitchFamily="34" charset="-122"/>
                <a:cs typeface="Arial Unicode MS" panose="020B0604020202020204" pitchFamily="34" charset="-122"/>
              </a:rPr>
              <a:t>1</a:t>
            </a:r>
            <a:endParaRPr lang="zh-CN" altLang="en-US" sz="3600" dirty="0">
              <a:solidFill>
                <a:prstClr val="white"/>
              </a:solidFill>
              <a:latin typeface="Calibri" panose="020F0502020204030204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6660780" y="1994902"/>
            <a:ext cx="3740032" cy="511238"/>
            <a:chOff x="6339097" y="1573726"/>
            <a:chExt cx="3744416" cy="511504"/>
          </a:xfrm>
        </p:grpSpPr>
        <p:sp>
          <p:nvSpPr>
            <p:cNvPr id="69" name="圆角矩形 68"/>
            <p:cNvSpPr/>
            <p:nvPr/>
          </p:nvSpPr>
          <p:spPr>
            <a:xfrm>
              <a:off x="6339097" y="1573726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7" tIns="60948" rIns="121897" bIns="60948" anchor="ctr"/>
            <a:lstStyle/>
            <a:p>
              <a:pPr algn="ctr" defTabSz="1219200">
                <a:defRPr/>
              </a:pPr>
              <a:endParaRPr lang="zh-CN" altLang="en-US" sz="3600" dirty="0">
                <a:solidFill>
                  <a:prstClr val="white"/>
                </a:solidFill>
                <a:latin typeface="Calibri" panose="020F0502020204030204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6723350" y="1614014"/>
              <a:ext cx="2653075" cy="428213"/>
            </a:xfrm>
            <a:prstGeom prst="rect">
              <a:avLst/>
            </a:prstGeom>
          </p:spPr>
          <p:txBody>
            <a:bodyPr wrap="square" lIns="121897" tIns="60948" rIns="121897" bIns="60948">
              <a:spAutoFit/>
            </a:bodyPr>
            <a:lstStyle/>
            <a:p>
              <a:pPr defTabSz="1219200">
                <a:defRPr/>
              </a:pPr>
              <a:r>
                <a:rPr lang="zh-CN" altLang="en-US" sz="2000" b="1" kern="1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常规工作</a:t>
              </a:r>
            </a:p>
          </p:txBody>
        </p:sp>
      </p:grpSp>
      <p:sp>
        <p:nvSpPr>
          <p:cNvPr id="71" name="圆角矩形 70"/>
          <p:cNvSpPr/>
          <p:nvPr/>
        </p:nvSpPr>
        <p:spPr>
          <a:xfrm>
            <a:off x="5779725" y="2830920"/>
            <a:ext cx="512660" cy="5112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9" tIns="60914" rIns="121829" bIns="60914" anchor="ctr"/>
          <a:lstStyle/>
          <a:p>
            <a:pPr algn="ctr" defTabSz="1219200">
              <a:defRPr/>
            </a:pPr>
            <a:r>
              <a:rPr lang="en-US" altLang="zh-CN" sz="3600">
                <a:solidFill>
                  <a:prstClr val="white"/>
                </a:solidFill>
                <a:latin typeface="Calibri" panose="020F0502020204030204"/>
                <a:ea typeface="Arial Unicode MS" panose="020B0604020202020204" pitchFamily="34" charset="-122"/>
                <a:cs typeface="Arial Unicode MS" panose="020B0604020202020204" pitchFamily="34" charset="-122"/>
              </a:rPr>
              <a:t>2</a:t>
            </a:r>
            <a:endParaRPr lang="zh-CN" altLang="en-US" sz="3600" dirty="0">
              <a:solidFill>
                <a:prstClr val="white"/>
              </a:solidFill>
              <a:latin typeface="Calibri" panose="020F0502020204030204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6636911" y="2830920"/>
            <a:ext cx="3740032" cy="511238"/>
            <a:chOff x="6315199" y="2410178"/>
            <a:chExt cx="3744416" cy="511504"/>
          </a:xfrm>
        </p:grpSpPr>
        <p:sp>
          <p:nvSpPr>
            <p:cNvPr id="73" name="圆角矩形 72"/>
            <p:cNvSpPr/>
            <p:nvPr/>
          </p:nvSpPr>
          <p:spPr>
            <a:xfrm>
              <a:off x="6315199" y="2410178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7" tIns="60948" rIns="121897" bIns="60948" anchor="ctr"/>
            <a:lstStyle/>
            <a:p>
              <a:pPr algn="ctr" defTabSz="1219200">
                <a:defRPr/>
              </a:pPr>
              <a:endParaRPr lang="zh-CN" altLang="en-US" sz="3600" dirty="0">
                <a:solidFill>
                  <a:prstClr val="white"/>
                </a:solidFill>
                <a:latin typeface="Calibri" panose="020F0502020204030204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6747248" y="2450466"/>
              <a:ext cx="2653075" cy="428213"/>
            </a:xfrm>
            <a:prstGeom prst="rect">
              <a:avLst/>
            </a:prstGeom>
          </p:spPr>
          <p:txBody>
            <a:bodyPr wrap="square" lIns="121897" tIns="60948" rIns="121897" bIns="60948">
              <a:spAutoFit/>
            </a:bodyPr>
            <a:lstStyle/>
            <a:p>
              <a:pPr defTabSz="1219200">
                <a:defRPr/>
              </a:pPr>
              <a:r>
                <a:rPr lang="zh-CN" altLang="en-US" sz="2000" b="1" kern="1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亮点工作</a:t>
              </a:r>
            </a:p>
          </p:txBody>
        </p:sp>
      </p:grpSp>
      <p:sp>
        <p:nvSpPr>
          <p:cNvPr id="75" name="圆角矩形 74"/>
          <p:cNvSpPr/>
          <p:nvPr/>
        </p:nvSpPr>
        <p:spPr>
          <a:xfrm>
            <a:off x="5779725" y="3716312"/>
            <a:ext cx="512660" cy="5112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9" tIns="60914" rIns="121829" bIns="60914" anchor="ctr"/>
          <a:lstStyle/>
          <a:p>
            <a:pPr algn="ctr" defTabSz="1219200">
              <a:defRPr/>
            </a:pPr>
            <a:r>
              <a:rPr lang="en-US" altLang="zh-CN" sz="3600">
                <a:solidFill>
                  <a:prstClr val="white"/>
                </a:solidFill>
                <a:latin typeface="Calibri" panose="020F0502020204030204"/>
                <a:ea typeface="Arial Unicode MS" panose="020B0604020202020204" pitchFamily="34" charset="-122"/>
                <a:cs typeface="Arial Unicode MS" panose="020B0604020202020204" pitchFamily="34" charset="-122"/>
              </a:rPr>
              <a:t>3</a:t>
            </a:r>
            <a:endParaRPr lang="zh-CN" altLang="en-US" sz="3600" dirty="0">
              <a:solidFill>
                <a:prstClr val="white"/>
              </a:solidFill>
              <a:latin typeface="Calibri" panose="020F0502020204030204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6660780" y="3716310"/>
            <a:ext cx="3740032" cy="511238"/>
            <a:chOff x="6339097" y="3296031"/>
            <a:chExt cx="3744416" cy="511504"/>
          </a:xfrm>
        </p:grpSpPr>
        <p:sp>
          <p:nvSpPr>
            <p:cNvPr id="77" name="圆角矩形 76"/>
            <p:cNvSpPr/>
            <p:nvPr/>
          </p:nvSpPr>
          <p:spPr>
            <a:xfrm>
              <a:off x="6339097" y="3296031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7" tIns="60948" rIns="121897" bIns="60948" anchor="ctr"/>
            <a:lstStyle/>
            <a:p>
              <a:pPr algn="ctr" defTabSz="1219200">
                <a:defRPr/>
              </a:pPr>
              <a:endParaRPr lang="zh-CN" altLang="en-US" sz="3600" dirty="0">
                <a:solidFill>
                  <a:prstClr val="white"/>
                </a:solidFill>
                <a:latin typeface="Calibri" panose="020F0502020204030204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6723349" y="3336319"/>
              <a:ext cx="2736305" cy="428213"/>
            </a:xfrm>
            <a:prstGeom prst="rect">
              <a:avLst/>
            </a:prstGeom>
          </p:spPr>
          <p:txBody>
            <a:bodyPr wrap="square" lIns="121897" tIns="60948" rIns="121897" bIns="60948">
              <a:spAutoFit/>
            </a:bodyPr>
            <a:lstStyle/>
            <a:p>
              <a:pPr defTabSz="1219200">
                <a:defRPr/>
              </a:pPr>
              <a:r>
                <a:rPr lang="zh-CN" altLang="en-US" sz="2000" b="1" kern="1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育人工作</a:t>
              </a:r>
            </a:p>
          </p:txBody>
        </p:sp>
      </p:grpSp>
      <p:sp>
        <p:nvSpPr>
          <p:cNvPr id="79" name="圆角矩形 78"/>
          <p:cNvSpPr/>
          <p:nvPr/>
        </p:nvSpPr>
        <p:spPr>
          <a:xfrm>
            <a:off x="5779725" y="4600723"/>
            <a:ext cx="512660" cy="5112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9" tIns="60914" rIns="121829" bIns="60914" anchor="ctr"/>
          <a:lstStyle/>
          <a:p>
            <a:pPr algn="ctr" defTabSz="1219200">
              <a:defRPr/>
            </a:pPr>
            <a:r>
              <a:rPr lang="en-US" altLang="zh-CN" sz="3600">
                <a:solidFill>
                  <a:prstClr val="white"/>
                </a:solidFill>
                <a:latin typeface="Calibri" panose="020F0502020204030204"/>
                <a:ea typeface="Arial Unicode MS" panose="020B0604020202020204" pitchFamily="34" charset="-122"/>
                <a:cs typeface="Arial Unicode MS" panose="020B0604020202020204" pitchFamily="34" charset="-122"/>
              </a:rPr>
              <a:t>4</a:t>
            </a:r>
            <a:endParaRPr lang="zh-CN" altLang="en-US" sz="3600" dirty="0">
              <a:solidFill>
                <a:prstClr val="white"/>
              </a:solidFill>
              <a:latin typeface="Calibri" panose="020F0502020204030204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80" name="组合 79"/>
          <p:cNvGrpSpPr/>
          <p:nvPr/>
        </p:nvGrpSpPr>
        <p:grpSpPr>
          <a:xfrm>
            <a:off x="6660780" y="4600720"/>
            <a:ext cx="3740032" cy="511237"/>
            <a:chOff x="6339097" y="4180903"/>
            <a:chExt cx="3744416" cy="511504"/>
          </a:xfrm>
        </p:grpSpPr>
        <p:sp>
          <p:nvSpPr>
            <p:cNvPr id="81" name="圆角矩形 80"/>
            <p:cNvSpPr/>
            <p:nvPr/>
          </p:nvSpPr>
          <p:spPr>
            <a:xfrm>
              <a:off x="6339097" y="4180903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7" tIns="60948" rIns="121897" bIns="60948" anchor="ctr"/>
            <a:lstStyle/>
            <a:p>
              <a:pPr algn="ctr" defTabSz="1219200">
                <a:defRPr/>
              </a:pPr>
              <a:endParaRPr lang="zh-CN" altLang="en-US" sz="3600" dirty="0">
                <a:solidFill>
                  <a:prstClr val="white"/>
                </a:solidFill>
                <a:latin typeface="Calibri" panose="020F0502020204030204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6723349" y="4221882"/>
              <a:ext cx="2736305" cy="428214"/>
            </a:xfrm>
            <a:prstGeom prst="rect">
              <a:avLst/>
            </a:prstGeom>
          </p:spPr>
          <p:txBody>
            <a:bodyPr wrap="square" lIns="121897" tIns="60948" rIns="121897" bIns="60948">
              <a:spAutoFit/>
            </a:bodyPr>
            <a:lstStyle/>
            <a:p>
              <a:pPr defTabSz="1219200">
                <a:defRPr/>
              </a:pPr>
              <a:r>
                <a:rPr lang="zh-CN" altLang="en-US" sz="2000" b="1" kern="1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存在不足</a:t>
              </a:r>
              <a:endParaRPr lang="zh-CN" altLang="zh-CN" sz="20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338359" y="2219405"/>
            <a:ext cx="2805024" cy="2338032"/>
          </a:xfrm>
          <a:prstGeom prst="rect">
            <a:avLst/>
          </a:prstGeom>
          <a:noFill/>
        </p:spPr>
        <p:txBody>
          <a:bodyPr wrap="square" lIns="121817" tIns="60906" rIns="121817" bIns="60906">
            <a:spAutoFit/>
          </a:bodyPr>
          <a:lstStyle/>
          <a:p>
            <a:pPr algn="r" defTabSz="1219200">
              <a:defRPr/>
            </a:pPr>
            <a:r>
              <a:rPr lang="zh-CN" altLang="en-US" sz="4800" b="1" spc="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</a:p>
          <a:p>
            <a:pPr algn="r" defTabSz="1219200">
              <a:defRPr/>
            </a:pPr>
            <a:r>
              <a:rPr lang="en-US" altLang="zh-CN" sz="4800" b="1" spc="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3200" b="1" spc="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下箭头 87"/>
          <p:cNvSpPr/>
          <p:nvPr/>
        </p:nvSpPr>
        <p:spPr>
          <a:xfrm rot="16200000">
            <a:off x="4614188" y="1943648"/>
            <a:ext cx="575764" cy="679032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0" tIns="45671" rIns="91340" bIns="45671" rtlCol="0" anchor="ctr"/>
          <a:lstStyle/>
          <a:p>
            <a:pPr algn="ctr" defTabSz="1219200"/>
            <a:endParaRPr lang="zh-CN" altLang="en-US" sz="24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992"/>
            <a:ext cx="3720973" cy="6856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7" name="圆角矩形 66"/>
          <p:cNvSpPr/>
          <p:nvPr/>
        </p:nvSpPr>
        <p:spPr>
          <a:xfrm>
            <a:off x="5779725" y="1994903"/>
            <a:ext cx="512660" cy="5112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9" tIns="60914" rIns="121829" bIns="60914" anchor="ctr"/>
          <a:lstStyle/>
          <a:p>
            <a:pPr algn="ctr" defTabSz="1219200">
              <a:defRPr/>
            </a:pPr>
            <a:r>
              <a:rPr lang="en-US" altLang="zh-CN" sz="3600">
                <a:solidFill>
                  <a:prstClr val="white"/>
                </a:solidFill>
                <a:latin typeface="Calibri" panose="020F0502020204030204"/>
                <a:ea typeface="Arial Unicode MS" panose="020B0604020202020204" pitchFamily="34" charset="-122"/>
                <a:cs typeface="Arial Unicode MS" panose="020B0604020202020204" pitchFamily="34" charset="-122"/>
              </a:rPr>
              <a:t>1</a:t>
            </a:r>
            <a:endParaRPr lang="zh-CN" altLang="en-US" sz="3600" dirty="0">
              <a:solidFill>
                <a:prstClr val="white"/>
              </a:solidFill>
              <a:latin typeface="Calibri" panose="020F0502020204030204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6660780" y="1994902"/>
            <a:ext cx="3740032" cy="511238"/>
            <a:chOff x="6339097" y="1573726"/>
            <a:chExt cx="3744416" cy="511504"/>
          </a:xfrm>
        </p:grpSpPr>
        <p:sp>
          <p:nvSpPr>
            <p:cNvPr id="69" name="圆角矩形 68"/>
            <p:cNvSpPr/>
            <p:nvPr/>
          </p:nvSpPr>
          <p:spPr>
            <a:xfrm>
              <a:off x="6339097" y="1573726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7" tIns="60948" rIns="121897" bIns="60948" anchor="ctr"/>
            <a:lstStyle/>
            <a:p>
              <a:pPr algn="ctr" defTabSz="1219200">
                <a:defRPr/>
              </a:pPr>
              <a:endParaRPr lang="zh-CN" altLang="en-US" sz="3600" dirty="0">
                <a:solidFill>
                  <a:prstClr val="white"/>
                </a:solidFill>
                <a:latin typeface="Calibri" panose="020F0502020204030204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6723350" y="1614014"/>
              <a:ext cx="2653075" cy="428213"/>
            </a:xfrm>
            <a:prstGeom prst="rect">
              <a:avLst/>
            </a:prstGeom>
          </p:spPr>
          <p:txBody>
            <a:bodyPr wrap="square" lIns="121897" tIns="60948" rIns="121897" bIns="60948">
              <a:spAutoFit/>
            </a:bodyPr>
            <a:lstStyle/>
            <a:p>
              <a:pPr defTabSz="1219200">
                <a:defRPr/>
              </a:pPr>
              <a:r>
                <a:rPr lang="zh-CN" altLang="en-US" sz="2000" b="1" kern="1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常规工作</a:t>
              </a:r>
            </a:p>
          </p:txBody>
        </p:sp>
      </p:grpSp>
      <p:sp>
        <p:nvSpPr>
          <p:cNvPr id="71" name="圆角矩形 70"/>
          <p:cNvSpPr/>
          <p:nvPr/>
        </p:nvSpPr>
        <p:spPr>
          <a:xfrm>
            <a:off x="5779725" y="2830920"/>
            <a:ext cx="512660" cy="5112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9" tIns="60914" rIns="121829" bIns="60914" anchor="ctr"/>
          <a:lstStyle/>
          <a:p>
            <a:pPr algn="ctr" defTabSz="1219200">
              <a:defRPr/>
            </a:pPr>
            <a:r>
              <a:rPr lang="en-US" altLang="zh-CN" sz="3600">
                <a:solidFill>
                  <a:prstClr val="white"/>
                </a:solidFill>
                <a:latin typeface="Calibri" panose="020F0502020204030204"/>
                <a:ea typeface="Arial Unicode MS" panose="020B0604020202020204" pitchFamily="34" charset="-122"/>
                <a:cs typeface="Arial Unicode MS" panose="020B0604020202020204" pitchFamily="34" charset="-122"/>
              </a:rPr>
              <a:t>2</a:t>
            </a:r>
            <a:endParaRPr lang="zh-CN" altLang="en-US" sz="3600" dirty="0">
              <a:solidFill>
                <a:prstClr val="white"/>
              </a:solidFill>
              <a:latin typeface="Calibri" panose="020F0502020204030204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6636911" y="2830920"/>
            <a:ext cx="3740032" cy="511238"/>
            <a:chOff x="6315199" y="2410178"/>
            <a:chExt cx="3744416" cy="511504"/>
          </a:xfrm>
        </p:grpSpPr>
        <p:sp>
          <p:nvSpPr>
            <p:cNvPr id="73" name="圆角矩形 72"/>
            <p:cNvSpPr/>
            <p:nvPr/>
          </p:nvSpPr>
          <p:spPr>
            <a:xfrm>
              <a:off x="6315199" y="2410178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7" tIns="60948" rIns="121897" bIns="60948" anchor="ctr"/>
            <a:lstStyle/>
            <a:p>
              <a:pPr algn="ctr" defTabSz="1219200">
                <a:defRPr/>
              </a:pPr>
              <a:endParaRPr lang="zh-CN" altLang="en-US" sz="3600" dirty="0">
                <a:solidFill>
                  <a:prstClr val="white"/>
                </a:solidFill>
                <a:latin typeface="Calibri" panose="020F0502020204030204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6747248" y="2450466"/>
              <a:ext cx="2653075" cy="428213"/>
            </a:xfrm>
            <a:prstGeom prst="rect">
              <a:avLst/>
            </a:prstGeom>
          </p:spPr>
          <p:txBody>
            <a:bodyPr wrap="square" lIns="121897" tIns="60948" rIns="121897" bIns="60948">
              <a:spAutoFit/>
            </a:bodyPr>
            <a:lstStyle/>
            <a:p>
              <a:pPr defTabSz="1219200">
                <a:defRPr/>
              </a:pPr>
              <a:r>
                <a:rPr lang="zh-CN" altLang="en-US" sz="2000" b="1" kern="1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亮点工作</a:t>
              </a:r>
            </a:p>
          </p:txBody>
        </p:sp>
      </p:grpSp>
      <p:sp>
        <p:nvSpPr>
          <p:cNvPr id="75" name="圆角矩形 74"/>
          <p:cNvSpPr/>
          <p:nvPr/>
        </p:nvSpPr>
        <p:spPr>
          <a:xfrm>
            <a:off x="5779725" y="3716312"/>
            <a:ext cx="512660" cy="5112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9" tIns="60914" rIns="121829" bIns="60914" anchor="ctr"/>
          <a:lstStyle/>
          <a:p>
            <a:pPr algn="ctr" defTabSz="1219200">
              <a:defRPr/>
            </a:pPr>
            <a:r>
              <a:rPr lang="en-US" altLang="zh-CN" sz="3600">
                <a:solidFill>
                  <a:prstClr val="white"/>
                </a:solidFill>
                <a:latin typeface="Calibri" panose="020F0502020204030204"/>
                <a:ea typeface="Arial Unicode MS" panose="020B0604020202020204" pitchFamily="34" charset="-122"/>
                <a:cs typeface="Arial Unicode MS" panose="020B0604020202020204" pitchFamily="34" charset="-122"/>
              </a:rPr>
              <a:t>3</a:t>
            </a:r>
            <a:endParaRPr lang="zh-CN" altLang="en-US" sz="3600" dirty="0">
              <a:solidFill>
                <a:prstClr val="white"/>
              </a:solidFill>
              <a:latin typeface="Calibri" panose="020F0502020204030204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6660780" y="3716310"/>
            <a:ext cx="3740032" cy="511238"/>
            <a:chOff x="6339097" y="3296031"/>
            <a:chExt cx="3744416" cy="511504"/>
          </a:xfrm>
        </p:grpSpPr>
        <p:sp>
          <p:nvSpPr>
            <p:cNvPr id="77" name="圆角矩形 76"/>
            <p:cNvSpPr/>
            <p:nvPr/>
          </p:nvSpPr>
          <p:spPr>
            <a:xfrm>
              <a:off x="6339097" y="3296031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7" tIns="60948" rIns="121897" bIns="60948" anchor="ctr"/>
            <a:lstStyle/>
            <a:p>
              <a:pPr algn="ctr" defTabSz="1219200">
                <a:defRPr/>
              </a:pPr>
              <a:endParaRPr lang="zh-CN" altLang="en-US" sz="3600" dirty="0">
                <a:solidFill>
                  <a:prstClr val="white"/>
                </a:solidFill>
                <a:latin typeface="Calibri" panose="020F0502020204030204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6723349" y="3336319"/>
              <a:ext cx="2736305" cy="428213"/>
            </a:xfrm>
            <a:prstGeom prst="rect">
              <a:avLst/>
            </a:prstGeom>
          </p:spPr>
          <p:txBody>
            <a:bodyPr wrap="square" lIns="121897" tIns="60948" rIns="121897" bIns="60948">
              <a:spAutoFit/>
            </a:bodyPr>
            <a:lstStyle/>
            <a:p>
              <a:pPr defTabSz="1219200">
                <a:defRPr/>
              </a:pPr>
              <a:r>
                <a:rPr lang="zh-CN" altLang="en-US" sz="2000" b="1" kern="1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育人工作</a:t>
              </a:r>
            </a:p>
          </p:txBody>
        </p:sp>
      </p:grpSp>
      <p:sp>
        <p:nvSpPr>
          <p:cNvPr id="79" name="圆角矩形 78"/>
          <p:cNvSpPr/>
          <p:nvPr/>
        </p:nvSpPr>
        <p:spPr>
          <a:xfrm>
            <a:off x="5779725" y="4600723"/>
            <a:ext cx="512660" cy="5112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9" tIns="60914" rIns="121829" bIns="60914" anchor="ctr"/>
          <a:lstStyle/>
          <a:p>
            <a:pPr algn="ctr" defTabSz="1219200">
              <a:defRPr/>
            </a:pPr>
            <a:r>
              <a:rPr lang="en-US" altLang="zh-CN" sz="3600">
                <a:solidFill>
                  <a:prstClr val="white"/>
                </a:solidFill>
                <a:latin typeface="Calibri" panose="020F0502020204030204"/>
                <a:ea typeface="Arial Unicode MS" panose="020B0604020202020204" pitchFamily="34" charset="-122"/>
                <a:cs typeface="Arial Unicode MS" panose="020B0604020202020204" pitchFamily="34" charset="-122"/>
              </a:rPr>
              <a:t>4</a:t>
            </a:r>
            <a:endParaRPr lang="zh-CN" altLang="en-US" sz="3600" dirty="0">
              <a:solidFill>
                <a:prstClr val="white"/>
              </a:solidFill>
              <a:latin typeface="Calibri" panose="020F0502020204030204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80" name="组合 79"/>
          <p:cNvGrpSpPr/>
          <p:nvPr/>
        </p:nvGrpSpPr>
        <p:grpSpPr>
          <a:xfrm>
            <a:off x="6660780" y="4600720"/>
            <a:ext cx="3740032" cy="511237"/>
            <a:chOff x="6339097" y="4180903"/>
            <a:chExt cx="3744416" cy="511504"/>
          </a:xfrm>
        </p:grpSpPr>
        <p:sp>
          <p:nvSpPr>
            <p:cNvPr id="81" name="圆角矩形 80"/>
            <p:cNvSpPr/>
            <p:nvPr/>
          </p:nvSpPr>
          <p:spPr>
            <a:xfrm>
              <a:off x="6339097" y="4180903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7" tIns="60948" rIns="121897" bIns="60948" anchor="ctr"/>
            <a:lstStyle/>
            <a:p>
              <a:pPr algn="ctr" defTabSz="1219200">
                <a:defRPr/>
              </a:pPr>
              <a:endParaRPr lang="zh-CN" altLang="en-US" sz="3600" dirty="0">
                <a:solidFill>
                  <a:prstClr val="white"/>
                </a:solidFill>
                <a:latin typeface="Calibri" panose="020F0502020204030204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6723349" y="4221882"/>
              <a:ext cx="2736305" cy="428214"/>
            </a:xfrm>
            <a:prstGeom prst="rect">
              <a:avLst/>
            </a:prstGeom>
          </p:spPr>
          <p:txBody>
            <a:bodyPr wrap="square" lIns="121897" tIns="60948" rIns="121897" bIns="60948">
              <a:spAutoFit/>
            </a:bodyPr>
            <a:lstStyle/>
            <a:p>
              <a:pPr defTabSz="1219200">
                <a:defRPr/>
              </a:pPr>
              <a:r>
                <a:rPr lang="zh-CN" altLang="en-US" sz="2000" b="1" kern="1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存在不足</a:t>
              </a:r>
              <a:endParaRPr lang="zh-CN" altLang="zh-CN" sz="20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338359" y="2219405"/>
            <a:ext cx="2805024" cy="2338032"/>
          </a:xfrm>
          <a:prstGeom prst="rect">
            <a:avLst/>
          </a:prstGeom>
          <a:noFill/>
        </p:spPr>
        <p:txBody>
          <a:bodyPr wrap="square" lIns="121817" tIns="60906" rIns="121817" bIns="60906">
            <a:spAutoFit/>
          </a:bodyPr>
          <a:lstStyle/>
          <a:p>
            <a:pPr algn="r" defTabSz="1219200">
              <a:defRPr/>
            </a:pPr>
            <a:r>
              <a:rPr lang="zh-CN" altLang="en-US" sz="4800" b="1" spc="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</a:p>
          <a:p>
            <a:pPr algn="r" defTabSz="1219200">
              <a:defRPr/>
            </a:pPr>
            <a:r>
              <a:rPr lang="en-US" altLang="zh-CN" sz="4800" b="1" spc="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3200" b="1" spc="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下箭头 87"/>
          <p:cNvSpPr/>
          <p:nvPr/>
        </p:nvSpPr>
        <p:spPr>
          <a:xfrm rot="16200000">
            <a:off x="4614188" y="3664498"/>
            <a:ext cx="575764" cy="679032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0" tIns="45671" rIns="91340" bIns="45671" rtlCol="0" anchor="ctr"/>
          <a:lstStyle/>
          <a:p>
            <a:pPr algn="ctr" defTabSz="1219200"/>
            <a:endParaRPr lang="zh-CN" altLang="en-US" sz="24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"/>
          <p:cNvSpPr txBox="1"/>
          <p:nvPr/>
        </p:nvSpPr>
        <p:spPr>
          <a:xfrm>
            <a:off x="1607820" y="171450"/>
            <a:ext cx="81756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200"/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育人工作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806" y="927763"/>
            <a:ext cx="2540286" cy="470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3631" y="973777"/>
            <a:ext cx="2662054" cy="199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6417" y="973777"/>
            <a:ext cx="2630141" cy="197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10531" y="973777"/>
            <a:ext cx="2686567" cy="20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50743" y="3384468"/>
            <a:ext cx="87433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70C0"/>
                </a:solidFill>
                <a:latin typeface="+mn-ea"/>
              </a:rPr>
              <a:t>12</a:t>
            </a:r>
            <a:r>
              <a:rPr lang="zh-CN" altLang="en-US" sz="2400" dirty="0" smtClean="0">
                <a:solidFill>
                  <a:srgbClr val="0070C0"/>
                </a:solidFill>
                <a:latin typeface="+mn-ea"/>
              </a:rPr>
              <a:t>月</a:t>
            </a:r>
            <a:r>
              <a:rPr lang="en-US" altLang="zh-CN" sz="2400" dirty="0" smtClean="0">
                <a:solidFill>
                  <a:srgbClr val="0070C0"/>
                </a:solidFill>
                <a:latin typeface="+mn-ea"/>
              </a:rPr>
              <a:t>7</a:t>
            </a:r>
            <a:r>
              <a:rPr lang="zh-CN" altLang="en-US" sz="2400" dirty="0" smtClean="0">
                <a:solidFill>
                  <a:srgbClr val="0070C0"/>
                </a:solidFill>
                <a:latin typeface="+mn-ea"/>
              </a:rPr>
              <a:t>日，新生办组织同学与中心保洁员一起清扫校园道路，中心为同学们提供打扫工具，全力配合此次活动。通过这样的活动，使同学们能够切身体会到保洁工作的辛苦，感受到后勤工作的不易，起到了劳动育人的效果。</a:t>
            </a:r>
            <a:endParaRPr lang="zh-CN" altLang="en-US" sz="2400" dirty="0">
              <a:solidFill>
                <a:srgbClr val="0070C0"/>
              </a:solidFill>
              <a:latin typeface="+mn-ea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992"/>
            <a:ext cx="3720973" cy="6856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7" name="圆角矩形 66"/>
          <p:cNvSpPr/>
          <p:nvPr/>
        </p:nvSpPr>
        <p:spPr>
          <a:xfrm>
            <a:off x="5779725" y="1994903"/>
            <a:ext cx="512660" cy="5112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9" tIns="60914" rIns="121829" bIns="60914" anchor="ctr"/>
          <a:lstStyle/>
          <a:p>
            <a:pPr algn="ctr" defTabSz="1219200">
              <a:defRPr/>
            </a:pPr>
            <a:r>
              <a:rPr lang="en-US" altLang="zh-CN" sz="3600">
                <a:solidFill>
                  <a:prstClr val="white"/>
                </a:solidFill>
                <a:latin typeface="Calibri" panose="020F0502020204030204"/>
                <a:ea typeface="Arial Unicode MS" panose="020B0604020202020204" pitchFamily="34" charset="-122"/>
                <a:cs typeface="Arial Unicode MS" panose="020B0604020202020204" pitchFamily="34" charset="-122"/>
              </a:rPr>
              <a:t>1</a:t>
            </a:r>
            <a:endParaRPr lang="zh-CN" altLang="en-US" sz="3600" dirty="0">
              <a:solidFill>
                <a:prstClr val="white"/>
              </a:solidFill>
              <a:latin typeface="Calibri" panose="020F0502020204030204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6660780" y="1994902"/>
            <a:ext cx="3740032" cy="511238"/>
            <a:chOff x="6339097" y="1573726"/>
            <a:chExt cx="3744416" cy="511504"/>
          </a:xfrm>
        </p:grpSpPr>
        <p:sp>
          <p:nvSpPr>
            <p:cNvPr id="69" name="圆角矩形 68"/>
            <p:cNvSpPr/>
            <p:nvPr/>
          </p:nvSpPr>
          <p:spPr>
            <a:xfrm>
              <a:off x="6339097" y="1573726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7" tIns="60948" rIns="121897" bIns="60948" anchor="ctr"/>
            <a:lstStyle/>
            <a:p>
              <a:pPr algn="ctr" defTabSz="1219200">
                <a:defRPr/>
              </a:pPr>
              <a:endParaRPr lang="zh-CN" altLang="en-US" sz="3600" dirty="0">
                <a:solidFill>
                  <a:prstClr val="white"/>
                </a:solidFill>
                <a:latin typeface="Calibri" panose="020F0502020204030204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6723350" y="1614014"/>
              <a:ext cx="2653075" cy="428213"/>
            </a:xfrm>
            <a:prstGeom prst="rect">
              <a:avLst/>
            </a:prstGeom>
          </p:spPr>
          <p:txBody>
            <a:bodyPr wrap="square" lIns="121897" tIns="60948" rIns="121897" bIns="60948">
              <a:spAutoFit/>
            </a:bodyPr>
            <a:lstStyle/>
            <a:p>
              <a:pPr defTabSz="1219200">
                <a:defRPr/>
              </a:pPr>
              <a:r>
                <a:rPr lang="zh-CN" altLang="en-US" sz="2000" b="1" kern="1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常规工作</a:t>
              </a:r>
            </a:p>
          </p:txBody>
        </p:sp>
      </p:grpSp>
      <p:sp>
        <p:nvSpPr>
          <p:cNvPr id="71" name="圆角矩形 70"/>
          <p:cNvSpPr/>
          <p:nvPr/>
        </p:nvSpPr>
        <p:spPr>
          <a:xfrm>
            <a:off x="5779725" y="2830920"/>
            <a:ext cx="512660" cy="5112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9" tIns="60914" rIns="121829" bIns="60914" anchor="ctr"/>
          <a:lstStyle/>
          <a:p>
            <a:pPr algn="ctr" defTabSz="1219200">
              <a:defRPr/>
            </a:pPr>
            <a:r>
              <a:rPr lang="en-US" altLang="zh-CN" sz="3600">
                <a:solidFill>
                  <a:prstClr val="white"/>
                </a:solidFill>
                <a:latin typeface="Calibri" panose="020F0502020204030204"/>
                <a:ea typeface="Arial Unicode MS" panose="020B0604020202020204" pitchFamily="34" charset="-122"/>
                <a:cs typeface="Arial Unicode MS" panose="020B0604020202020204" pitchFamily="34" charset="-122"/>
              </a:rPr>
              <a:t>2</a:t>
            </a:r>
            <a:endParaRPr lang="zh-CN" altLang="en-US" sz="3600" dirty="0">
              <a:solidFill>
                <a:prstClr val="white"/>
              </a:solidFill>
              <a:latin typeface="Calibri" panose="020F0502020204030204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6636911" y="2830920"/>
            <a:ext cx="3740032" cy="511238"/>
            <a:chOff x="6315199" y="2410178"/>
            <a:chExt cx="3744416" cy="511504"/>
          </a:xfrm>
        </p:grpSpPr>
        <p:sp>
          <p:nvSpPr>
            <p:cNvPr id="73" name="圆角矩形 72"/>
            <p:cNvSpPr/>
            <p:nvPr/>
          </p:nvSpPr>
          <p:spPr>
            <a:xfrm>
              <a:off x="6315199" y="2410178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7" tIns="60948" rIns="121897" bIns="60948" anchor="ctr"/>
            <a:lstStyle/>
            <a:p>
              <a:pPr algn="ctr" defTabSz="1219200">
                <a:defRPr/>
              </a:pPr>
              <a:endParaRPr lang="zh-CN" altLang="en-US" sz="3600" dirty="0">
                <a:solidFill>
                  <a:prstClr val="white"/>
                </a:solidFill>
                <a:latin typeface="Calibri" panose="020F0502020204030204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6747248" y="2450466"/>
              <a:ext cx="2653075" cy="428213"/>
            </a:xfrm>
            <a:prstGeom prst="rect">
              <a:avLst/>
            </a:prstGeom>
          </p:spPr>
          <p:txBody>
            <a:bodyPr wrap="square" lIns="121897" tIns="60948" rIns="121897" bIns="60948">
              <a:spAutoFit/>
            </a:bodyPr>
            <a:lstStyle/>
            <a:p>
              <a:pPr defTabSz="1219200">
                <a:defRPr/>
              </a:pPr>
              <a:r>
                <a:rPr lang="zh-CN" altLang="en-US" sz="2000" b="1" kern="1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亮点工作</a:t>
              </a:r>
            </a:p>
          </p:txBody>
        </p:sp>
      </p:grpSp>
      <p:sp>
        <p:nvSpPr>
          <p:cNvPr id="75" name="圆角矩形 74"/>
          <p:cNvSpPr/>
          <p:nvPr/>
        </p:nvSpPr>
        <p:spPr>
          <a:xfrm>
            <a:off x="5779725" y="3716312"/>
            <a:ext cx="512660" cy="5112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9" tIns="60914" rIns="121829" bIns="60914" anchor="ctr"/>
          <a:lstStyle/>
          <a:p>
            <a:pPr algn="ctr" defTabSz="1219200">
              <a:defRPr/>
            </a:pPr>
            <a:r>
              <a:rPr lang="en-US" altLang="zh-CN" sz="3600">
                <a:solidFill>
                  <a:prstClr val="white"/>
                </a:solidFill>
                <a:latin typeface="Calibri" panose="020F0502020204030204"/>
                <a:ea typeface="Arial Unicode MS" panose="020B0604020202020204" pitchFamily="34" charset="-122"/>
                <a:cs typeface="Arial Unicode MS" panose="020B0604020202020204" pitchFamily="34" charset="-122"/>
              </a:rPr>
              <a:t>3</a:t>
            </a:r>
            <a:endParaRPr lang="zh-CN" altLang="en-US" sz="3600" dirty="0">
              <a:solidFill>
                <a:prstClr val="white"/>
              </a:solidFill>
              <a:latin typeface="Calibri" panose="020F0502020204030204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6660780" y="3716310"/>
            <a:ext cx="3740032" cy="511238"/>
            <a:chOff x="6339097" y="3296031"/>
            <a:chExt cx="3744416" cy="511504"/>
          </a:xfrm>
        </p:grpSpPr>
        <p:sp>
          <p:nvSpPr>
            <p:cNvPr id="77" name="圆角矩形 76"/>
            <p:cNvSpPr/>
            <p:nvPr/>
          </p:nvSpPr>
          <p:spPr>
            <a:xfrm>
              <a:off x="6339097" y="3296031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7" tIns="60948" rIns="121897" bIns="60948" anchor="ctr"/>
            <a:lstStyle/>
            <a:p>
              <a:pPr algn="ctr" defTabSz="1219200">
                <a:defRPr/>
              </a:pPr>
              <a:endParaRPr lang="zh-CN" altLang="en-US" sz="3600" dirty="0">
                <a:solidFill>
                  <a:prstClr val="white"/>
                </a:solidFill>
                <a:latin typeface="Calibri" panose="020F0502020204030204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6723349" y="3336319"/>
              <a:ext cx="2736305" cy="428213"/>
            </a:xfrm>
            <a:prstGeom prst="rect">
              <a:avLst/>
            </a:prstGeom>
          </p:spPr>
          <p:txBody>
            <a:bodyPr wrap="square" lIns="121897" tIns="60948" rIns="121897" bIns="60948">
              <a:spAutoFit/>
            </a:bodyPr>
            <a:lstStyle/>
            <a:p>
              <a:pPr defTabSz="1219200">
                <a:defRPr/>
              </a:pPr>
              <a:r>
                <a:rPr lang="zh-CN" altLang="en-US" sz="2000" b="1" kern="1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育人工作</a:t>
              </a:r>
            </a:p>
          </p:txBody>
        </p:sp>
      </p:grpSp>
      <p:sp>
        <p:nvSpPr>
          <p:cNvPr id="79" name="圆角矩形 78"/>
          <p:cNvSpPr/>
          <p:nvPr/>
        </p:nvSpPr>
        <p:spPr>
          <a:xfrm>
            <a:off x="5779725" y="4600723"/>
            <a:ext cx="512660" cy="5112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9" tIns="60914" rIns="121829" bIns="60914" anchor="ctr"/>
          <a:lstStyle/>
          <a:p>
            <a:pPr algn="ctr" defTabSz="1219200">
              <a:defRPr/>
            </a:pPr>
            <a:r>
              <a:rPr lang="en-US" altLang="zh-CN" sz="3600">
                <a:solidFill>
                  <a:prstClr val="white"/>
                </a:solidFill>
                <a:latin typeface="Calibri" panose="020F0502020204030204"/>
                <a:ea typeface="Arial Unicode MS" panose="020B0604020202020204" pitchFamily="34" charset="-122"/>
                <a:cs typeface="Arial Unicode MS" panose="020B0604020202020204" pitchFamily="34" charset="-122"/>
              </a:rPr>
              <a:t>4</a:t>
            </a:r>
            <a:endParaRPr lang="zh-CN" altLang="en-US" sz="3600" dirty="0">
              <a:solidFill>
                <a:prstClr val="white"/>
              </a:solidFill>
              <a:latin typeface="Calibri" panose="020F0502020204030204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80" name="组合 79"/>
          <p:cNvGrpSpPr/>
          <p:nvPr/>
        </p:nvGrpSpPr>
        <p:grpSpPr>
          <a:xfrm>
            <a:off x="6660780" y="4600720"/>
            <a:ext cx="3740032" cy="511237"/>
            <a:chOff x="6339097" y="4180903"/>
            <a:chExt cx="3744416" cy="511504"/>
          </a:xfrm>
        </p:grpSpPr>
        <p:sp>
          <p:nvSpPr>
            <p:cNvPr id="81" name="圆角矩形 80"/>
            <p:cNvSpPr/>
            <p:nvPr/>
          </p:nvSpPr>
          <p:spPr>
            <a:xfrm>
              <a:off x="6339097" y="4180903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7" tIns="60948" rIns="121897" bIns="60948" anchor="ctr"/>
            <a:lstStyle/>
            <a:p>
              <a:pPr algn="ctr" defTabSz="1219200">
                <a:defRPr/>
              </a:pPr>
              <a:endParaRPr lang="zh-CN" altLang="en-US" sz="3600" dirty="0">
                <a:solidFill>
                  <a:prstClr val="white"/>
                </a:solidFill>
                <a:latin typeface="Calibri" panose="020F0502020204030204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6723349" y="4221882"/>
              <a:ext cx="2736305" cy="428214"/>
            </a:xfrm>
            <a:prstGeom prst="rect">
              <a:avLst/>
            </a:prstGeom>
          </p:spPr>
          <p:txBody>
            <a:bodyPr wrap="square" lIns="121897" tIns="60948" rIns="121897" bIns="60948">
              <a:spAutoFit/>
            </a:bodyPr>
            <a:lstStyle/>
            <a:p>
              <a:pPr defTabSz="1219200">
                <a:defRPr/>
              </a:pPr>
              <a:r>
                <a:rPr lang="zh-CN" altLang="en-US" sz="2000" b="1" kern="1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存在不足</a:t>
              </a:r>
              <a:endParaRPr lang="zh-CN" altLang="zh-CN" sz="20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338359" y="2219405"/>
            <a:ext cx="2805024" cy="2338032"/>
          </a:xfrm>
          <a:prstGeom prst="rect">
            <a:avLst/>
          </a:prstGeom>
          <a:noFill/>
        </p:spPr>
        <p:txBody>
          <a:bodyPr wrap="square" lIns="121817" tIns="60906" rIns="121817" bIns="60906">
            <a:spAutoFit/>
          </a:bodyPr>
          <a:lstStyle/>
          <a:p>
            <a:pPr algn="r" defTabSz="1219200">
              <a:defRPr/>
            </a:pPr>
            <a:r>
              <a:rPr lang="zh-CN" altLang="en-US" sz="4800" b="1" spc="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</a:p>
          <a:p>
            <a:pPr algn="r" defTabSz="1219200">
              <a:defRPr/>
            </a:pPr>
            <a:r>
              <a:rPr lang="en-US" altLang="zh-CN" sz="4800" b="1" spc="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3200" b="1" spc="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下箭头 87"/>
          <p:cNvSpPr/>
          <p:nvPr/>
        </p:nvSpPr>
        <p:spPr>
          <a:xfrm rot="16200000">
            <a:off x="4614188" y="4510318"/>
            <a:ext cx="575764" cy="679032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0" tIns="45671" rIns="91340" bIns="45671" rtlCol="0" anchor="ctr"/>
          <a:lstStyle/>
          <a:p>
            <a:pPr algn="ctr" defTabSz="1219200"/>
            <a:endParaRPr lang="zh-CN" altLang="en-US" sz="24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箭头3"/>
          <p:cNvSpPr/>
          <p:nvPr/>
        </p:nvSpPr>
        <p:spPr bwMode="gray">
          <a:xfrm flipV="1">
            <a:off x="2520365" y="3500970"/>
            <a:ext cx="1608514" cy="1875448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65">
              <a:defRPr/>
            </a:pPr>
            <a:endParaRPr lang="zh-CN" altLang="en-US" sz="180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13" name="箭头1"/>
          <p:cNvSpPr/>
          <p:nvPr/>
        </p:nvSpPr>
        <p:spPr bwMode="gray">
          <a:xfrm>
            <a:off x="2510021" y="2057345"/>
            <a:ext cx="1608514" cy="1875448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65">
              <a:defRPr/>
            </a:pPr>
            <a:endParaRPr lang="zh-CN" altLang="en-US" sz="180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14" name="文本1"/>
          <p:cNvSpPr>
            <a:spLocks noChangeArrowheads="1"/>
          </p:cNvSpPr>
          <p:nvPr/>
        </p:nvSpPr>
        <p:spPr bwMode="gray">
          <a:xfrm>
            <a:off x="5593278" y="1631672"/>
            <a:ext cx="4785756" cy="1365664"/>
          </a:xfrm>
          <a:prstGeom prst="roundRect">
            <a:avLst>
              <a:gd name="adj" fmla="val 11505"/>
            </a:avLst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6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000" dirty="0" smtClean="0"/>
          </a:p>
          <a:p>
            <a:pPr defTabSz="91376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与同学们开展的共建活动较少，今后将加强与同学们的沟通交流，开展多一些的共建活动</a:t>
            </a:r>
            <a:r>
              <a:rPr lang="zh-CN" altLang="zh-CN" sz="200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2000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91376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000" dirty="0" smtClean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18" name="文本3"/>
          <p:cNvSpPr>
            <a:spLocks noChangeArrowheads="1"/>
          </p:cNvSpPr>
          <p:nvPr/>
        </p:nvSpPr>
        <p:spPr bwMode="ltGray">
          <a:xfrm>
            <a:off x="5593278" y="4420795"/>
            <a:ext cx="4785756" cy="1230144"/>
          </a:xfrm>
          <a:prstGeom prst="roundRect">
            <a:avLst>
              <a:gd name="adj" fmla="val 11505"/>
            </a:avLst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6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保洁人员整体文化层次较低，有时在工作场合，未能注意到自己的言行举止不适宜。今后将加强这方面的教育培训。</a:t>
            </a:r>
          </a:p>
        </p:txBody>
      </p:sp>
      <p:sp>
        <p:nvSpPr>
          <p:cNvPr id="219" name="标题3"/>
          <p:cNvSpPr>
            <a:spLocks noChangeArrowheads="1"/>
          </p:cNvSpPr>
          <p:nvPr/>
        </p:nvSpPr>
        <p:spPr bwMode="gray">
          <a:xfrm>
            <a:off x="4128135" y="4578350"/>
            <a:ext cx="993140" cy="915035"/>
          </a:xfrm>
          <a:prstGeom prst="roundRect">
            <a:avLst>
              <a:gd name="adj" fmla="val 11921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800" b="1">
                <a:solidFill>
                  <a:sysClr val="window" lastClr="FFFFFF">
                    <a:lumMod val="9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1800" b="1" dirty="0">
              <a:solidFill>
                <a:sysClr val="window" lastClr="FFFFFF">
                  <a:lumMod val="9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0" name="Oval 19"/>
          <p:cNvSpPr>
            <a:spLocks noChangeArrowheads="1"/>
          </p:cNvSpPr>
          <p:nvPr/>
        </p:nvSpPr>
        <p:spPr bwMode="auto">
          <a:xfrm>
            <a:off x="1993681" y="2997336"/>
            <a:ext cx="1439250" cy="1439250"/>
          </a:xfrm>
          <a:prstGeom prst="roundRect">
            <a:avLst/>
          </a:prstGeom>
          <a:solidFill>
            <a:schemeClr val="accent1"/>
          </a:solidFill>
          <a:ln w="3175" cap="flat" cmpd="sng" algn="ctr">
            <a:noFill/>
            <a:prstDash val="solid"/>
          </a:ln>
          <a:effectLst/>
        </p:spPr>
        <p:txBody>
          <a:bodyPr lIns="125934" rIns="125934" bIns="179906" anchor="ctr"/>
          <a:lstStyle/>
          <a:p>
            <a:pPr algn="ctr" defTabSz="1219200">
              <a:lnSpc>
                <a:spcPct val="120000"/>
              </a:lnSpc>
            </a:pPr>
            <a:r>
              <a:rPr lang="zh-CN" altLang="en-US" sz="2000" b="1" kern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不足之处</a:t>
            </a:r>
            <a:endParaRPr lang="zh-CN" altLang="en-US" sz="2000" b="1" kern="0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2"/>
          <p:cNvSpPr txBox="1"/>
          <p:nvPr/>
        </p:nvSpPr>
        <p:spPr>
          <a:xfrm>
            <a:off x="1681002" y="171173"/>
            <a:ext cx="32872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zh-CN" altLang="en-US" sz="2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存在不足</a:t>
            </a:r>
          </a:p>
        </p:txBody>
      </p:sp>
      <p:sp>
        <p:nvSpPr>
          <p:cNvPr id="2" name="标题3"/>
          <p:cNvSpPr>
            <a:spLocks noChangeArrowheads="1"/>
          </p:cNvSpPr>
          <p:nvPr/>
        </p:nvSpPr>
        <p:spPr bwMode="gray">
          <a:xfrm>
            <a:off x="4118610" y="1821815"/>
            <a:ext cx="993140" cy="915035"/>
          </a:xfrm>
          <a:prstGeom prst="roundRect">
            <a:avLst>
              <a:gd name="adj" fmla="val 11921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800" b="1">
                <a:solidFill>
                  <a:sysClr val="window" lastClr="FFFFFF">
                    <a:lumMod val="9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1800" b="1" dirty="0">
              <a:solidFill>
                <a:sysClr val="window" lastClr="FFFFFF">
                  <a:lumMod val="9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5526362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5" y="1784"/>
            <a:ext cx="12187299" cy="68570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68496" y="2277472"/>
            <a:ext cx="3937483" cy="1230461"/>
          </a:xfrm>
          <a:prstGeom prst="rect">
            <a:avLst/>
          </a:prstGeom>
          <a:noFill/>
        </p:spPr>
        <p:txBody>
          <a:bodyPr wrap="none" lIns="121854" tIns="60926" rIns="121854" bIns="60926" rtlCol="0">
            <a:spAutoFit/>
          </a:bodyPr>
          <a:lstStyle/>
          <a:p>
            <a:pPr algn="r" defTabSz="1219200"/>
            <a:r>
              <a:rPr lang="zh-CN" altLang="en-US" sz="7195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  <a:endParaRPr lang="zh-CN" altLang="en-US" sz="7195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324449" y="3604116"/>
            <a:ext cx="6025774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"/>
          <p:cNvSpPr txBox="1"/>
          <p:nvPr/>
        </p:nvSpPr>
        <p:spPr>
          <a:xfrm>
            <a:off x="1307465" y="171450"/>
            <a:ext cx="51733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zh-CN" altLang="en-US" sz="2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常规工作</a:t>
            </a:r>
            <a:r>
              <a:rPr lang="en-US" altLang="zh-CN" sz="2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安全工作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557651" y="1170330"/>
            <a:ext cx="5842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每月检查消防器材良好情况，检查结果上报保卫处。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7465" y="966088"/>
            <a:ext cx="3424867" cy="456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787185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"/>
          <p:cNvSpPr txBox="1"/>
          <p:nvPr/>
        </p:nvSpPr>
        <p:spPr>
          <a:xfrm>
            <a:off x="1307465" y="171450"/>
            <a:ext cx="51733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zh-CN" altLang="en-US" sz="2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常规工作</a:t>
            </a:r>
            <a:r>
              <a:rPr lang="en-US" altLang="zh-CN" sz="2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安全工作</a:t>
            </a:r>
          </a:p>
        </p:txBody>
      </p:sp>
      <p:pic>
        <p:nvPicPr>
          <p:cNvPr id="2050" name="Picture 2" descr="G:\Desktop\物业服务中心\2023\宣传报道\20230724物业服务中心做好暑期校园防汛应急处置工作\图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7729" y="1085439"/>
            <a:ext cx="3332446" cy="250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Desktop\物业服务中心\2023\宣传报道\20230724物业服务中心做好暑期校园防汛应急处置工作\图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030" y="1054492"/>
            <a:ext cx="3373694" cy="253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Desktop\物业服务中心\2023\宣传报道\20230724物业服务中心做好暑期校园防汛应急处置工作\图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7454" y="1054492"/>
            <a:ext cx="3373694" cy="253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428030" y="3764041"/>
            <a:ext cx="114710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根据属地、学校的防汛要求，做好校园防汛</a:t>
            </a:r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工作。</a:t>
            </a:r>
            <a:r>
              <a:rPr lang="en-US" altLang="zh-CN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19</a:t>
            </a:r>
            <a:r>
              <a:rPr lang="zh-CN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日下午，一场突如其来的的大雨席卷了</a:t>
            </a:r>
            <a:r>
              <a:rPr lang="zh-CN" altLang="zh-CN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南京城</a:t>
            </a:r>
            <a:r>
              <a:rPr lang="zh-CN" altLang="en-US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zh-CN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四</a:t>
            </a:r>
            <a:r>
              <a:rPr lang="zh-CN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牌楼校区的防汛能力面临严峻的考验。为了做好校园防汛应急处置工作，物业服务中心加强校园巡视：一是重点查看低洼区域的楼宇，特别是以往被水淹过的楼宇，并在这些楼宇门口堆放好防汛沙袋对雨水加以拦截；二是重点查看地下室是否有积水、排水泵是否正常工作。</a:t>
            </a:r>
            <a:r>
              <a:rPr lang="en-US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日早上，文正楼地下室水泵房出现积水状况，幸好被中心及时发现，中心立即组织人员赶赴现场，并联系修缮中心、水电中心共同处理险情。经过大家的共同努力，文正楼地下室水泵房险情得以排除。</a:t>
            </a:r>
            <a:r>
              <a:rPr lang="en-US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21</a:t>
            </a:r>
            <a:r>
              <a:rPr lang="zh-CN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日，中心会同水电中心及保卫部门对文正楼地下室水泵房进行再次查看，以明确积水原因并做好相应处置工作，避免积水情况再次发生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"/>
          <p:cNvSpPr txBox="1"/>
          <p:nvPr/>
        </p:nvSpPr>
        <p:spPr>
          <a:xfrm>
            <a:off x="1307465" y="171450"/>
            <a:ext cx="51733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zh-CN" altLang="en-US" sz="2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常规工作</a:t>
            </a:r>
            <a:r>
              <a:rPr lang="en-US" altLang="zh-CN" sz="2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安全工作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86084" y="4047059"/>
            <a:ext cx="6250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及时关注恶劣天气状况</a:t>
            </a:r>
            <a:r>
              <a:rPr lang="zh-CN" altLang="en-US" sz="2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，做好应对处置工作</a:t>
            </a:r>
            <a:endParaRPr lang="zh-CN" altLang="en-US" sz="24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407" y="920982"/>
            <a:ext cx="2220365" cy="481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8590" y="9262752"/>
            <a:ext cx="4397753" cy="952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8904" y="920982"/>
            <a:ext cx="2220365" cy="481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G:\Desktop\物业服务中心\2023\工作照片\2023下半年\10月10日清理老图西侧房屋屋顶\e95f5417ec204ad8967cb88b37201b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8740" y="920982"/>
            <a:ext cx="3207194" cy="240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9035" y="973536"/>
            <a:ext cx="3137123" cy="2352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56261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"/>
          <p:cNvSpPr txBox="1"/>
          <p:nvPr/>
        </p:nvSpPr>
        <p:spPr>
          <a:xfrm>
            <a:off x="1307465" y="171450"/>
            <a:ext cx="51733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zh-CN" altLang="en-US" sz="2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常规工作</a:t>
            </a:r>
            <a:r>
              <a:rPr lang="en-US" altLang="zh-CN" sz="2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安全工作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23314" y="963698"/>
            <a:ext cx="4560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校园内时有白蚁</a:t>
            </a: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马蜂出现，联系相关单位及时</a:t>
            </a: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处理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8209" y="961900"/>
            <a:ext cx="2393833" cy="518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5157" y="963698"/>
            <a:ext cx="2398059" cy="5195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"/>
          <p:cNvSpPr txBox="1"/>
          <p:nvPr/>
        </p:nvSpPr>
        <p:spPr>
          <a:xfrm>
            <a:off x="1307465" y="171450"/>
            <a:ext cx="51733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zh-CN" altLang="en-US" sz="2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常规工作</a:t>
            </a:r>
            <a:r>
              <a:rPr lang="en-US" altLang="zh-CN" sz="2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安全工作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88712" y="5539102"/>
            <a:ext cx="10152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2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月，消防安全月，组织员工参加消防</a:t>
            </a: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安全知识</a:t>
            </a:r>
            <a:r>
              <a:rPr lang="zh-CN" altLang="en-US" sz="2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培训及消防模拟体验活动</a:t>
            </a:r>
            <a:endParaRPr lang="zh-CN" altLang="en-US" sz="24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7" name="Picture 3" descr="G:\Desktop\物业服务中心\2023\工作照片\2023下半年\11月9日消防培训\微信图片_20231116164829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572" y="1123388"/>
            <a:ext cx="5197802" cy="389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3855" y="1123388"/>
            <a:ext cx="5207080" cy="390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"/>
          <p:cNvSpPr txBox="1"/>
          <p:nvPr/>
        </p:nvSpPr>
        <p:spPr>
          <a:xfrm>
            <a:off x="1307465" y="171450"/>
            <a:ext cx="51733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zh-CN" altLang="en-US" sz="2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常规工作</a:t>
            </a:r>
            <a:r>
              <a:rPr lang="en-US" altLang="zh-CN" sz="2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安全工作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6825821" y="1095822"/>
            <a:ext cx="518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每月向总务处</a:t>
            </a: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汇总</a:t>
            </a:r>
            <a:r>
              <a:rPr lang="zh-CN" altLang="en-US" sz="2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上报</a:t>
            </a: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中心安全工作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057" y="875269"/>
            <a:ext cx="2287160" cy="495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5304" y="875268"/>
            <a:ext cx="3459571" cy="495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"/>
          <p:cNvSpPr txBox="1"/>
          <p:nvPr/>
        </p:nvSpPr>
        <p:spPr>
          <a:xfrm>
            <a:off x="1307465" y="171450"/>
            <a:ext cx="51733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zh-CN" altLang="en-US" sz="2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常规工作</a:t>
            </a:r>
            <a:r>
              <a:rPr lang="en-US" altLang="zh-CN" sz="2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其他工作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16436" y="1224446"/>
            <a:ext cx="4809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做好教学楼的日常管理工作，保障</a:t>
            </a:r>
            <a:r>
              <a:rPr lang="zh-CN" altLang="en-US" sz="2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教学、考试活动</a:t>
            </a: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顺利</a:t>
            </a:r>
            <a:r>
              <a:rPr lang="zh-CN" altLang="en-US" sz="2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开展。</a:t>
            </a:r>
            <a:endParaRPr lang="zh-CN" altLang="en-US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145" y="1138894"/>
            <a:ext cx="5391398" cy="254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559" y="3880442"/>
            <a:ext cx="5525984" cy="261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38eb0084-1f55-4d3e-8c68-803e33993998"/>
  <p:tag name="COMMONDATA" val="eyJoZGlkIjoiMGU0NmE2MWZjNmQxOGJjZTgyNmNjNjYzN2FlNWQ3Nz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1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FFC000"/>
      </a:accent2>
      <a:accent3>
        <a:srgbClr val="BFBFBF"/>
      </a:accent3>
      <a:accent4>
        <a:srgbClr val="BFBFBF"/>
      </a:accent4>
      <a:accent5>
        <a:srgbClr val="BFBFBF"/>
      </a:accent5>
      <a:accent6>
        <a:srgbClr val="BFBFB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1069</Words>
  <Application>Microsoft Office PowerPoint</Application>
  <PresentationFormat>宽屏</PresentationFormat>
  <Paragraphs>110</Paragraphs>
  <Slides>24</Slides>
  <Notes>24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Arial Unicode MS</vt:lpstr>
      <vt:lpstr>等线</vt:lpstr>
      <vt:lpstr>等线 Light</vt:lpstr>
      <vt:lpstr>宋体</vt:lpstr>
      <vt:lpstr>微软雅黑</vt:lpstr>
      <vt:lpstr>Arial</vt:lpstr>
      <vt:lpstr>Arial Black</vt:lpstr>
      <vt:lpstr>Calibri</vt:lpstr>
      <vt:lpstr>Times New Roman</vt:lpstr>
      <vt:lpstr>Office 主题​​</vt:lpstr>
      <vt:lpstr>1_Office 主题​​</vt:lpstr>
      <vt:lpstr>工作表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蛐蛐科技官方店</dc:title>
  <dc:creator>蛐蛐科技官方店</dc:creator>
  <dc:description>蛐蛐科技官方店</dc:description>
  <cp:lastModifiedBy>孙冬卉</cp:lastModifiedBy>
  <cp:revision>56</cp:revision>
  <dcterms:created xsi:type="dcterms:W3CDTF">2017-02-15T16:34:00Z</dcterms:created>
  <dcterms:modified xsi:type="dcterms:W3CDTF">2023-12-08T08:48:32Z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E8C5FBA8DEA34DDA910ED4C7B54A708C</vt:lpwstr>
  </property>
  <property fmtid="{D5CDD505-2E9C-101B-9397-08002B2CF9AE}" pid="3" name="KSOProductBuildVer">
    <vt:lpwstr>2052-11.1.0.12970</vt:lpwstr>
  </property>
</Properties>
</file>